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6"/>
  </p:notesMasterIdLst>
  <p:sldIdLst>
    <p:sldId id="257" r:id="rId2"/>
    <p:sldId id="289" r:id="rId3"/>
    <p:sldId id="279" r:id="rId4"/>
    <p:sldId id="534" r:id="rId5"/>
    <p:sldId id="535" r:id="rId6"/>
    <p:sldId id="281" r:id="rId7"/>
    <p:sldId id="292" r:id="rId8"/>
    <p:sldId id="293" r:id="rId9"/>
    <p:sldId id="284" r:id="rId10"/>
    <p:sldId id="294" r:id="rId11"/>
    <p:sldId id="295" r:id="rId12"/>
    <p:sldId id="296" r:id="rId13"/>
    <p:sldId id="297" r:id="rId14"/>
    <p:sldId id="29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128" d="100"/>
          <a:sy n="128" d="100"/>
        </p:scale>
        <p:origin x="3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2/22/21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2/22/21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45420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2/22/21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44476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2/22/21</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016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2/22/21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51757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2/22/21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82434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2/22/21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94257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2/22/21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35569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2/22/21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43640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2/22/21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49835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2/22/21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094044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2/22/21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662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2/22/21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4271646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4167037"/>
            <a:ext cx="10993549" cy="1475013"/>
          </a:xfrm>
        </p:spPr>
        <p:txBody>
          <a:bodyPr>
            <a:normAutofit/>
          </a:bodyPr>
          <a:lstStyle/>
          <a:p>
            <a:r>
              <a:rPr lang="en-US" sz="4000" b="1" dirty="0">
                <a:solidFill>
                  <a:schemeClr val="bg1"/>
                </a:solidFill>
              </a:rPr>
              <a:t>The Renewed Mind</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5574820"/>
            <a:ext cx="10993546" cy="590321"/>
          </a:xfrm>
        </p:spPr>
        <p:txBody>
          <a:bodyPr>
            <a:normAutofit/>
          </a:bodyPr>
          <a:lstStyle/>
          <a:p>
            <a:r>
              <a:rPr lang="en-US" sz="3200" b="1" dirty="0">
                <a:solidFill>
                  <a:schemeClr val="bg1"/>
                </a:solidFill>
              </a:rPr>
              <a:t>A sermon series from Romans 12-16</a:t>
            </a:r>
          </a:p>
        </p:txBody>
      </p:sp>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D950-4C22-4F00-ABB1-6E310A2B5F78}"/>
              </a:ext>
            </a:extLst>
          </p:cNvPr>
          <p:cNvSpPr>
            <a:spLocks noGrp="1"/>
          </p:cNvSpPr>
          <p:nvPr>
            <p:ph type="title"/>
          </p:nvPr>
        </p:nvSpPr>
        <p:spPr/>
        <p:txBody>
          <a:bodyPr>
            <a:normAutofit/>
          </a:bodyPr>
          <a:lstStyle/>
          <a:p>
            <a:r>
              <a:rPr lang="en-US" sz="3200" b="1" dirty="0">
                <a:solidFill>
                  <a:srgbClr val="C00000"/>
                </a:solidFill>
                <a:effectLst/>
                <a:ea typeface="Calibri" panose="020F0502020204030204" pitchFamily="34" charset="0"/>
              </a:rPr>
              <a:t>III.</a:t>
            </a:r>
            <a:r>
              <a:rPr lang="en-US" sz="3200" b="1" dirty="0">
                <a:effectLst/>
                <a:ea typeface="Calibri" panose="020F0502020204030204" pitchFamily="34" charset="0"/>
              </a:rPr>
              <a:t> </a:t>
            </a:r>
            <a:r>
              <a:rPr lang="en-US" sz="3200" b="1" dirty="0"/>
              <a:t>Depend upon the Lord in all things for all of eternity</a:t>
            </a:r>
            <a:r>
              <a:rPr lang="en-US" sz="3200" b="1" i="1" dirty="0">
                <a:effectLst/>
                <a:ea typeface="Calibri" panose="020F0502020204030204" pitchFamily="34" charset="0"/>
              </a:rPr>
              <a:t>(verses 7-9)</a:t>
            </a:r>
            <a:endParaRPr lang="en-US" sz="3200" i="1" dirty="0"/>
          </a:p>
        </p:txBody>
      </p:sp>
      <p:sp>
        <p:nvSpPr>
          <p:cNvPr id="3" name="Content Placeholder 2">
            <a:extLst>
              <a:ext uri="{FF2B5EF4-FFF2-40B4-BE49-F238E27FC236}">
                <a16:creationId xmlns:a16="http://schemas.microsoft.com/office/drawing/2014/main" id="{8D35768C-575F-4CC9-91B7-7C708DA48564}"/>
              </a:ext>
            </a:extLst>
          </p:cNvPr>
          <p:cNvSpPr>
            <a:spLocks noGrp="1"/>
          </p:cNvSpPr>
          <p:nvPr>
            <p:ph idx="1"/>
          </p:nvPr>
        </p:nvSpPr>
        <p:spPr>
          <a:xfrm>
            <a:off x="581192" y="2340863"/>
            <a:ext cx="11029615" cy="4146433"/>
          </a:xfrm>
        </p:spPr>
        <p:txBody>
          <a:bodyPr>
            <a:normAutofit/>
          </a:bodyPr>
          <a:lstStyle/>
          <a:p>
            <a:pPr marL="0" indent="0">
              <a:buNone/>
            </a:pPr>
            <a:r>
              <a:rPr lang="en-US" sz="2400" b="1" dirty="0">
                <a:solidFill>
                  <a:srgbClr val="FF0000"/>
                </a:solidFill>
              </a:rPr>
              <a:t>7</a:t>
            </a:r>
            <a:r>
              <a:rPr lang="en-US" sz="2800" b="1" dirty="0">
                <a:solidFill>
                  <a:schemeClr val="tx1"/>
                </a:solidFill>
              </a:rPr>
              <a:t> </a:t>
            </a:r>
            <a:r>
              <a:rPr lang="en-US" sz="2800" b="1" i="1" dirty="0">
                <a:solidFill>
                  <a:schemeClr val="tx1"/>
                </a:solidFill>
              </a:rPr>
              <a:t>For none of us lives to himself, and none of us dies to himself</a:t>
            </a:r>
            <a:r>
              <a:rPr lang="en-US" sz="2800" b="1" dirty="0">
                <a:solidFill>
                  <a:schemeClr val="tx1"/>
                </a:solidFill>
              </a:rPr>
              <a:t>. </a:t>
            </a:r>
            <a:r>
              <a:rPr lang="en-US" sz="2400" b="1" dirty="0">
                <a:solidFill>
                  <a:srgbClr val="FF0000"/>
                </a:solidFill>
              </a:rPr>
              <a:t>8</a:t>
            </a:r>
            <a:r>
              <a:rPr lang="en-US" sz="2800" b="1" dirty="0">
                <a:solidFill>
                  <a:schemeClr val="tx1"/>
                </a:solidFill>
              </a:rPr>
              <a:t> </a:t>
            </a:r>
            <a:r>
              <a:rPr lang="en-US" sz="2800" b="1" i="1" dirty="0">
                <a:solidFill>
                  <a:schemeClr val="tx1"/>
                </a:solidFill>
              </a:rPr>
              <a:t>For if </a:t>
            </a:r>
            <a:r>
              <a:rPr lang="en-US" sz="2800" b="1" i="1" dirty="0">
                <a:solidFill>
                  <a:srgbClr val="0070C0"/>
                </a:solidFill>
              </a:rPr>
              <a:t>we live</a:t>
            </a:r>
            <a:r>
              <a:rPr lang="en-US" sz="2800" b="1" i="1" dirty="0">
                <a:solidFill>
                  <a:schemeClr val="tx1"/>
                </a:solidFill>
              </a:rPr>
              <a:t>, </a:t>
            </a:r>
            <a:r>
              <a:rPr lang="en-US" sz="2800" b="1" i="1" dirty="0">
                <a:solidFill>
                  <a:srgbClr val="7030A0"/>
                </a:solidFill>
              </a:rPr>
              <a:t>we live to the Lord</a:t>
            </a:r>
            <a:r>
              <a:rPr lang="en-US" sz="2800" b="1" i="1" dirty="0">
                <a:solidFill>
                  <a:schemeClr val="tx1"/>
                </a:solidFill>
              </a:rPr>
              <a:t>, and if we die, </a:t>
            </a:r>
            <a:r>
              <a:rPr lang="en-US" sz="2800" b="1" i="1" dirty="0">
                <a:solidFill>
                  <a:srgbClr val="C00000"/>
                </a:solidFill>
              </a:rPr>
              <a:t>we die to the Lord</a:t>
            </a:r>
            <a:r>
              <a:rPr lang="en-US" sz="2800" b="1" i="1" dirty="0">
                <a:solidFill>
                  <a:schemeClr val="tx1"/>
                </a:solidFill>
              </a:rPr>
              <a:t>. So then, </a:t>
            </a:r>
            <a:r>
              <a:rPr lang="en-US" sz="2800" b="1" i="1" dirty="0">
                <a:solidFill>
                  <a:srgbClr val="00B050"/>
                </a:solidFill>
              </a:rPr>
              <a:t>whether we live or whether we die, we are the Lord’s</a:t>
            </a:r>
            <a:r>
              <a:rPr lang="en-US" sz="2800" b="1" dirty="0">
                <a:solidFill>
                  <a:schemeClr val="tx1"/>
                </a:solidFill>
              </a:rPr>
              <a:t>.</a:t>
            </a:r>
          </a:p>
          <a:p>
            <a:pPr marL="0" indent="0">
              <a:buNone/>
            </a:pPr>
            <a:r>
              <a:rPr lang="en-US" sz="2800" b="1" dirty="0">
                <a:solidFill>
                  <a:schemeClr val="tx1"/>
                </a:solidFill>
              </a:rPr>
              <a:t>“</a:t>
            </a:r>
            <a:r>
              <a:rPr lang="en-US" sz="2800" b="1" i="1" dirty="0">
                <a:solidFill>
                  <a:schemeClr val="tx1"/>
                </a:solidFill>
              </a:rPr>
              <a:t>For I am sure that neither death nor life, nor angels nor rulers, nor things present nor things to come, nor powers, nor height nor depth, nor anything else in all creation, will be able to separate us from the love of God in Christ Jesus our Lord.</a:t>
            </a:r>
            <a:r>
              <a:rPr lang="en-US" sz="2800" b="1" dirty="0">
                <a:solidFill>
                  <a:schemeClr val="tx1"/>
                </a:solidFill>
              </a:rPr>
              <a:t>” </a:t>
            </a:r>
            <a:r>
              <a:rPr lang="en-US" sz="2800" b="1" dirty="0">
                <a:solidFill>
                  <a:srgbClr val="C00000"/>
                </a:solidFill>
              </a:rPr>
              <a:t>Romans 8:38-39</a:t>
            </a:r>
          </a:p>
        </p:txBody>
      </p:sp>
    </p:spTree>
    <p:extLst>
      <p:ext uri="{BB962C8B-B14F-4D97-AF65-F5344CB8AC3E}">
        <p14:creationId xmlns:p14="http://schemas.microsoft.com/office/powerpoint/2010/main" val="2212145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D950-4C22-4F00-ABB1-6E310A2B5F78}"/>
              </a:ext>
            </a:extLst>
          </p:cNvPr>
          <p:cNvSpPr>
            <a:spLocks noGrp="1"/>
          </p:cNvSpPr>
          <p:nvPr>
            <p:ph type="title"/>
          </p:nvPr>
        </p:nvSpPr>
        <p:spPr/>
        <p:txBody>
          <a:bodyPr>
            <a:normAutofit/>
          </a:bodyPr>
          <a:lstStyle/>
          <a:p>
            <a:r>
              <a:rPr lang="en-US" sz="3200" b="1" dirty="0">
                <a:solidFill>
                  <a:srgbClr val="C00000"/>
                </a:solidFill>
                <a:effectLst/>
                <a:ea typeface="Calibri" panose="020F0502020204030204" pitchFamily="34" charset="0"/>
              </a:rPr>
              <a:t>III.</a:t>
            </a:r>
            <a:r>
              <a:rPr lang="en-US" sz="3200" b="1" dirty="0">
                <a:effectLst/>
                <a:ea typeface="Calibri" panose="020F0502020204030204" pitchFamily="34" charset="0"/>
              </a:rPr>
              <a:t> </a:t>
            </a:r>
            <a:r>
              <a:rPr lang="en-US" sz="3200" b="1" dirty="0"/>
              <a:t>Depend upon the Lord in all things for all of eternity</a:t>
            </a:r>
            <a:r>
              <a:rPr lang="en-US" sz="3200" b="1" i="1" dirty="0">
                <a:effectLst/>
                <a:ea typeface="Calibri" panose="020F0502020204030204" pitchFamily="34" charset="0"/>
              </a:rPr>
              <a:t>(verses 7-9)</a:t>
            </a:r>
            <a:endParaRPr lang="en-US" sz="3200" i="1" dirty="0"/>
          </a:p>
        </p:txBody>
      </p:sp>
      <p:sp>
        <p:nvSpPr>
          <p:cNvPr id="3" name="Content Placeholder 2">
            <a:extLst>
              <a:ext uri="{FF2B5EF4-FFF2-40B4-BE49-F238E27FC236}">
                <a16:creationId xmlns:a16="http://schemas.microsoft.com/office/drawing/2014/main" id="{8D35768C-575F-4CC9-91B7-7C708DA48564}"/>
              </a:ext>
            </a:extLst>
          </p:cNvPr>
          <p:cNvSpPr>
            <a:spLocks noGrp="1"/>
          </p:cNvSpPr>
          <p:nvPr>
            <p:ph idx="1"/>
          </p:nvPr>
        </p:nvSpPr>
        <p:spPr>
          <a:xfrm>
            <a:off x="581192" y="2340863"/>
            <a:ext cx="11029615" cy="4146433"/>
          </a:xfrm>
        </p:spPr>
        <p:txBody>
          <a:bodyPr>
            <a:normAutofit/>
          </a:bodyPr>
          <a:lstStyle/>
          <a:p>
            <a:pPr marL="0" indent="0">
              <a:buNone/>
            </a:pPr>
            <a:r>
              <a:rPr lang="en-US" sz="2400" b="1" dirty="0">
                <a:solidFill>
                  <a:srgbClr val="FF0000"/>
                </a:solidFill>
              </a:rPr>
              <a:t>9</a:t>
            </a:r>
            <a:r>
              <a:rPr lang="en-US" sz="2800" b="1" dirty="0">
                <a:solidFill>
                  <a:schemeClr val="tx1"/>
                </a:solidFill>
              </a:rPr>
              <a:t> </a:t>
            </a:r>
            <a:r>
              <a:rPr lang="en-US" sz="2800" b="1" i="1" dirty="0">
                <a:solidFill>
                  <a:schemeClr val="tx1"/>
                </a:solidFill>
              </a:rPr>
              <a:t>For </a:t>
            </a:r>
            <a:r>
              <a:rPr lang="en-US" sz="2800" b="1" i="1" dirty="0">
                <a:solidFill>
                  <a:srgbClr val="0070C0"/>
                </a:solidFill>
              </a:rPr>
              <a:t>to this end</a:t>
            </a:r>
            <a:r>
              <a:rPr lang="en-US" sz="2800" b="1" i="1" dirty="0">
                <a:solidFill>
                  <a:schemeClr val="tx1"/>
                </a:solidFill>
              </a:rPr>
              <a:t> Christ died and lived again, that </a:t>
            </a:r>
            <a:r>
              <a:rPr lang="en-US" sz="2800" b="1" i="1" dirty="0">
                <a:solidFill>
                  <a:srgbClr val="0070C0"/>
                </a:solidFill>
              </a:rPr>
              <a:t>he might be Lord both of the dead and of the living</a:t>
            </a:r>
            <a:r>
              <a:rPr lang="en-US" sz="2800" b="1" dirty="0">
                <a:solidFill>
                  <a:schemeClr val="tx1"/>
                </a:solidFill>
              </a:rPr>
              <a:t>.</a:t>
            </a:r>
            <a:endParaRPr lang="en-US" sz="3200" b="1" dirty="0">
              <a:solidFill>
                <a:schemeClr val="tx1"/>
              </a:solidFill>
            </a:endParaRPr>
          </a:p>
        </p:txBody>
      </p:sp>
    </p:spTree>
    <p:extLst>
      <p:ext uri="{BB962C8B-B14F-4D97-AF65-F5344CB8AC3E}">
        <p14:creationId xmlns:p14="http://schemas.microsoft.com/office/powerpoint/2010/main" val="1721654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D950-4C22-4F00-ABB1-6E310A2B5F78}"/>
              </a:ext>
            </a:extLst>
          </p:cNvPr>
          <p:cNvSpPr>
            <a:spLocks noGrp="1"/>
          </p:cNvSpPr>
          <p:nvPr>
            <p:ph type="title"/>
          </p:nvPr>
        </p:nvSpPr>
        <p:spPr/>
        <p:txBody>
          <a:bodyPr>
            <a:normAutofit/>
          </a:bodyPr>
          <a:lstStyle/>
          <a:p>
            <a:r>
              <a:rPr lang="en-US" sz="3200" b="1" dirty="0">
                <a:solidFill>
                  <a:srgbClr val="C00000"/>
                </a:solidFill>
                <a:effectLst/>
                <a:ea typeface="Calibri" panose="020F0502020204030204" pitchFamily="34" charset="0"/>
              </a:rPr>
              <a:t>III.</a:t>
            </a:r>
            <a:r>
              <a:rPr lang="en-US" sz="3200" b="1" dirty="0">
                <a:effectLst/>
                <a:ea typeface="Calibri" panose="020F0502020204030204" pitchFamily="34" charset="0"/>
              </a:rPr>
              <a:t> </a:t>
            </a:r>
            <a:r>
              <a:rPr lang="en-US" sz="3200" b="1" dirty="0"/>
              <a:t>Depend upon the Lord in all things for all of eternity</a:t>
            </a:r>
            <a:r>
              <a:rPr lang="en-US" sz="3200" b="1" i="1" dirty="0">
                <a:effectLst/>
                <a:ea typeface="Calibri" panose="020F0502020204030204" pitchFamily="34" charset="0"/>
              </a:rPr>
              <a:t>(verses 7-9)</a:t>
            </a:r>
            <a:endParaRPr lang="en-US" sz="3200" i="1" dirty="0"/>
          </a:p>
        </p:txBody>
      </p:sp>
      <p:sp>
        <p:nvSpPr>
          <p:cNvPr id="3" name="Content Placeholder 2">
            <a:extLst>
              <a:ext uri="{FF2B5EF4-FFF2-40B4-BE49-F238E27FC236}">
                <a16:creationId xmlns:a16="http://schemas.microsoft.com/office/drawing/2014/main" id="{8D35768C-575F-4CC9-91B7-7C708DA48564}"/>
              </a:ext>
            </a:extLst>
          </p:cNvPr>
          <p:cNvSpPr>
            <a:spLocks noGrp="1"/>
          </p:cNvSpPr>
          <p:nvPr>
            <p:ph idx="1"/>
          </p:nvPr>
        </p:nvSpPr>
        <p:spPr>
          <a:xfrm>
            <a:off x="581192" y="2340863"/>
            <a:ext cx="11029615" cy="4146433"/>
          </a:xfrm>
        </p:spPr>
        <p:txBody>
          <a:bodyPr>
            <a:normAutofit/>
          </a:bodyPr>
          <a:lstStyle/>
          <a:p>
            <a:pPr marL="457200" indent="-457200">
              <a:buFont typeface="+mj-lt"/>
              <a:buAutoNum type="alphaUcPeriod"/>
            </a:pPr>
            <a:r>
              <a:rPr lang="en-US" sz="2800" b="1" dirty="0">
                <a:solidFill>
                  <a:schemeClr val="tx1"/>
                </a:solidFill>
              </a:rPr>
              <a:t>Do you struggle with how Christ can faithfully lead us as He leads us to be “</a:t>
            </a:r>
            <a:r>
              <a:rPr lang="en-US" sz="2800" b="1" i="1" dirty="0">
                <a:solidFill>
                  <a:schemeClr val="tx1"/>
                </a:solidFill>
              </a:rPr>
              <a:t>fully convinced</a:t>
            </a:r>
            <a:r>
              <a:rPr lang="en-US" sz="2800" b="1" dirty="0">
                <a:solidFill>
                  <a:schemeClr val="tx1"/>
                </a:solidFill>
              </a:rPr>
              <a:t>” in such different ways?</a:t>
            </a:r>
          </a:p>
          <a:p>
            <a:pPr marL="457200" indent="-457200">
              <a:buFont typeface="+mj-lt"/>
              <a:buAutoNum type="alphaUcPeriod"/>
            </a:pPr>
            <a:endParaRPr lang="en-US" sz="2800" b="1" dirty="0">
              <a:solidFill>
                <a:schemeClr val="tx1"/>
              </a:solidFill>
            </a:endParaRPr>
          </a:p>
          <a:p>
            <a:pPr marL="457200" indent="-457200">
              <a:buFont typeface="+mj-lt"/>
              <a:buAutoNum type="alphaUcPeriod"/>
            </a:pPr>
            <a:endParaRPr lang="en-US" sz="2800" b="1" dirty="0">
              <a:solidFill>
                <a:schemeClr val="tx1"/>
              </a:solidFill>
            </a:endParaRPr>
          </a:p>
          <a:p>
            <a:pPr marL="457200" indent="-457200">
              <a:buFont typeface="+mj-lt"/>
              <a:buAutoNum type="alphaUcPeriod"/>
            </a:pPr>
            <a:endParaRPr lang="en-US" sz="2800" b="1" dirty="0">
              <a:solidFill>
                <a:schemeClr val="tx1"/>
              </a:solidFill>
            </a:endParaRPr>
          </a:p>
          <a:p>
            <a:pPr marL="0" indent="0">
              <a:buNone/>
            </a:pPr>
            <a:endParaRPr lang="en-US" sz="3600" b="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7421" y="3711388"/>
            <a:ext cx="5034579" cy="3146612"/>
          </a:xfrm>
          <a:prstGeom prst="rect">
            <a:avLst/>
          </a:prstGeom>
        </p:spPr>
      </p:pic>
    </p:spTree>
    <p:extLst>
      <p:ext uri="{BB962C8B-B14F-4D97-AF65-F5344CB8AC3E}">
        <p14:creationId xmlns:p14="http://schemas.microsoft.com/office/powerpoint/2010/main" val="387305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D950-4C22-4F00-ABB1-6E310A2B5F78}"/>
              </a:ext>
            </a:extLst>
          </p:cNvPr>
          <p:cNvSpPr>
            <a:spLocks noGrp="1"/>
          </p:cNvSpPr>
          <p:nvPr>
            <p:ph type="title"/>
          </p:nvPr>
        </p:nvSpPr>
        <p:spPr/>
        <p:txBody>
          <a:bodyPr>
            <a:normAutofit/>
          </a:bodyPr>
          <a:lstStyle/>
          <a:p>
            <a:r>
              <a:rPr lang="en-US" sz="3200" b="1" dirty="0">
                <a:solidFill>
                  <a:srgbClr val="C00000"/>
                </a:solidFill>
                <a:effectLst/>
                <a:ea typeface="Calibri" panose="020F0502020204030204" pitchFamily="34" charset="0"/>
              </a:rPr>
              <a:t>III.</a:t>
            </a:r>
            <a:r>
              <a:rPr lang="en-US" sz="3200" b="1" dirty="0">
                <a:effectLst/>
                <a:ea typeface="Calibri" panose="020F0502020204030204" pitchFamily="34" charset="0"/>
              </a:rPr>
              <a:t> </a:t>
            </a:r>
            <a:r>
              <a:rPr lang="en-US" sz="3200" b="1" dirty="0"/>
              <a:t>Depend upon the Lord in all things for all of eternity</a:t>
            </a:r>
            <a:r>
              <a:rPr lang="en-US" sz="3200" b="1" i="1" dirty="0">
                <a:effectLst/>
                <a:ea typeface="Calibri" panose="020F0502020204030204" pitchFamily="34" charset="0"/>
              </a:rPr>
              <a:t>(verses 7-9)</a:t>
            </a:r>
            <a:endParaRPr lang="en-US" sz="3200" i="1" dirty="0"/>
          </a:p>
        </p:txBody>
      </p:sp>
      <p:sp>
        <p:nvSpPr>
          <p:cNvPr id="3" name="Content Placeholder 2">
            <a:extLst>
              <a:ext uri="{FF2B5EF4-FFF2-40B4-BE49-F238E27FC236}">
                <a16:creationId xmlns:a16="http://schemas.microsoft.com/office/drawing/2014/main" id="{8D35768C-575F-4CC9-91B7-7C708DA48564}"/>
              </a:ext>
            </a:extLst>
          </p:cNvPr>
          <p:cNvSpPr>
            <a:spLocks noGrp="1"/>
          </p:cNvSpPr>
          <p:nvPr>
            <p:ph idx="1"/>
          </p:nvPr>
        </p:nvSpPr>
        <p:spPr>
          <a:xfrm>
            <a:off x="581192" y="2340863"/>
            <a:ext cx="11029615" cy="4146433"/>
          </a:xfrm>
        </p:spPr>
        <p:txBody>
          <a:bodyPr>
            <a:normAutofit/>
          </a:bodyPr>
          <a:lstStyle/>
          <a:p>
            <a:pPr marL="514350" indent="-514350">
              <a:buFont typeface="+mj-lt"/>
              <a:buAutoNum type="alphaUcPeriod" startAt="2"/>
            </a:pPr>
            <a:endParaRPr lang="en-US" sz="2800" b="1" dirty="0">
              <a:solidFill>
                <a:schemeClr val="tx1"/>
              </a:solidFill>
            </a:endParaRPr>
          </a:p>
          <a:p>
            <a:pPr marL="514350" indent="-514350">
              <a:buFont typeface="+mj-lt"/>
              <a:buAutoNum type="alphaUcPeriod" startAt="2"/>
            </a:pPr>
            <a:r>
              <a:rPr lang="en-US" sz="2800" b="1" dirty="0">
                <a:solidFill>
                  <a:schemeClr val="tx1"/>
                </a:solidFill>
              </a:rPr>
              <a:t>One thing shouldn’t change in our journey</a:t>
            </a:r>
          </a:p>
          <a:p>
            <a:pPr marL="0" indent="0">
              <a:buNone/>
            </a:pPr>
            <a:r>
              <a:rPr lang="en-US" sz="2800" b="1" dirty="0">
                <a:solidFill>
                  <a:schemeClr val="tx1"/>
                </a:solidFill>
              </a:rPr>
              <a:t>“</a:t>
            </a:r>
            <a:r>
              <a:rPr lang="en-US" sz="2800" b="1" i="1" dirty="0">
                <a:solidFill>
                  <a:schemeClr val="tx1"/>
                </a:solidFill>
              </a:rPr>
              <a:t>Jesus Christ is the same yesterday and today and forever.</a:t>
            </a:r>
            <a:r>
              <a:rPr lang="en-US" sz="2800" b="1" dirty="0">
                <a:solidFill>
                  <a:schemeClr val="tx1"/>
                </a:solidFill>
              </a:rPr>
              <a:t>” </a:t>
            </a:r>
            <a:r>
              <a:rPr lang="en-US" sz="2800" b="1" dirty="0">
                <a:solidFill>
                  <a:srgbClr val="0070C0"/>
                </a:solidFill>
              </a:rPr>
              <a:t>Hebrews 13:8</a:t>
            </a:r>
          </a:p>
          <a:p>
            <a:pPr marL="0" indent="0">
              <a:buNone/>
            </a:pPr>
            <a:endParaRPr lang="en-US" sz="2800" b="1" dirty="0">
              <a:solidFill>
                <a:schemeClr val="tx1"/>
              </a:solidFill>
            </a:endParaRPr>
          </a:p>
          <a:p>
            <a:pPr marL="457200" indent="-457200">
              <a:buFont typeface="+mj-lt"/>
              <a:buAutoNum type="alphaUcPeriod" startAt="2"/>
            </a:pPr>
            <a:endParaRPr lang="en-US" sz="2800" b="1" dirty="0">
              <a:solidFill>
                <a:schemeClr val="tx1"/>
              </a:solidFill>
            </a:endParaRPr>
          </a:p>
          <a:p>
            <a:pPr marL="0" indent="0">
              <a:buNone/>
            </a:pPr>
            <a:endParaRPr lang="en-US" sz="3600" b="1" dirty="0">
              <a:solidFill>
                <a:schemeClr val="tx1"/>
              </a:solidFill>
            </a:endParaRPr>
          </a:p>
        </p:txBody>
      </p:sp>
    </p:spTree>
    <p:extLst>
      <p:ext uri="{BB962C8B-B14F-4D97-AF65-F5344CB8AC3E}">
        <p14:creationId xmlns:p14="http://schemas.microsoft.com/office/powerpoint/2010/main" val="1239769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31A9F-BF08-4A98-ACA0-2F5A708EF27D}"/>
              </a:ext>
            </a:extLst>
          </p:cNvPr>
          <p:cNvSpPr>
            <a:spLocks noGrp="1"/>
          </p:cNvSpPr>
          <p:nvPr>
            <p:ph type="title"/>
          </p:nvPr>
        </p:nvSpPr>
        <p:spPr>
          <a:xfrm>
            <a:off x="0" y="289867"/>
            <a:ext cx="3916012" cy="6278267"/>
          </a:xfrm>
        </p:spPr>
        <p:txBody>
          <a:bodyPr>
            <a:noAutofit/>
          </a:bodyPr>
          <a:lstStyle/>
          <a:p>
            <a:r>
              <a:rPr lang="en-US" b="1" dirty="0">
                <a:solidFill>
                  <a:schemeClr val="bg1"/>
                </a:solidFill>
              </a:rPr>
              <a:t>Perhaps the one who is truly strong is the one who is unchanging in their utter dependence upon Christ and stands in wonder of the Lord and Savior who proves Himself true to us every day, every hour, every minute, and every second.  </a:t>
            </a:r>
          </a:p>
        </p:txBody>
      </p:sp>
    </p:spTree>
    <p:extLst>
      <p:ext uri="{BB962C8B-B14F-4D97-AF65-F5344CB8AC3E}">
        <p14:creationId xmlns:p14="http://schemas.microsoft.com/office/powerpoint/2010/main" val="13862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70000"/>
            <a:lum/>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31A9F-BF08-4A98-ACA0-2F5A708EF27D}"/>
              </a:ext>
            </a:extLst>
          </p:cNvPr>
          <p:cNvSpPr>
            <a:spLocks noGrp="1"/>
          </p:cNvSpPr>
          <p:nvPr>
            <p:ph type="title"/>
          </p:nvPr>
        </p:nvSpPr>
        <p:spPr>
          <a:xfrm>
            <a:off x="0" y="404921"/>
            <a:ext cx="3916012" cy="677732"/>
          </a:xfrm>
        </p:spPr>
        <p:txBody>
          <a:bodyPr>
            <a:normAutofit fontScale="90000"/>
          </a:bodyPr>
          <a:lstStyle/>
          <a:p>
            <a:pPr algn="ctr"/>
            <a:r>
              <a:rPr lang="en-US" sz="3600" b="1" dirty="0">
                <a:solidFill>
                  <a:schemeClr val="bg1"/>
                </a:solidFill>
              </a:rPr>
              <a:t>The declaration of dependence</a:t>
            </a:r>
          </a:p>
        </p:txBody>
      </p:sp>
      <p:sp>
        <p:nvSpPr>
          <p:cNvPr id="3" name="Content Placeholder 2">
            <a:extLst>
              <a:ext uri="{FF2B5EF4-FFF2-40B4-BE49-F238E27FC236}">
                <a16:creationId xmlns:a16="http://schemas.microsoft.com/office/drawing/2014/main" id="{34DF66E8-1DAD-4322-857A-E56E59C0AD47}"/>
              </a:ext>
            </a:extLst>
          </p:cNvPr>
          <p:cNvSpPr>
            <a:spLocks noGrp="1"/>
          </p:cNvSpPr>
          <p:nvPr>
            <p:ph idx="1"/>
          </p:nvPr>
        </p:nvSpPr>
        <p:spPr>
          <a:xfrm>
            <a:off x="10107595" y="5952191"/>
            <a:ext cx="2084405" cy="905809"/>
          </a:xfrm>
        </p:spPr>
        <p:txBody>
          <a:bodyPr>
            <a:normAutofit fontScale="85000" lnSpcReduction="20000"/>
          </a:bodyPr>
          <a:lstStyle/>
          <a:p>
            <a:pPr marL="0" indent="0" algn="ctr">
              <a:buNone/>
            </a:pPr>
            <a:r>
              <a:rPr lang="en-US" sz="3200" b="1" dirty="0">
                <a:solidFill>
                  <a:schemeClr val="bg1"/>
                </a:solidFill>
              </a:rPr>
              <a:t>Romans 14:4-9</a:t>
            </a:r>
          </a:p>
        </p:txBody>
      </p:sp>
    </p:spTree>
    <p:extLst>
      <p:ext uri="{BB962C8B-B14F-4D97-AF65-F5344CB8AC3E}">
        <p14:creationId xmlns:p14="http://schemas.microsoft.com/office/powerpoint/2010/main" val="2746914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D950-4C22-4F00-ABB1-6E310A2B5F78}"/>
              </a:ext>
            </a:extLst>
          </p:cNvPr>
          <p:cNvSpPr>
            <a:spLocks noGrp="1"/>
          </p:cNvSpPr>
          <p:nvPr>
            <p:ph type="title"/>
          </p:nvPr>
        </p:nvSpPr>
        <p:spPr/>
        <p:txBody>
          <a:bodyPr>
            <a:normAutofit/>
          </a:bodyPr>
          <a:lstStyle/>
          <a:p>
            <a:r>
              <a:rPr lang="en-US" sz="3200" b="1" dirty="0">
                <a:solidFill>
                  <a:srgbClr val="C00000"/>
                </a:solidFill>
                <a:effectLst/>
                <a:ea typeface="Calibri" panose="020F0502020204030204" pitchFamily="34" charset="0"/>
              </a:rPr>
              <a:t>I.</a:t>
            </a:r>
            <a:r>
              <a:rPr lang="en-US" sz="3200" b="1" dirty="0">
                <a:effectLst/>
                <a:ea typeface="Calibri" panose="020F0502020204030204" pitchFamily="34" charset="0"/>
              </a:rPr>
              <a:t> </a:t>
            </a:r>
            <a:r>
              <a:rPr lang="en-US" sz="3200" b="1" dirty="0"/>
              <a:t>We can stand because the Lord is able to make us stand </a:t>
            </a:r>
            <a:r>
              <a:rPr lang="en-US" sz="3200" b="1" dirty="0">
                <a:effectLst/>
                <a:latin typeface="Times New Roman" panose="02020603050405020304" pitchFamily="18" charset="0"/>
                <a:ea typeface="Calibri" panose="020F0502020204030204" pitchFamily="34" charset="0"/>
              </a:rPr>
              <a:t> </a:t>
            </a:r>
            <a:r>
              <a:rPr lang="en-US" sz="3200" b="1" i="1" dirty="0">
                <a:effectLst/>
                <a:latin typeface="Times New Roman" panose="02020603050405020304" pitchFamily="18" charset="0"/>
                <a:ea typeface="Calibri" panose="020F0502020204030204" pitchFamily="34" charset="0"/>
              </a:rPr>
              <a:t>(verse 4)</a:t>
            </a:r>
            <a:endParaRPr lang="en-US" sz="3200" i="1" dirty="0"/>
          </a:p>
        </p:txBody>
      </p:sp>
      <p:sp>
        <p:nvSpPr>
          <p:cNvPr id="3" name="Content Placeholder 2">
            <a:extLst>
              <a:ext uri="{FF2B5EF4-FFF2-40B4-BE49-F238E27FC236}">
                <a16:creationId xmlns:a16="http://schemas.microsoft.com/office/drawing/2014/main" id="{8D35768C-575F-4CC9-91B7-7C708DA48564}"/>
              </a:ext>
            </a:extLst>
          </p:cNvPr>
          <p:cNvSpPr>
            <a:spLocks noGrp="1"/>
          </p:cNvSpPr>
          <p:nvPr>
            <p:ph idx="1"/>
          </p:nvPr>
        </p:nvSpPr>
        <p:spPr>
          <a:xfrm>
            <a:off x="581192" y="2340863"/>
            <a:ext cx="11029615" cy="4199785"/>
          </a:xfrm>
        </p:spPr>
        <p:txBody>
          <a:bodyPr>
            <a:normAutofit/>
          </a:bodyPr>
          <a:lstStyle/>
          <a:p>
            <a:pPr marL="0" indent="0">
              <a:buNone/>
            </a:pPr>
            <a:endParaRPr lang="en-US" sz="2800" b="1" dirty="0">
              <a:solidFill>
                <a:schemeClr val="tx1"/>
              </a:solidFill>
            </a:endParaRPr>
          </a:p>
          <a:p>
            <a:pPr marL="0" indent="0">
              <a:buNone/>
            </a:pPr>
            <a:r>
              <a:rPr lang="en-US" sz="2400" b="1" dirty="0">
                <a:solidFill>
                  <a:srgbClr val="FF0000"/>
                </a:solidFill>
              </a:rPr>
              <a:t>4</a:t>
            </a:r>
            <a:r>
              <a:rPr lang="en-US" sz="2800" b="1" dirty="0">
                <a:solidFill>
                  <a:schemeClr val="tx1"/>
                </a:solidFill>
              </a:rPr>
              <a:t> </a:t>
            </a:r>
            <a:r>
              <a:rPr lang="en-US" sz="2800" b="1" i="1" dirty="0">
                <a:solidFill>
                  <a:schemeClr val="tx1"/>
                </a:solidFill>
              </a:rPr>
              <a:t>Who are you to pass judgment on the servant of another? </a:t>
            </a:r>
            <a:r>
              <a:rPr lang="en-US" sz="2800" b="1" i="1" dirty="0">
                <a:solidFill>
                  <a:srgbClr val="0070C0"/>
                </a:solidFill>
              </a:rPr>
              <a:t>It is before his own master that he stands or falls</a:t>
            </a:r>
            <a:r>
              <a:rPr lang="en-US" sz="2800" b="1" i="1" dirty="0">
                <a:solidFill>
                  <a:schemeClr val="tx1"/>
                </a:solidFill>
              </a:rPr>
              <a:t>. And he will be upheld, for the Lord is able to make him stand</a:t>
            </a:r>
            <a:r>
              <a:rPr lang="en-US" sz="2800" b="1" dirty="0">
                <a:solidFill>
                  <a:schemeClr val="tx1"/>
                </a:solidFill>
              </a:rPr>
              <a:t>. </a:t>
            </a:r>
          </a:p>
          <a:p>
            <a:pPr marL="324000" lvl="1" indent="0">
              <a:buNone/>
            </a:pPr>
            <a:r>
              <a:rPr lang="en-US" sz="2800" b="1" dirty="0">
                <a:solidFill>
                  <a:schemeClr val="tx1"/>
                </a:solidFill>
              </a:rPr>
              <a:t>  </a:t>
            </a:r>
            <a:endParaRPr lang="en-US" sz="2800" b="1" i="1" dirty="0">
              <a:solidFill>
                <a:schemeClr val="tx1"/>
              </a:solidFill>
            </a:endParaRPr>
          </a:p>
        </p:txBody>
      </p:sp>
    </p:spTree>
    <p:extLst>
      <p:ext uri="{BB962C8B-B14F-4D97-AF65-F5344CB8AC3E}">
        <p14:creationId xmlns:p14="http://schemas.microsoft.com/office/powerpoint/2010/main" val="324761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D950-4C22-4F00-ABB1-6E310A2B5F78}"/>
              </a:ext>
            </a:extLst>
          </p:cNvPr>
          <p:cNvSpPr>
            <a:spLocks noGrp="1"/>
          </p:cNvSpPr>
          <p:nvPr>
            <p:ph type="title"/>
          </p:nvPr>
        </p:nvSpPr>
        <p:spPr/>
        <p:txBody>
          <a:bodyPr>
            <a:normAutofit/>
          </a:bodyPr>
          <a:lstStyle/>
          <a:p>
            <a:r>
              <a:rPr lang="en-US" sz="3200" b="1" dirty="0">
                <a:solidFill>
                  <a:srgbClr val="C00000"/>
                </a:solidFill>
                <a:effectLst/>
                <a:ea typeface="Calibri" panose="020F0502020204030204" pitchFamily="34" charset="0"/>
              </a:rPr>
              <a:t>I.</a:t>
            </a:r>
            <a:r>
              <a:rPr lang="en-US" sz="3200" b="1" dirty="0">
                <a:effectLst/>
                <a:ea typeface="Calibri" panose="020F0502020204030204" pitchFamily="34" charset="0"/>
              </a:rPr>
              <a:t> </a:t>
            </a:r>
            <a:r>
              <a:rPr lang="en-US" sz="3200" b="1" dirty="0"/>
              <a:t>We can stand because the Lord is able to make us stand </a:t>
            </a:r>
            <a:r>
              <a:rPr lang="en-US" sz="3200" b="1" dirty="0">
                <a:effectLst/>
                <a:latin typeface="Times New Roman" panose="02020603050405020304" pitchFamily="18" charset="0"/>
                <a:ea typeface="Calibri" panose="020F0502020204030204" pitchFamily="34" charset="0"/>
              </a:rPr>
              <a:t> </a:t>
            </a:r>
            <a:r>
              <a:rPr lang="en-US" sz="3200" b="1" i="1" dirty="0">
                <a:effectLst/>
                <a:latin typeface="Times New Roman" panose="02020603050405020304" pitchFamily="18" charset="0"/>
                <a:ea typeface="Calibri" panose="020F0502020204030204" pitchFamily="34" charset="0"/>
              </a:rPr>
              <a:t>(verse 4)</a:t>
            </a:r>
            <a:endParaRPr lang="en-US" sz="3200" i="1" dirty="0"/>
          </a:p>
        </p:txBody>
      </p:sp>
      <p:sp>
        <p:nvSpPr>
          <p:cNvPr id="3" name="Content Placeholder 2">
            <a:extLst>
              <a:ext uri="{FF2B5EF4-FFF2-40B4-BE49-F238E27FC236}">
                <a16:creationId xmlns:a16="http://schemas.microsoft.com/office/drawing/2014/main" id="{8D35768C-575F-4CC9-91B7-7C708DA48564}"/>
              </a:ext>
            </a:extLst>
          </p:cNvPr>
          <p:cNvSpPr>
            <a:spLocks noGrp="1"/>
          </p:cNvSpPr>
          <p:nvPr>
            <p:ph idx="1"/>
          </p:nvPr>
        </p:nvSpPr>
        <p:spPr>
          <a:xfrm>
            <a:off x="581192" y="2340863"/>
            <a:ext cx="11029615" cy="4199785"/>
          </a:xfrm>
        </p:spPr>
        <p:txBody>
          <a:bodyPr>
            <a:normAutofit/>
          </a:bodyPr>
          <a:lstStyle/>
          <a:p>
            <a:pPr marL="0" indent="0">
              <a:buNone/>
            </a:pPr>
            <a:endParaRPr lang="en-US" sz="2800" b="1" dirty="0">
              <a:solidFill>
                <a:schemeClr val="tx1"/>
              </a:solidFill>
            </a:endParaRPr>
          </a:p>
          <a:p>
            <a:pPr marL="0" indent="0">
              <a:buNone/>
            </a:pPr>
            <a:r>
              <a:rPr lang="en-US" sz="2400" b="1" dirty="0">
                <a:solidFill>
                  <a:srgbClr val="FF0000"/>
                </a:solidFill>
              </a:rPr>
              <a:t>4</a:t>
            </a:r>
            <a:r>
              <a:rPr lang="en-US" sz="2800" b="1" dirty="0">
                <a:solidFill>
                  <a:schemeClr val="tx1"/>
                </a:solidFill>
              </a:rPr>
              <a:t> </a:t>
            </a:r>
            <a:r>
              <a:rPr lang="en-US" sz="2800" b="1" i="1" dirty="0">
                <a:solidFill>
                  <a:schemeClr val="tx1"/>
                </a:solidFill>
              </a:rPr>
              <a:t>Who are you to pass judgment on the servant of another? It is before his own master that he stands or falls. </a:t>
            </a:r>
            <a:r>
              <a:rPr lang="en-US" sz="2800" b="1" i="1" dirty="0">
                <a:solidFill>
                  <a:srgbClr val="0070C0"/>
                </a:solidFill>
              </a:rPr>
              <a:t>And he will be upheld, for </a:t>
            </a:r>
            <a:r>
              <a:rPr lang="en-US" sz="2800" b="1" i="1" u="sng" dirty="0">
                <a:solidFill>
                  <a:srgbClr val="0070C0"/>
                </a:solidFill>
              </a:rPr>
              <a:t>the Lord is able to make him stand</a:t>
            </a:r>
            <a:r>
              <a:rPr lang="en-US" sz="2800" b="1" dirty="0">
                <a:solidFill>
                  <a:schemeClr val="tx1"/>
                </a:solidFill>
              </a:rPr>
              <a:t>. </a:t>
            </a:r>
          </a:p>
          <a:p>
            <a:pPr marL="324000" lvl="1" indent="0">
              <a:buNone/>
            </a:pPr>
            <a:r>
              <a:rPr lang="en-US" sz="2800" b="1" dirty="0">
                <a:solidFill>
                  <a:schemeClr val="tx1"/>
                </a:solidFill>
              </a:rPr>
              <a:t>  </a:t>
            </a:r>
            <a:endParaRPr lang="en-US" sz="2800" b="1" i="1" dirty="0">
              <a:solidFill>
                <a:schemeClr val="tx1"/>
              </a:solidFill>
            </a:endParaRPr>
          </a:p>
        </p:txBody>
      </p:sp>
    </p:spTree>
    <p:extLst>
      <p:ext uri="{BB962C8B-B14F-4D97-AF65-F5344CB8AC3E}">
        <p14:creationId xmlns:p14="http://schemas.microsoft.com/office/powerpoint/2010/main" val="2255319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D950-4C22-4F00-ABB1-6E310A2B5F78}"/>
              </a:ext>
            </a:extLst>
          </p:cNvPr>
          <p:cNvSpPr>
            <a:spLocks noGrp="1"/>
          </p:cNvSpPr>
          <p:nvPr>
            <p:ph type="title"/>
          </p:nvPr>
        </p:nvSpPr>
        <p:spPr/>
        <p:txBody>
          <a:bodyPr>
            <a:normAutofit/>
          </a:bodyPr>
          <a:lstStyle/>
          <a:p>
            <a:r>
              <a:rPr lang="en-US" sz="3200" b="1" dirty="0">
                <a:solidFill>
                  <a:srgbClr val="C00000"/>
                </a:solidFill>
                <a:effectLst/>
                <a:ea typeface="Calibri" panose="020F0502020204030204" pitchFamily="34" charset="0"/>
              </a:rPr>
              <a:t>I.</a:t>
            </a:r>
            <a:r>
              <a:rPr lang="en-US" sz="3200" b="1" dirty="0">
                <a:effectLst/>
                <a:ea typeface="Calibri" panose="020F0502020204030204" pitchFamily="34" charset="0"/>
              </a:rPr>
              <a:t> </a:t>
            </a:r>
            <a:r>
              <a:rPr lang="en-US" sz="3200" b="1" dirty="0"/>
              <a:t>We can stand because the Lord is able to make us stand </a:t>
            </a:r>
            <a:r>
              <a:rPr lang="en-US" sz="3200" b="1" dirty="0">
                <a:effectLst/>
                <a:latin typeface="Times New Roman" panose="02020603050405020304" pitchFamily="18" charset="0"/>
                <a:ea typeface="Calibri" panose="020F0502020204030204" pitchFamily="34" charset="0"/>
              </a:rPr>
              <a:t> </a:t>
            </a:r>
            <a:r>
              <a:rPr lang="en-US" sz="3200" b="1" i="1" dirty="0">
                <a:effectLst/>
                <a:latin typeface="Times New Roman" panose="02020603050405020304" pitchFamily="18" charset="0"/>
                <a:ea typeface="Calibri" panose="020F0502020204030204" pitchFamily="34" charset="0"/>
              </a:rPr>
              <a:t>(verse 4)</a:t>
            </a:r>
            <a:endParaRPr lang="en-US" sz="3200" i="1" dirty="0"/>
          </a:p>
        </p:txBody>
      </p:sp>
      <p:sp>
        <p:nvSpPr>
          <p:cNvPr id="3" name="Content Placeholder 2">
            <a:extLst>
              <a:ext uri="{FF2B5EF4-FFF2-40B4-BE49-F238E27FC236}">
                <a16:creationId xmlns:a16="http://schemas.microsoft.com/office/drawing/2014/main" id="{8D35768C-575F-4CC9-91B7-7C708DA48564}"/>
              </a:ext>
            </a:extLst>
          </p:cNvPr>
          <p:cNvSpPr>
            <a:spLocks noGrp="1"/>
          </p:cNvSpPr>
          <p:nvPr>
            <p:ph idx="1"/>
          </p:nvPr>
        </p:nvSpPr>
        <p:spPr>
          <a:xfrm>
            <a:off x="581192" y="2340863"/>
            <a:ext cx="11029615" cy="4199785"/>
          </a:xfrm>
        </p:spPr>
        <p:txBody>
          <a:bodyPr>
            <a:normAutofit/>
          </a:bodyPr>
          <a:lstStyle/>
          <a:p>
            <a:pPr marL="0" indent="0">
              <a:buNone/>
            </a:pPr>
            <a:endParaRPr lang="en-US" sz="2800" b="1" dirty="0">
              <a:solidFill>
                <a:schemeClr val="tx1"/>
              </a:solidFill>
            </a:endParaRPr>
          </a:p>
          <a:p>
            <a:pPr marL="0" indent="0">
              <a:buNone/>
            </a:pPr>
            <a:r>
              <a:rPr lang="en-US" sz="2400" b="1" dirty="0">
                <a:solidFill>
                  <a:srgbClr val="FF0000"/>
                </a:solidFill>
              </a:rPr>
              <a:t>4</a:t>
            </a:r>
            <a:r>
              <a:rPr lang="en-US" sz="2800" b="1" dirty="0">
                <a:solidFill>
                  <a:schemeClr val="tx1"/>
                </a:solidFill>
              </a:rPr>
              <a:t> </a:t>
            </a:r>
            <a:r>
              <a:rPr lang="en-US" sz="2800" b="1" i="1" dirty="0">
                <a:solidFill>
                  <a:schemeClr val="tx1"/>
                </a:solidFill>
              </a:rPr>
              <a:t>Who are you to pass judgment on the servant of another? </a:t>
            </a:r>
            <a:r>
              <a:rPr lang="en-US" sz="2800" b="1" i="1" dirty="0">
                <a:solidFill>
                  <a:srgbClr val="0070C0"/>
                </a:solidFill>
              </a:rPr>
              <a:t>It is before his own master that he stands or falls</a:t>
            </a:r>
            <a:r>
              <a:rPr lang="en-US" sz="2800" b="1" i="1" dirty="0">
                <a:solidFill>
                  <a:schemeClr val="tx1"/>
                </a:solidFill>
              </a:rPr>
              <a:t>. And he will be upheld, for the Lord is able to make him stand</a:t>
            </a:r>
            <a:r>
              <a:rPr lang="en-US" sz="2800" b="1" dirty="0">
                <a:solidFill>
                  <a:schemeClr val="tx1"/>
                </a:solidFill>
              </a:rPr>
              <a:t>. </a:t>
            </a:r>
          </a:p>
          <a:p>
            <a:pPr marL="324000" lvl="1" indent="0">
              <a:buNone/>
            </a:pPr>
            <a:r>
              <a:rPr lang="en-US" sz="2800" b="1" dirty="0">
                <a:solidFill>
                  <a:schemeClr val="tx1"/>
                </a:solidFill>
              </a:rPr>
              <a:t>  </a:t>
            </a:r>
            <a:endParaRPr lang="en-US" sz="2800" b="1" i="1" dirty="0">
              <a:solidFill>
                <a:schemeClr val="tx1"/>
              </a:solidFill>
            </a:endParaRPr>
          </a:p>
        </p:txBody>
      </p:sp>
    </p:spTree>
    <p:extLst>
      <p:ext uri="{BB962C8B-B14F-4D97-AF65-F5344CB8AC3E}">
        <p14:creationId xmlns:p14="http://schemas.microsoft.com/office/powerpoint/2010/main" val="2289609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D950-4C22-4F00-ABB1-6E310A2B5F78}"/>
              </a:ext>
            </a:extLst>
          </p:cNvPr>
          <p:cNvSpPr>
            <a:spLocks noGrp="1"/>
          </p:cNvSpPr>
          <p:nvPr>
            <p:ph type="title"/>
          </p:nvPr>
        </p:nvSpPr>
        <p:spPr/>
        <p:txBody>
          <a:bodyPr>
            <a:normAutofit/>
          </a:bodyPr>
          <a:lstStyle/>
          <a:p>
            <a:r>
              <a:rPr lang="en-US" sz="3200" b="1" dirty="0">
                <a:solidFill>
                  <a:srgbClr val="C00000"/>
                </a:solidFill>
                <a:effectLst/>
                <a:ea typeface="Calibri" panose="020F0502020204030204" pitchFamily="34" charset="0"/>
              </a:rPr>
              <a:t>II.</a:t>
            </a:r>
            <a:r>
              <a:rPr lang="en-US" sz="3200" b="1" dirty="0">
                <a:effectLst/>
                <a:ea typeface="Calibri" panose="020F0502020204030204" pitchFamily="34" charset="0"/>
              </a:rPr>
              <a:t> </a:t>
            </a:r>
            <a:r>
              <a:rPr lang="en-US" sz="3200" b="1" dirty="0"/>
              <a:t>Therefore, honoring the Lord should be our sole motivation in all we do </a:t>
            </a:r>
            <a:r>
              <a:rPr lang="en-US" sz="3200" b="1" i="1" dirty="0">
                <a:effectLst/>
                <a:ea typeface="Calibri" panose="020F0502020204030204" pitchFamily="34" charset="0"/>
              </a:rPr>
              <a:t>(verses 5-6)</a:t>
            </a:r>
            <a:endParaRPr lang="en-US" sz="3200" i="1" dirty="0"/>
          </a:p>
        </p:txBody>
      </p:sp>
      <p:sp>
        <p:nvSpPr>
          <p:cNvPr id="3" name="Content Placeholder 2">
            <a:extLst>
              <a:ext uri="{FF2B5EF4-FFF2-40B4-BE49-F238E27FC236}">
                <a16:creationId xmlns:a16="http://schemas.microsoft.com/office/drawing/2014/main" id="{8D35768C-575F-4CC9-91B7-7C708DA48564}"/>
              </a:ext>
            </a:extLst>
          </p:cNvPr>
          <p:cNvSpPr>
            <a:spLocks noGrp="1"/>
          </p:cNvSpPr>
          <p:nvPr>
            <p:ph idx="1"/>
          </p:nvPr>
        </p:nvSpPr>
        <p:spPr>
          <a:xfrm>
            <a:off x="581192" y="2340863"/>
            <a:ext cx="11029615" cy="4199785"/>
          </a:xfrm>
        </p:spPr>
        <p:txBody>
          <a:bodyPr>
            <a:noAutofit/>
          </a:bodyPr>
          <a:lstStyle/>
          <a:p>
            <a:pPr marL="0" indent="0">
              <a:buNone/>
            </a:pPr>
            <a:r>
              <a:rPr lang="en-US" sz="2400" b="1" dirty="0">
                <a:solidFill>
                  <a:srgbClr val="FF0000"/>
                </a:solidFill>
              </a:rPr>
              <a:t>5</a:t>
            </a:r>
            <a:r>
              <a:rPr lang="en-US" sz="2800" b="1" dirty="0">
                <a:solidFill>
                  <a:schemeClr val="tx1"/>
                </a:solidFill>
              </a:rPr>
              <a:t> </a:t>
            </a:r>
            <a:r>
              <a:rPr lang="en-US" sz="2800" b="1" i="1" dirty="0">
                <a:solidFill>
                  <a:schemeClr val="tx1"/>
                </a:solidFill>
              </a:rPr>
              <a:t>One person esteems one day as better than another, while another esteems all days alike. Each one should </a:t>
            </a:r>
            <a:r>
              <a:rPr lang="en-US" sz="2800" b="1" i="1" dirty="0">
                <a:solidFill>
                  <a:srgbClr val="0070C0"/>
                </a:solidFill>
              </a:rPr>
              <a:t>be </a:t>
            </a:r>
            <a:r>
              <a:rPr lang="en-US" sz="2800" b="1" i="1" u="sng" dirty="0">
                <a:solidFill>
                  <a:srgbClr val="0070C0"/>
                </a:solidFill>
              </a:rPr>
              <a:t>fully convinced</a:t>
            </a:r>
            <a:r>
              <a:rPr lang="en-US" sz="2800" b="1" i="1" dirty="0">
                <a:solidFill>
                  <a:srgbClr val="0070C0"/>
                </a:solidFill>
              </a:rPr>
              <a:t> </a:t>
            </a:r>
            <a:r>
              <a:rPr lang="en-US" sz="2800" b="1" i="1" u="sng" dirty="0">
                <a:solidFill>
                  <a:srgbClr val="0070C0"/>
                </a:solidFill>
              </a:rPr>
              <a:t>in his own mind</a:t>
            </a:r>
            <a:r>
              <a:rPr lang="en-US" sz="2800" b="1" dirty="0">
                <a:solidFill>
                  <a:schemeClr val="tx1"/>
                </a:solidFill>
              </a:rPr>
              <a:t>. </a:t>
            </a:r>
          </a:p>
          <a:p>
            <a:pPr marL="0" indent="0">
              <a:buNone/>
            </a:pPr>
            <a:r>
              <a:rPr lang="en-US" sz="2800" b="1" dirty="0">
                <a:solidFill>
                  <a:schemeClr val="tx1"/>
                </a:solidFill>
              </a:rPr>
              <a:t>“</a:t>
            </a:r>
            <a:r>
              <a:rPr lang="en-US" sz="2800" b="1" i="1" dirty="0">
                <a:solidFill>
                  <a:schemeClr val="tx1"/>
                </a:solidFill>
              </a:rPr>
              <a:t>The faith that you have, </a:t>
            </a:r>
            <a:r>
              <a:rPr lang="en-US" sz="2800" b="1" i="1" dirty="0">
                <a:solidFill>
                  <a:srgbClr val="0070C0"/>
                </a:solidFill>
              </a:rPr>
              <a:t>keep between yourself and God</a:t>
            </a:r>
            <a:r>
              <a:rPr lang="en-US" sz="2800" b="1" i="1" dirty="0">
                <a:solidFill>
                  <a:schemeClr val="tx1"/>
                </a:solidFill>
              </a:rPr>
              <a:t>. Blessed is the one who has no reason to pass judgment on himself for what he approves.</a:t>
            </a:r>
            <a:r>
              <a:rPr lang="en-US" sz="2800" b="1" dirty="0">
                <a:solidFill>
                  <a:schemeClr val="tx1"/>
                </a:solidFill>
              </a:rPr>
              <a:t>” </a:t>
            </a:r>
            <a:r>
              <a:rPr lang="en-US" sz="2800" b="1" dirty="0">
                <a:solidFill>
                  <a:srgbClr val="C00000"/>
                </a:solidFill>
              </a:rPr>
              <a:t>Romans 14:22</a:t>
            </a:r>
            <a:endParaRPr lang="en-US" sz="2800" b="1" i="1" dirty="0">
              <a:solidFill>
                <a:srgbClr val="C00000"/>
              </a:solidFill>
            </a:endParaRPr>
          </a:p>
        </p:txBody>
      </p:sp>
    </p:spTree>
    <p:extLst>
      <p:ext uri="{BB962C8B-B14F-4D97-AF65-F5344CB8AC3E}">
        <p14:creationId xmlns:p14="http://schemas.microsoft.com/office/powerpoint/2010/main" val="296576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D950-4C22-4F00-ABB1-6E310A2B5F78}"/>
              </a:ext>
            </a:extLst>
          </p:cNvPr>
          <p:cNvSpPr>
            <a:spLocks noGrp="1"/>
          </p:cNvSpPr>
          <p:nvPr>
            <p:ph type="title"/>
          </p:nvPr>
        </p:nvSpPr>
        <p:spPr/>
        <p:txBody>
          <a:bodyPr>
            <a:normAutofit/>
          </a:bodyPr>
          <a:lstStyle/>
          <a:p>
            <a:r>
              <a:rPr lang="en-US" sz="3200" b="1" dirty="0">
                <a:solidFill>
                  <a:srgbClr val="C00000"/>
                </a:solidFill>
                <a:effectLst/>
                <a:ea typeface="Calibri" panose="020F0502020204030204" pitchFamily="34" charset="0"/>
              </a:rPr>
              <a:t>II.</a:t>
            </a:r>
            <a:r>
              <a:rPr lang="en-US" sz="3200" b="1" dirty="0">
                <a:effectLst/>
                <a:ea typeface="Calibri" panose="020F0502020204030204" pitchFamily="34" charset="0"/>
              </a:rPr>
              <a:t> </a:t>
            </a:r>
            <a:r>
              <a:rPr lang="en-US" sz="3200" b="1" dirty="0"/>
              <a:t>Therefore, honoring the Lord should be our sole motivation in all we do </a:t>
            </a:r>
            <a:r>
              <a:rPr lang="en-US" sz="3200" b="1" i="1" dirty="0">
                <a:effectLst/>
                <a:ea typeface="Calibri" panose="020F0502020204030204" pitchFamily="34" charset="0"/>
              </a:rPr>
              <a:t>(verses 5-6)</a:t>
            </a:r>
            <a:endParaRPr lang="en-US" sz="3200" i="1" dirty="0"/>
          </a:p>
        </p:txBody>
      </p:sp>
      <p:sp>
        <p:nvSpPr>
          <p:cNvPr id="3" name="Content Placeholder 2">
            <a:extLst>
              <a:ext uri="{FF2B5EF4-FFF2-40B4-BE49-F238E27FC236}">
                <a16:creationId xmlns:a16="http://schemas.microsoft.com/office/drawing/2014/main" id="{8D35768C-575F-4CC9-91B7-7C708DA48564}"/>
              </a:ext>
            </a:extLst>
          </p:cNvPr>
          <p:cNvSpPr>
            <a:spLocks noGrp="1"/>
          </p:cNvSpPr>
          <p:nvPr>
            <p:ph idx="1"/>
          </p:nvPr>
        </p:nvSpPr>
        <p:spPr>
          <a:xfrm>
            <a:off x="581192" y="2340863"/>
            <a:ext cx="11029615" cy="4199785"/>
          </a:xfrm>
        </p:spPr>
        <p:txBody>
          <a:bodyPr>
            <a:noAutofit/>
          </a:bodyPr>
          <a:lstStyle/>
          <a:p>
            <a:pPr marL="0" indent="0">
              <a:buNone/>
            </a:pPr>
            <a:r>
              <a:rPr lang="en-US" sz="2400" b="1" dirty="0">
                <a:solidFill>
                  <a:srgbClr val="FF0000"/>
                </a:solidFill>
              </a:rPr>
              <a:t>6</a:t>
            </a:r>
            <a:r>
              <a:rPr lang="en-US" sz="2800" b="1" dirty="0">
                <a:solidFill>
                  <a:schemeClr val="tx1"/>
                </a:solidFill>
              </a:rPr>
              <a:t> </a:t>
            </a:r>
            <a:r>
              <a:rPr lang="en-US" sz="2800" b="1" i="1" dirty="0">
                <a:solidFill>
                  <a:schemeClr val="tx1"/>
                </a:solidFill>
              </a:rPr>
              <a:t>The one who observes the day, observes it </a:t>
            </a:r>
            <a:r>
              <a:rPr lang="en-US" sz="2800" b="1" i="1" dirty="0">
                <a:solidFill>
                  <a:srgbClr val="0070C0"/>
                </a:solidFill>
              </a:rPr>
              <a:t>in honor of the Lord</a:t>
            </a:r>
            <a:r>
              <a:rPr lang="en-US" sz="2800" b="1" i="1" dirty="0">
                <a:solidFill>
                  <a:schemeClr val="tx1"/>
                </a:solidFill>
              </a:rPr>
              <a:t>. The one who eats, eats </a:t>
            </a:r>
            <a:r>
              <a:rPr lang="en-US" sz="2800" b="1" i="1" dirty="0">
                <a:solidFill>
                  <a:srgbClr val="0070C0"/>
                </a:solidFill>
              </a:rPr>
              <a:t>in honor of the Lord</a:t>
            </a:r>
            <a:r>
              <a:rPr lang="en-US" sz="2800" b="1" i="1" dirty="0">
                <a:solidFill>
                  <a:schemeClr val="tx1"/>
                </a:solidFill>
              </a:rPr>
              <a:t>, since he gives thanks to God, while the one who abstains, abstains </a:t>
            </a:r>
            <a:r>
              <a:rPr lang="en-US" sz="2800" b="1" i="1" dirty="0">
                <a:solidFill>
                  <a:srgbClr val="0070C0"/>
                </a:solidFill>
              </a:rPr>
              <a:t>in honor of the Lord </a:t>
            </a:r>
            <a:r>
              <a:rPr lang="en-US" sz="2800" b="1" i="1" dirty="0">
                <a:solidFill>
                  <a:schemeClr val="tx1"/>
                </a:solidFill>
              </a:rPr>
              <a:t>and gives thanks to God</a:t>
            </a:r>
            <a:r>
              <a:rPr lang="en-US" sz="2800" b="1" dirty="0">
                <a:solidFill>
                  <a:schemeClr val="tx1"/>
                </a:solidFill>
              </a:rPr>
              <a:t>.</a:t>
            </a:r>
            <a:endParaRPr lang="en-US" sz="3200" b="1" dirty="0">
              <a:solidFill>
                <a:schemeClr val="tx1"/>
              </a:solidFill>
            </a:endParaRPr>
          </a:p>
        </p:txBody>
      </p:sp>
    </p:spTree>
    <p:extLst>
      <p:ext uri="{BB962C8B-B14F-4D97-AF65-F5344CB8AC3E}">
        <p14:creationId xmlns:p14="http://schemas.microsoft.com/office/powerpoint/2010/main" val="120948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D950-4C22-4F00-ABB1-6E310A2B5F78}"/>
              </a:ext>
            </a:extLst>
          </p:cNvPr>
          <p:cNvSpPr>
            <a:spLocks noGrp="1"/>
          </p:cNvSpPr>
          <p:nvPr>
            <p:ph type="title"/>
          </p:nvPr>
        </p:nvSpPr>
        <p:spPr/>
        <p:txBody>
          <a:bodyPr>
            <a:normAutofit/>
          </a:bodyPr>
          <a:lstStyle/>
          <a:p>
            <a:r>
              <a:rPr lang="en-US" sz="3200" b="1" dirty="0">
                <a:solidFill>
                  <a:srgbClr val="C00000"/>
                </a:solidFill>
                <a:effectLst/>
                <a:ea typeface="Calibri" panose="020F0502020204030204" pitchFamily="34" charset="0"/>
              </a:rPr>
              <a:t>II.</a:t>
            </a:r>
            <a:r>
              <a:rPr lang="en-US" sz="3200" b="1" dirty="0">
                <a:effectLst/>
                <a:ea typeface="Calibri" panose="020F0502020204030204" pitchFamily="34" charset="0"/>
              </a:rPr>
              <a:t> </a:t>
            </a:r>
            <a:r>
              <a:rPr lang="en-US" sz="3200" b="1" dirty="0"/>
              <a:t>Therefore, honoring the Lord should be our sole motivation in all we do </a:t>
            </a:r>
            <a:r>
              <a:rPr lang="en-US" sz="3200" b="1" i="1" dirty="0">
                <a:effectLst/>
                <a:ea typeface="Calibri" panose="020F0502020204030204" pitchFamily="34" charset="0"/>
              </a:rPr>
              <a:t>(verses 5-6)</a:t>
            </a:r>
            <a:endParaRPr lang="en-US" sz="3200" i="1" dirty="0"/>
          </a:p>
        </p:txBody>
      </p:sp>
      <p:sp>
        <p:nvSpPr>
          <p:cNvPr id="3" name="Content Placeholder 2">
            <a:extLst>
              <a:ext uri="{FF2B5EF4-FFF2-40B4-BE49-F238E27FC236}">
                <a16:creationId xmlns:a16="http://schemas.microsoft.com/office/drawing/2014/main" id="{8D35768C-575F-4CC9-91B7-7C708DA48564}"/>
              </a:ext>
            </a:extLst>
          </p:cNvPr>
          <p:cNvSpPr>
            <a:spLocks noGrp="1"/>
          </p:cNvSpPr>
          <p:nvPr>
            <p:ph idx="1"/>
          </p:nvPr>
        </p:nvSpPr>
        <p:spPr>
          <a:xfrm>
            <a:off x="581192" y="2340863"/>
            <a:ext cx="11029615" cy="4199785"/>
          </a:xfrm>
        </p:spPr>
        <p:txBody>
          <a:bodyPr>
            <a:noAutofit/>
          </a:bodyPr>
          <a:lstStyle/>
          <a:p>
            <a:pPr marL="0" indent="0">
              <a:buNone/>
            </a:pPr>
            <a:endParaRPr lang="en-US" sz="2400" b="1" dirty="0">
              <a:solidFill>
                <a:srgbClr val="FF0000"/>
              </a:solidFill>
            </a:endParaRPr>
          </a:p>
          <a:p>
            <a:pPr marL="0" indent="0">
              <a:buNone/>
            </a:pPr>
            <a:endParaRPr lang="en-US" sz="2400" b="1" dirty="0">
              <a:solidFill>
                <a:srgbClr val="FF0000"/>
              </a:solidFill>
            </a:endParaRPr>
          </a:p>
          <a:p>
            <a:pPr marL="0" indent="0">
              <a:buNone/>
            </a:pPr>
            <a:r>
              <a:rPr lang="en-US" sz="2400" b="1" dirty="0">
                <a:solidFill>
                  <a:srgbClr val="FF0000"/>
                </a:solidFill>
              </a:rPr>
              <a:t>6</a:t>
            </a:r>
            <a:r>
              <a:rPr lang="en-US" sz="2800" b="1" dirty="0">
                <a:solidFill>
                  <a:schemeClr val="tx1"/>
                </a:solidFill>
              </a:rPr>
              <a:t> </a:t>
            </a:r>
            <a:r>
              <a:rPr lang="en-US" sz="2800" b="1" i="1" dirty="0">
                <a:solidFill>
                  <a:schemeClr val="tx1"/>
                </a:solidFill>
              </a:rPr>
              <a:t>The one who observes the day, observes it in honor of the Lord. The one who eats, eats in honor of the Lord, since he </a:t>
            </a:r>
            <a:r>
              <a:rPr lang="en-US" sz="2800" b="1" i="1" dirty="0">
                <a:solidFill>
                  <a:srgbClr val="0070C0"/>
                </a:solidFill>
              </a:rPr>
              <a:t>gives thanks to God</a:t>
            </a:r>
            <a:r>
              <a:rPr lang="en-US" sz="2800" b="1" i="1" dirty="0">
                <a:solidFill>
                  <a:schemeClr val="tx1"/>
                </a:solidFill>
              </a:rPr>
              <a:t>, while the one who abstains, abstains in honor of the Lord and </a:t>
            </a:r>
            <a:r>
              <a:rPr lang="en-US" sz="2800" b="1" i="1" dirty="0">
                <a:solidFill>
                  <a:srgbClr val="0070C0"/>
                </a:solidFill>
              </a:rPr>
              <a:t>gives thanks to God</a:t>
            </a:r>
            <a:r>
              <a:rPr lang="en-US" sz="2800" b="1" dirty="0">
                <a:solidFill>
                  <a:schemeClr val="tx1"/>
                </a:solidFill>
              </a:rPr>
              <a:t>.</a:t>
            </a:r>
          </a:p>
          <a:p>
            <a:pPr marL="0" indent="0">
              <a:buNone/>
            </a:pPr>
            <a:r>
              <a:rPr lang="en-US" sz="2800" b="1" dirty="0">
                <a:solidFill>
                  <a:schemeClr val="tx1"/>
                </a:solidFill>
              </a:rPr>
              <a:t>“</a:t>
            </a:r>
            <a:r>
              <a:rPr lang="en-US" sz="2800" b="1" i="1" dirty="0">
                <a:solidFill>
                  <a:schemeClr val="tx1"/>
                </a:solidFill>
              </a:rPr>
              <a:t>The chief end of man is to glorify God and to enjoy Him forever.</a:t>
            </a:r>
            <a:r>
              <a:rPr lang="en-US" sz="2800" b="1" dirty="0">
                <a:solidFill>
                  <a:schemeClr val="tx1"/>
                </a:solidFill>
              </a:rPr>
              <a:t>” </a:t>
            </a:r>
            <a:r>
              <a:rPr lang="en-US" sz="2800" b="1" dirty="0">
                <a:solidFill>
                  <a:srgbClr val="C00000"/>
                </a:solidFill>
              </a:rPr>
              <a:t>The Westminster Shorter Catechism</a:t>
            </a:r>
          </a:p>
        </p:txBody>
      </p:sp>
    </p:spTree>
    <p:extLst>
      <p:ext uri="{BB962C8B-B14F-4D97-AF65-F5344CB8AC3E}">
        <p14:creationId xmlns:p14="http://schemas.microsoft.com/office/powerpoint/2010/main" val="245909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D950-4C22-4F00-ABB1-6E310A2B5F78}"/>
              </a:ext>
            </a:extLst>
          </p:cNvPr>
          <p:cNvSpPr>
            <a:spLocks noGrp="1"/>
          </p:cNvSpPr>
          <p:nvPr>
            <p:ph type="title"/>
          </p:nvPr>
        </p:nvSpPr>
        <p:spPr/>
        <p:txBody>
          <a:bodyPr>
            <a:normAutofit/>
          </a:bodyPr>
          <a:lstStyle/>
          <a:p>
            <a:r>
              <a:rPr lang="en-US" sz="3200" b="1" dirty="0">
                <a:solidFill>
                  <a:srgbClr val="C00000"/>
                </a:solidFill>
                <a:effectLst/>
                <a:ea typeface="Calibri" panose="020F0502020204030204" pitchFamily="34" charset="0"/>
              </a:rPr>
              <a:t>III.</a:t>
            </a:r>
            <a:r>
              <a:rPr lang="en-US" sz="3200" b="1" dirty="0">
                <a:effectLst/>
                <a:ea typeface="Calibri" panose="020F0502020204030204" pitchFamily="34" charset="0"/>
              </a:rPr>
              <a:t> </a:t>
            </a:r>
            <a:r>
              <a:rPr lang="en-US" sz="3200" b="1" dirty="0"/>
              <a:t>Depend upon the Lord in all things for all of eternity</a:t>
            </a:r>
            <a:r>
              <a:rPr lang="en-US" sz="3200" b="1" i="1" dirty="0">
                <a:effectLst/>
                <a:ea typeface="Calibri" panose="020F0502020204030204" pitchFamily="34" charset="0"/>
              </a:rPr>
              <a:t>(verses 7-9)</a:t>
            </a:r>
            <a:endParaRPr lang="en-US" sz="3200" i="1" dirty="0"/>
          </a:p>
        </p:txBody>
      </p:sp>
      <p:sp>
        <p:nvSpPr>
          <p:cNvPr id="3" name="Content Placeholder 2">
            <a:extLst>
              <a:ext uri="{FF2B5EF4-FFF2-40B4-BE49-F238E27FC236}">
                <a16:creationId xmlns:a16="http://schemas.microsoft.com/office/drawing/2014/main" id="{8D35768C-575F-4CC9-91B7-7C708DA48564}"/>
              </a:ext>
            </a:extLst>
          </p:cNvPr>
          <p:cNvSpPr>
            <a:spLocks noGrp="1"/>
          </p:cNvSpPr>
          <p:nvPr>
            <p:ph idx="1"/>
          </p:nvPr>
        </p:nvSpPr>
        <p:spPr>
          <a:xfrm>
            <a:off x="581192" y="2340863"/>
            <a:ext cx="11029615" cy="4146433"/>
          </a:xfrm>
        </p:spPr>
        <p:txBody>
          <a:bodyPr>
            <a:normAutofit/>
          </a:bodyPr>
          <a:lstStyle/>
          <a:p>
            <a:pPr marL="0" indent="0">
              <a:buNone/>
            </a:pPr>
            <a:r>
              <a:rPr lang="en-US" sz="2400" b="1" dirty="0">
                <a:solidFill>
                  <a:srgbClr val="FF0000"/>
                </a:solidFill>
              </a:rPr>
              <a:t>7</a:t>
            </a:r>
            <a:r>
              <a:rPr lang="en-US" sz="2800" b="1" dirty="0">
                <a:solidFill>
                  <a:schemeClr val="tx1"/>
                </a:solidFill>
              </a:rPr>
              <a:t> </a:t>
            </a:r>
            <a:r>
              <a:rPr lang="en-US" sz="2800" b="1" i="1" dirty="0">
                <a:solidFill>
                  <a:schemeClr val="tx1"/>
                </a:solidFill>
              </a:rPr>
              <a:t>For none of us lives to himself, and none of us dies to himself</a:t>
            </a:r>
            <a:r>
              <a:rPr lang="en-US" sz="2800" b="1" dirty="0">
                <a:solidFill>
                  <a:schemeClr val="tx1"/>
                </a:solidFill>
              </a:rPr>
              <a:t>. </a:t>
            </a:r>
            <a:r>
              <a:rPr lang="en-US" sz="2400" b="1" dirty="0">
                <a:solidFill>
                  <a:srgbClr val="FF0000"/>
                </a:solidFill>
              </a:rPr>
              <a:t>8</a:t>
            </a:r>
            <a:r>
              <a:rPr lang="en-US" sz="2800" b="1" dirty="0">
                <a:solidFill>
                  <a:schemeClr val="tx1"/>
                </a:solidFill>
              </a:rPr>
              <a:t> </a:t>
            </a:r>
            <a:r>
              <a:rPr lang="en-US" sz="2800" b="1" i="1" dirty="0">
                <a:solidFill>
                  <a:schemeClr val="tx1"/>
                </a:solidFill>
              </a:rPr>
              <a:t>For if </a:t>
            </a:r>
            <a:r>
              <a:rPr lang="en-US" sz="2800" b="1" i="1" dirty="0">
                <a:solidFill>
                  <a:srgbClr val="0070C0"/>
                </a:solidFill>
              </a:rPr>
              <a:t>we live</a:t>
            </a:r>
            <a:r>
              <a:rPr lang="en-US" sz="2800" b="1" i="1" dirty="0">
                <a:solidFill>
                  <a:schemeClr val="tx1"/>
                </a:solidFill>
              </a:rPr>
              <a:t>, </a:t>
            </a:r>
            <a:r>
              <a:rPr lang="en-US" sz="2800" b="1" i="1" dirty="0">
                <a:solidFill>
                  <a:srgbClr val="7030A0"/>
                </a:solidFill>
              </a:rPr>
              <a:t>we live to the Lord</a:t>
            </a:r>
            <a:r>
              <a:rPr lang="en-US" sz="2800" b="1" i="1" dirty="0">
                <a:solidFill>
                  <a:schemeClr val="tx1"/>
                </a:solidFill>
              </a:rPr>
              <a:t>, and if we die, </a:t>
            </a:r>
            <a:r>
              <a:rPr lang="en-US" sz="2800" b="1" i="1" dirty="0">
                <a:solidFill>
                  <a:srgbClr val="C00000"/>
                </a:solidFill>
              </a:rPr>
              <a:t>we die to the Lord</a:t>
            </a:r>
            <a:r>
              <a:rPr lang="en-US" sz="2800" b="1" i="1" dirty="0">
                <a:solidFill>
                  <a:schemeClr val="tx1"/>
                </a:solidFill>
              </a:rPr>
              <a:t>. So then, whether we live or whether we die, we are the Lord’s</a:t>
            </a:r>
            <a:r>
              <a:rPr lang="en-US" sz="2800" b="1" dirty="0">
                <a:solidFill>
                  <a:schemeClr val="tx1"/>
                </a:solidFill>
              </a:rPr>
              <a:t>.</a:t>
            </a:r>
          </a:p>
          <a:p>
            <a:pPr marL="0" indent="0">
              <a:buNone/>
            </a:pPr>
            <a:endParaRPr lang="en-US" sz="2800" b="1" dirty="0">
              <a:solidFill>
                <a:schemeClr val="tx1"/>
              </a:solidFill>
            </a:endParaRPr>
          </a:p>
          <a:p>
            <a:pPr marL="0" indent="0">
              <a:buNone/>
            </a:pPr>
            <a:r>
              <a:rPr lang="en-US" sz="2800" b="1" dirty="0">
                <a:solidFill>
                  <a:schemeClr val="tx1"/>
                </a:solidFill>
              </a:rPr>
              <a:t>“</a:t>
            </a:r>
            <a:r>
              <a:rPr lang="en-US" sz="2800" b="1" i="1" dirty="0">
                <a:solidFill>
                  <a:schemeClr val="tx1"/>
                </a:solidFill>
              </a:rPr>
              <a:t>For to me </a:t>
            </a:r>
            <a:r>
              <a:rPr lang="en-US" sz="2800" b="1" i="1" dirty="0">
                <a:solidFill>
                  <a:srgbClr val="0070C0"/>
                </a:solidFill>
              </a:rPr>
              <a:t>to live is Christ, and to die is gain</a:t>
            </a:r>
            <a:r>
              <a:rPr lang="en-US" sz="2800" b="1" i="1" dirty="0">
                <a:solidFill>
                  <a:schemeClr val="tx1"/>
                </a:solidFill>
              </a:rPr>
              <a:t>. If I am to live in the flesh, that means fruitful labor for me</a:t>
            </a:r>
            <a:r>
              <a:rPr lang="en-US" sz="2800" b="1" dirty="0">
                <a:solidFill>
                  <a:schemeClr val="tx1"/>
                </a:solidFill>
              </a:rPr>
              <a:t>.” </a:t>
            </a:r>
            <a:r>
              <a:rPr lang="en-US" sz="2800" b="1" dirty="0">
                <a:solidFill>
                  <a:srgbClr val="C00000"/>
                </a:solidFill>
              </a:rPr>
              <a:t>Philippians 1:21-22</a:t>
            </a:r>
          </a:p>
        </p:txBody>
      </p:sp>
    </p:spTree>
    <p:extLst>
      <p:ext uri="{BB962C8B-B14F-4D97-AF65-F5344CB8AC3E}">
        <p14:creationId xmlns:p14="http://schemas.microsoft.com/office/powerpoint/2010/main" val="395944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815</TotalTime>
  <Words>849</Words>
  <Application>Microsoft Macintosh PowerPoint</Application>
  <PresentationFormat>Widescreen</PresentationFormat>
  <Paragraphs>45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Franklin Gothic Book</vt:lpstr>
      <vt:lpstr>Franklin Gothic Demi</vt:lpstr>
      <vt:lpstr>Times New Roman</vt:lpstr>
      <vt:lpstr>Wingdings 2</vt:lpstr>
      <vt:lpstr>DividendVTI</vt:lpstr>
      <vt:lpstr>The Renewed Mind</vt:lpstr>
      <vt:lpstr>The declaration of dependence</vt:lpstr>
      <vt:lpstr>I. We can stand because the Lord is able to make us stand  (verse 4)</vt:lpstr>
      <vt:lpstr>I. We can stand because the Lord is able to make us stand  (verse 4)</vt:lpstr>
      <vt:lpstr>I. We can stand because the Lord is able to make us stand  (verse 4)</vt:lpstr>
      <vt:lpstr>II. Therefore, honoring the Lord should be our sole motivation in all we do (verses 5-6)</vt:lpstr>
      <vt:lpstr>II. Therefore, honoring the Lord should be our sole motivation in all we do (verses 5-6)</vt:lpstr>
      <vt:lpstr>II. Therefore, honoring the Lord should be our sole motivation in all we do (verses 5-6)</vt:lpstr>
      <vt:lpstr>III. Depend upon the Lord in all things for all of eternity(verses 7-9)</vt:lpstr>
      <vt:lpstr>III. Depend upon the Lord in all things for all of eternity(verses 7-9)</vt:lpstr>
      <vt:lpstr>III. Depend upon the Lord in all things for all of eternity(verses 7-9)</vt:lpstr>
      <vt:lpstr>III. Depend upon the Lord in all things for all of eternity(verses 7-9)</vt:lpstr>
      <vt:lpstr>III. Depend upon the Lord in all things for all of eternity(verses 7-9)</vt:lpstr>
      <vt:lpstr>Perhaps the one who is truly strong is the one who is unchanging in their utter dependence upon Christ and stands in wonder of the Lord and Savior who proves Himself true to us every day, every hour, every minute, and every second.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Dorian Mullings</cp:lastModifiedBy>
  <cp:revision>58</cp:revision>
  <dcterms:created xsi:type="dcterms:W3CDTF">2020-03-26T18:56:14Z</dcterms:created>
  <dcterms:modified xsi:type="dcterms:W3CDTF">2021-02-22T13:40:29Z</dcterms:modified>
</cp:coreProperties>
</file>