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264" r:id="rId2"/>
    <p:sldId id="286" r:id="rId3"/>
    <p:sldId id="265" r:id="rId4"/>
    <p:sldId id="287" r:id="rId5"/>
    <p:sldId id="258" r:id="rId6"/>
    <p:sldId id="288" r:id="rId7"/>
    <p:sldId id="289" r:id="rId8"/>
    <p:sldId id="534" r:id="rId9"/>
    <p:sldId id="535" r:id="rId10"/>
    <p:sldId id="292" r:id="rId11"/>
    <p:sldId id="293" r:id="rId12"/>
    <p:sldId id="294" r:id="rId13"/>
    <p:sldId id="260" r:id="rId14"/>
    <p:sldId id="295" r:id="rId15"/>
    <p:sldId id="296" r:id="rId16"/>
    <p:sldId id="285" r:id="rId17"/>
    <p:sldId id="29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92" d="100"/>
          <a:sy n="92" d="100"/>
        </p:scale>
        <p:origin x="4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9/20/2020</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599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t>9/20/2020</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5356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t>9/20/2020</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0791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9/20/2020</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0653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t>9/20/2020</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0021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9/20/2020</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1945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9/20/2020</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6849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t>9/20/2020</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408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t>9/20/2020</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7543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9/20/2020</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9061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9/20/2020</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4286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9/20/2020</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39786734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2D266-CA3D-40E4-9903-42B33251F206}"/>
              </a:ext>
            </a:extLst>
          </p:cNvPr>
          <p:cNvSpPr>
            <a:spLocks noGrp="1"/>
          </p:cNvSpPr>
          <p:nvPr>
            <p:ph type="ctrTitle"/>
          </p:nvPr>
        </p:nvSpPr>
        <p:spPr>
          <a:xfrm>
            <a:off x="588354" y="0"/>
            <a:ext cx="11015293" cy="1481327"/>
          </a:xfrm>
        </p:spPr>
        <p:txBody>
          <a:bodyPr>
            <a:normAutofit/>
          </a:bodyPr>
          <a:lstStyle/>
          <a:p>
            <a:pPr algn="ctr"/>
            <a:r>
              <a:rPr lang="en-US" sz="4400" b="1" dirty="0"/>
              <a:t>Every Spiritual Blessing</a:t>
            </a:r>
            <a:r>
              <a:rPr lang="en-US" sz="4000" b="1" i="1" dirty="0"/>
              <a:t/>
            </a:r>
            <a:br>
              <a:rPr lang="en-US" sz="4000" b="1" i="1" dirty="0"/>
            </a:br>
            <a:r>
              <a:rPr lang="en-US" sz="3600" b="1" i="1" dirty="0"/>
              <a:t>The Gospel Revisited</a:t>
            </a:r>
            <a:endParaRPr lang="en-US" dirty="0"/>
          </a:p>
        </p:txBody>
      </p:sp>
      <p:sp>
        <p:nvSpPr>
          <p:cNvPr id="4" name="Subtitle 3">
            <a:extLst>
              <a:ext uri="{FF2B5EF4-FFF2-40B4-BE49-F238E27FC236}">
                <a16:creationId xmlns:a16="http://schemas.microsoft.com/office/drawing/2014/main" xmlns="" id="{8780D7FF-A40A-456D-84ED-E91EC7BB9EB3}"/>
              </a:ext>
            </a:extLst>
          </p:cNvPr>
          <p:cNvSpPr>
            <a:spLocks noGrp="1"/>
          </p:cNvSpPr>
          <p:nvPr>
            <p:ph type="subTitle" idx="1"/>
          </p:nvPr>
        </p:nvSpPr>
        <p:spPr>
          <a:xfrm>
            <a:off x="1789000" y="5733288"/>
            <a:ext cx="4762410" cy="1124712"/>
          </a:xfrm>
        </p:spPr>
        <p:txBody>
          <a:bodyPr>
            <a:normAutofit lnSpcReduction="10000"/>
          </a:bodyPr>
          <a:lstStyle/>
          <a:p>
            <a:pPr algn="ctr"/>
            <a:r>
              <a:rPr lang="en-US" sz="3200" b="1" dirty="0">
                <a:solidFill>
                  <a:schemeClr val="bg1"/>
                </a:solidFill>
              </a:rPr>
              <a:t>A sermon series from Ephesians 1-3</a:t>
            </a:r>
          </a:p>
          <a:p>
            <a:pPr algn="ctr"/>
            <a:endParaRPr lang="en-US" sz="3200" dirty="0">
              <a:solidFill>
                <a:schemeClr val="bg1"/>
              </a:solidFill>
            </a:endParaRPr>
          </a:p>
        </p:txBody>
      </p:sp>
    </p:spTree>
    <p:extLst>
      <p:ext uri="{BB962C8B-B14F-4D97-AF65-F5344CB8AC3E}">
        <p14:creationId xmlns:p14="http://schemas.microsoft.com/office/powerpoint/2010/main" val="169453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a:t>
            </a:r>
            <a:r>
              <a:rPr lang="en-US" sz="3600" b="1" dirty="0"/>
              <a:t> </a:t>
            </a:r>
            <a:r>
              <a:rPr lang="en-US" sz="3600" b="1" dirty="0">
                <a:effectLst/>
                <a:ea typeface="Calibri" panose="020F0502020204030204" pitchFamily="34" charset="0"/>
              </a:rPr>
              <a:t>In Christ, God made you alive! </a:t>
            </a:r>
            <a:r>
              <a:rPr lang="en-US" sz="3600" b="1" i="1" dirty="0">
                <a:effectLst/>
                <a:ea typeface="Calibri" panose="020F0502020204030204" pitchFamily="34" charset="0"/>
              </a:rPr>
              <a:t>(verses 4-7)</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4</a:t>
            </a:r>
            <a:r>
              <a:rPr lang="en-US" b="1" dirty="0"/>
              <a:t> </a:t>
            </a:r>
            <a:r>
              <a:rPr lang="en-US" b="1" i="1" dirty="0"/>
              <a:t>But God, being rich in mercy, because of the great love with which he loved us, </a:t>
            </a:r>
            <a:r>
              <a:rPr lang="en-US" sz="2400" b="1" dirty="0">
                <a:solidFill>
                  <a:srgbClr val="FF0000"/>
                </a:solidFill>
              </a:rPr>
              <a:t>5</a:t>
            </a:r>
            <a:r>
              <a:rPr lang="en-US" b="1" dirty="0"/>
              <a:t> </a:t>
            </a:r>
            <a:r>
              <a:rPr lang="en-US" b="1" i="1" dirty="0">
                <a:solidFill>
                  <a:srgbClr val="0070C0"/>
                </a:solidFill>
              </a:rPr>
              <a:t>even when we were dead in our trespasses, made us </a:t>
            </a:r>
            <a:r>
              <a:rPr lang="en-US" b="1" i="1" dirty="0">
                <a:solidFill>
                  <a:srgbClr val="7030A0"/>
                </a:solidFill>
              </a:rPr>
              <a:t>alive together with Christ</a:t>
            </a:r>
            <a:r>
              <a:rPr lang="en-US" b="1" i="1" dirty="0">
                <a:solidFill>
                  <a:srgbClr val="0070C0"/>
                </a:solidFill>
              </a:rPr>
              <a:t>—by grace you have been saved</a:t>
            </a:r>
            <a:r>
              <a:rPr lang="en-US" b="1" i="1" dirty="0"/>
              <a:t>— </a:t>
            </a:r>
            <a:r>
              <a:rPr lang="en-US" sz="2400" b="1" dirty="0">
                <a:solidFill>
                  <a:srgbClr val="FF0000"/>
                </a:solidFill>
              </a:rPr>
              <a:t>6</a:t>
            </a:r>
            <a:r>
              <a:rPr lang="en-US" b="1" dirty="0"/>
              <a:t> </a:t>
            </a:r>
            <a:r>
              <a:rPr lang="en-US" b="1" i="1" dirty="0"/>
              <a:t>and raised us up with him and seated us with him in the heavenly places in Christ Jesus…</a:t>
            </a:r>
            <a:endParaRPr lang="en-US" b="1" dirty="0"/>
          </a:p>
        </p:txBody>
      </p:sp>
    </p:spTree>
    <p:extLst>
      <p:ext uri="{BB962C8B-B14F-4D97-AF65-F5344CB8AC3E}">
        <p14:creationId xmlns:p14="http://schemas.microsoft.com/office/powerpoint/2010/main" val="1862135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a:t>
            </a:r>
            <a:r>
              <a:rPr lang="en-US" sz="3600" b="1" dirty="0"/>
              <a:t> </a:t>
            </a:r>
            <a:r>
              <a:rPr lang="en-US" sz="3600" b="1" dirty="0">
                <a:effectLst/>
                <a:ea typeface="Calibri" panose="020F0502020204030204" pitchFamily="34" charset="0"/>
              </a:rPr>
              <a:t>In Christ, God made you alive! </a:t>
            </a:r>
            <a:r>
              <a:rPr lang="en-US" sz="3600" b="1" i="1" dirty="0">
                <a:effectLst/>
                <a:ea typeface="Calibri" panose="020F0502020204030204" pitchFamily="34" charset="0"/>
              </a:rPr>
              <a:t>(verses 4-7)</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fontScale="92500"/>
          </a:bodyPr>
          <a:lstStyle/>
          <a:p>
            <a:pPr marL="0" indent="0">
              <a:buNone/>
            </a:pPr>
            <a:r>
              <a:rPr lang="en-US" sz="2400" b="1" dirty="0">
                <a:solidFill>
                  <a:srgbClr val="FF0000"/>
                </a:solidFill>
              </a:rPr>
              <a:t>4</a:t>
            </a:r>
            <a:r>
              <a:rPr lang="en-US" b="1" dirty="0"/>
              <a:t> </a:t>
            </a:r>
            <a:r>
              <a:rPr lang="en-US" b="1" i="1" dirty="0"/>
              <a:t>But </a:t>
            </a:r>
            <a:r>
              <a:rPr lang="en-US" b="1" i="1" dirty="0">
                <a:solidFill>
                  <a:srgbClr val="0070C0"/>
                </a:solidFill>
              </a:rPr>
              <a:t>God, being rich in mercy</a:t>
            </a:r>
            <a:r>
              <a:rPr lang="en-US" b="1" i="1" dirty="0"/>
              <a:t>, because of the great love with which he loved us, </a:t>
            </a:r>
            <a:r>
              <a:rPr lang="en-US" sz="2400" b="1" dirty="0">
                <a:solidFill>
                  <a:srgbClr val="FF0000"/>
                </a:solidFill>
              </a:rPr>
              <a:t>5</a:t>
            </a:r>
            <a:r>
              <a:rPr lang="en-US" b="1" dirty="0"/>
              <a:t> </a:t>
            </a:r>
            <a:r>
              <a:rPr lang="en-US" b="1" i="1" dirty="0"/>
              <a:t>even when we were dead in our trespasses, made us alive together with Christ—by grace you have been saved— </a:t>
            </a:r>
            <a:r>
              <a:rPr lang="en-US" sz="2400" b="1" dirty="0">
                <a:solidFill>
                  <a:srgbClr val="FF0000"/>
                </a:solidFill>
              </a:rPr>
              <a:t>6</a:t>
            </a:r>
            <a:r>
              <a:rPr lang="en-US" b="1" dirty="0"/>
              <a:t> </a:t>
            </a:r>
            <a:r>
              <a:rPr lang="en-US" b="1" i="1" dirty="0"/>
              <a:t>and </a:t>
            </a:r>
            <a:r>
              <a:rPr lang="en-US" b="1" i="1" dirty="0">
                <a:solidFill>
                  <a:srgbClr val="0070C0"/>
                </a:solidFill>
              </a:rPr>
              <a:t>raised us up with him and seated us with him in the heavenly places in Christ Jesus</a:t>
            </a:r>
            <a:r>
              <a:rPr lang="en-US" b="1" i="1" dirty="0"/>
              <a:t>…</a:t>
            </a:r>
          </a:p>
          <a:p>
            <a:pPr marL="0" indent="0">
              <a:buNone/>
            </a:pPr>
            <a:r>
              <a:rPr lang="en-US" b="1" dirty="0">
                <a:effectLst/>
                <a:ea typeface="Calibri" panose="020F0502020204030204" pitchFamily="34" charset="0"/>
              </a:rPr>
              <a:t>“</a:t>
            </a:r>
            <a:r>
              <a:rPr lang="en-US" b="1" i="1" dirty="0">
                <a:effectLst/>
                <a:ea typeface="Calibri" panose="020F0502020204030204" pitchFamily="34" charset="0"/>
              </a:rPr>
              <a:t>Finally, </a:t>
            </a:r>
            <a:r>
              <a:rPr lang="en-US" b="1" i="1" dirty="0">
                <a:solidFill>
                  <a:srgbClr val="7030A0"/>
                </a:solidFill>
                <a:effectLst/>
                <a:ea typeface="Calibri" panose="020F0502020204030204" pitchFamily="34" charset="0"/>
              </a:rPr>
              <a:t>be strong in the Lord and in the strength of his might</a:t>
            </a:r>
            <a:r>
              <a:rPr lang="en-US" b="1" i="1" dirty="0">
                <a:effectLst/>
                <a:ea typeface="Calibri" panose="020F0502020204030204" pitchFamily="34" charset="0"/>
              </a:rPr>
              <a:t>. Put on the whole armor of God, </a:t>
            </a:r>
            <a:r>
              <a:rPr lang="en-US" b="1" i="1" dirty="0">
                <a:solidFill>
                  <a:srgbClr val="0070C0"/>
                </a:solidFill>
                <a:effectLst/>
                <a:ea typeface="Calibri" panose="020F0502020204030204" pitchFamily="34" charset="0"/>
              </a:rPr>
              <a:t>that you may be able to stand against the schemes of the devil</a:t>
            </a:r>
            <a:r>
              <a:rPr lang="en-US" b="1" i="1" dirty="0">
                <a:effectLst/>
                <a:ea typeface="Calibri" panose="020F0502020204030204" pitchFamily="34" charset="0"/>
              </a:rPr>
              <a:t>.</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Ephesians 6:10-11 </a:t>
            </a:r>
            <a:endParaRPr lang="en-US" sz="4000" b="1" dirty="0">
              <a:solidFill>
                <a:srgbClr val="C00000"/>
              </a:solidFill>
            </a:endParaRPr>
          </a:p>
        </p:txBody>
      </p:sp>
    </p:spTree>
    <p:extLst>
      <p:ext uri="{BB962C8B-B14F-4D97-AF65-F5344CB8AC3E}">
        <p14:creationId xmlns:p14="http://schemas.microsoft.com/office/powerpoint/2010/main" val="104671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a:t>
            </a:r>
            <a:r>
              <a:rPr lang="en-US" sz="3600" b="1" dirty="0"/>
              <a:t> </a:t>
            </a:r>
            <a:r>
              <a:rPr lang="en-US" sz="3600" b="1" dirty="0">
                <a:effectLst/>
                <a:ea typeface="Calibri" panose="020F0502020204030204" pitchFamily="34" charset="0"/>
              </a:rPr>
              <a:t>In Christ, God made you alive! </a:t>
            </a:r>
            <a:r>
              <a:rPr lang="en-US" sz="3600" b="1" i="1" dirty="0">
                <a:effectLst/>
                <a:ea typeface="Calibri" panose="020F0502020204030204" pitchFamily="34" charset="0"/>
              </a:rPr>
              <a:t>(verses 4-7)</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4</a:t>
            </a:r>
            <a:r>
              <a:rPr lang="en-US" b="1" dirty="0"/>
              <a:t> </a:t>
            </a:r>
            <a:r>
              <a:rPr lang="en-US" b="1" i="1" dirty="0"/>
              <a:t>But </a:t>
            </a:r>
            <a:r>
              <a:rPr lang="en-US" b="1" i="1" dirty="0">
                <a:solidFill>
                  <a:srgbClr val="0070C0"/>
                </a:solidFill>
              </a:rPr>
              <a:t>God, being rich in mercy</a:t>
            </a:r>
            <a:r>
              <a:rPr lang="en-US" b="1" i="1" dirty="0"/>
              <a:t>, because of the great love with which he loved us, </a:t>
            </a:r>
            <a:r>
              <a:rPr lang="en-US" sz="2400" b="1" dirty="0">
                <a:solidFill>
                  <a:srgbClr val="FF0000"/>
                </a:solidFill>
              </a:rPr>
              <a:t>5</a:t>
            </a:r>
            <a:r>
              <a:rPr lang="en-US" b="1" dirty="0"/>
              <a:t> </a:t>
            </a:r>
            <a:r>
              <a:rPr lang="en-US" b="1" i="1" dirty="0"/>
              <a:t>even when we were dead in our trespasses, made us alive together with Christ—by grace you have been saved— </a:t>
            </a:r>
            <a:r>
              <a:rPr lang="en-US" sz="2400" b="1" dirty="0">
                <a:solidFill>
                  <a:srgbClr val="FF0000"/>
                </a:solidFill>
              </a:rPr>
              <a:t>6</a:t>
            </a:r>
            <a:r>
              <a:rPr lang="en-US" b="1" dirty="0"/>
              <a:t> </a:t>
            </a:r>
            <a:r>
              <a:rPr lang="en-US" b="1" i="1" dirty="0"/>
              <a:t>and </a:t>
            </a:r>
            <a:r>
              <a:rPr lang="en-US" b="1" i="1" dirty="0">
                <a:solidFill>
                  <a:srgbClr val="0070C0"/>
                </a:solidFill>
              </a:rPr>
              <a:t>raised us up with him and seated us with him in the heavenly places in Christ Jesus</a:t>
            </a:r>
            <a:r>
              <a:rPr lang="en-US" b="1" i="1" dirty="0"/>
              <a:t>…</a:t>
            </a:r>
          </a:p>
          <a:p>
            <a:pPr marL="0" indent="0">
              <a:buNone/>
            </a:pPr>
            <a:r>
              <a:rPr lang="en-US" b="1" dirty="0"/>
              <a:t>“</a:t>
            </a:r>
            <a:r>
              <a:rPr lang="en-US" b="1" i="1" dirty="0"/>
              <a:t>God protects him, and </a:t>
            </a:r>
            <a:r>
              <a:rPr lang="en-US" b="1" i="1" dirty="0">
                <a:solidFill>
                  <a:srgbClr val="0070C0"/>
                </a:solidFill>
              </a:rPr>
              <a:t>the evil one does not touch him</a:t>
            </a:r>
            <a:r>
              <a:rPr lang="en-US" b="1" i="1" dirty="0"/>
              <a:t>.</a:t>
            </a:r>
            <a:r>
              <a:rPr lang="en-US" b="1" dirty="0"/>
              <a:t>” </a:t>
            </a:r>
            <a:r>
              <a:rPr lang="en-US" b="1" dirty="0">
                <a:solidFill>
                  <a:srgbClr val="C00000"/>
                </a:solidFill>
              </a:rPr>
              <a:t>1 John 5:18</a:t>
            </a:r>
            <a:endParaRPr lang="en-US" sz="4000" b="1" dirty="0">
              <a:solidFill>
                <a:srgbClr val="C00000"/>
              </a:solidFill>
            </a:endParaRPr>
          </a:p>
        </p:txBody>
      </p:sp>
    </p:spTree>
    <p:extLst>
      <p:ext uri="{BB962C8B-B14F-4D97-AF65-F5344CB8AC3E}">
        <p14:creationId xmlns:p14="http://schemas.microsoft.com/office/powerpoint/2010/main" val="174662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a:t>
            </a:r>
            <a:r>
              <a:rPr lang="en-US" sz="3600" b="1" dirty="0"/>
              <a:t> </a:t>
            </a:r>
            <a:r>
              <a:rPr lang="en-US" sz="3600" b="1" dirty="0">
                <a:effectLst/>
                <a:ea typeface="Calibri" panose="020F0502020204030204" pitchFamily="34" charset="0"/>
              </a:rPr>
              <a:t>In Christ, God made you alive! </a:t>
            </a:r>
            <a:r>
              <a:rPr lang="en-US" sz="3600" b="1" i="1" dirty="0">
                <a:effectLst/>
                <a:ea typeface="Calibri" panose="020F0502020204030204" pitchFamily="34" charset="0"/>
              </a:rPr>
              <a:t>(verses 4-7)</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7</a:t>
            </a:r>
            <a:r>
              <a:rPr lang="en-US" b="1" dirty="0"/>
              <a:t> </a:t>
            </a:r>
            <a:r>
              <a:rPr lang="en-US" b="1" i="1" dirty="0">
                <a:solidFill>
                  <a:srgbClr val="7030A0"/>
                </a:solidFill>
              </a:rPr>
              <a:t>so that </a:t>
            </a:r>
            <a:r>
              <a:rPr lang="en-US" b="1" i="1" dirty="0">
                <a:solidFill>
                  <a:srgbClr val="0070C0"/>
                </a:solidFill>
              </a:rPr>
              <a:t>in the coming ages he might show </a:t>
            </a:r>
            <a:r>
              <a:rPr lang="en-US" b="1" i="1" dirty="0"/>
              <a:t>the immeasurable riches of his grace in kindness toward us in Christ Jesus.  </a:t>
            </a:r>
            <a:endParaRPr lang="en-US" b="1" dirty="0"/>
          </a:p>
        </p:txBody>
      </p:sp>
    </p:spTree>
    <p:extLst>
      <p:ext uri="{BB962C8B-B14F-4D97-AF65-F5344CB8AC3E}">
        <p14:creationId xmlns:p14="http://schemas.microsoft.com/office/powerpoint/2010/main" val="413637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III.</a:t>
            </a:r>
            <a:r>
              <a:rPr lang="en-US" sz="3600" b="1" dirty="0"/>
              <a:t> </a:t>
            </a:r>
            <a:r>
              <a:rPr lang="en-US" sz="3600" b="1" dirty="0">
                <a:effectLst/>
                <a:ea typeface="Calibri" panose="020F0502020204030204" pitchFamily="34" charset="0"/>
              </a:rPr>
              <a:t>Our life in Christ is all by grace through faith! </a:t>
            </a:r>
            <a:r>
              <a:rPr lang="en-US" sz="3600" b="1" i="1" dirty="0"/>
              <a:t>(verses 8-10)</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8</a:t>
            </a:r>
            <a:r>
              <a:rPr lang="en-US" b="1" dirty="0"/>
              <a:t> </a:t>
            </a:r>
            <a:r>
              <a:rPr lang="en-US" b="1" i="1" dirty="0"/>
              <a:t>For </a:t>
            </a:r>
            <a:r>
              <a:rPr lang="en-US" b="1" i="1" dirty="0">
                <a:solidFill>
                  <a:srgbClr val="0070C0"/>
                </a:solidFill>
              </a:rPr>
              <a:t>by grace </a:t>
            </a:r>
            <a:r>
              <a:rPr lang="en-US" b="1" i="1" dirty="0"/>
              <a:t>you have been saved through faith. And this is not your own doing; </a:t>
            </a:r>
            <a:r>
              <a:rPr lang="en-US" b="1" i="1" dirty="0">
                <a:solidFill>
                  <a:srgbClr val="0070C0"/>
                </a:solidFill>
              </a:rPr>
              <a:t>it is the gift of God</a:t>
            </a:r>
            <a:r>
              <a:rPr lang="en-US" b="1" i="1" dirty="0"/>
              <a:t>…</a:t>
            </a:r>
          </a:p>
          <a:p>
            <a:pPr marL="0" indent="0">
              <a:buNone/>
            </a:pPr>
            <a:endParaRPr lang="en-US" dirty="0"/>
          </a:p>
          <a:p>
            <a:pPr marL="0" indent="0">
              <a:buNone/>
            </a:pPr>
            <a:r>
              <a:rPr lang="en-US" b="1" dirty="0"/>
              <a:t>“…</a:t>
            </a:r>
            <a:r>
              <a:rPr lang="en-US" b="1" i="1" dirty="0">
                <a:solidFill>
                  <a:srgbClr val="0070C0"/>
                </a:solidFill>
              </a:rPr>
              <a:t>the gifts </a:t>
            </a:r>
            <a:r>
              <a:rPr lang="en-US" b="1" i="1" dirty="0"/>
              <a:t>and the calling </a:t>
            </a:r>
            <a:r>
              <a:rPr lang="en-US" b="1" i="1" dirty="0">
                <a:solidFill>
                  <a:srgbClr val="0070C0"/>
                </a:solidFill>
              </a:rPr>
              <a:t>of God are irrevocable</a:t>
            </a:r>
            <a:r>
              <a:rPr lang="en-US" b="1" i="1" dirty="0"/>
              <a:t>.</a:t>
            </a:r>
            <a:r>
              <a:rPr lang="en-US" b="1" dirty="0"/>
              <a:t>” </a:t>
            </a:r>
            <a:r>
              <a:rPr lang="en-US" b="1" dirty="0">
                <a:solidFill>
                  <a:srgbClr val="C00000"/>
                </a:solidFill>
              </a:rPr>
              <a:t>Romans 11:29 </a:t>
            </a:r>
            <a:endParaRPr lang="en-US" b="1" i="1" dirty="0">
              <a:solidFill>
                <a:srgbClr val="C00000"/>
              </a:solidFill>
            </a:endParaRPr>
          </a:p>
        </p:txBody>
      </p:sp>
    </p:spTree>
    <p:extLst>
      <p:ext uri="{BB962C8B-B14F-4D97-AF65-F5344CB8AC3E}">
        <p14:creationId xmlns:p14="http://schemas.microsoft.com/office/powerpoint/2010/main" val="225060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III.</a:t>
            </a:r>
            <a:r>
              <a:rPr lang="en-US" sz="3600" b="1" dirty="0"/>
              <a:t> </a:t>
            </a:r>
            <a:r>
              <a:rPr lang="en-US" sz="3600" b="1" dirty="0">
                <a:effectLst/>
                <a:ea typeface="Calibri" panose="020F0502020204030204" pitchFamily="34" charset="0"/>
              </a:rPr>
              <a:t>Our life in Christ is all by grace through faith! </a:t>
            </a:r>
            <a:r>
              <a:rPr lang="en-US" sz="3600" b="1" i="1" dirty="0"/>
              <a:t>(verses 8-10)</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8</a:t>
            </a:r>
            <a:r>
              <a:rPr lang="en-US" b="1" dirty="0"/>
              <a:t> </a:t>
            </a:r>
            <a:r>
              <a:rPr lang="en-US" b="1" i="1" dirty="0"/>
              <a:t>For by grace </a:t>
            </a:r>
            <a:r>
              <a:rPr lang="en-US" b="1" i="1" dirty="0">
                <a:solidFill>
                  <a:srgbClr val="0070C0"/>
                </a:solidFill>
              </a:rPr>
              <a:t>you have been saved through </a:t>
            </a:r>
            <a:r>
              <a:rPr lang="en-US" b="1" i="1" dirty="0">
                <a:solidFill>
                  <a:srgbClr val="7030A0"/>
                </a:solidFill>
              </a:rPr>
              <a:t>faith</a:t>
            </a:r>
            <a:r>
              <a:rPr lang="en-US" b="1" i="1" dirty="0"/>
              <a:t>. And this is not your own doing; it is the gift of God…</a:t>
            </a:r>
          </a:p>
          <a:p>
            <a:pPr marL="0" indent="0">
              <a:buNone/>
            </a:pPr>
            <a:endParaRPr lang="en-US" dirty="0"/>
          </a:p>
        </p:txBody>
      </p:sp>
    </p:spTree>
    <p:extLst>
      <p:ext uri="{BB962C8B-B14F-4D97-AF65-F5344CB8AC3E}">
        <p14:creationId xmlns:p14="http://schemas.microsoft.com/office/powerpoint/2010/main" val="4270298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III.</a:t>
            </a:r>
            <a:r>
              <a:rPr lang="en-US" sz="3600" b="1" dirty="0"/>
              <a:t> </a:t>
            </a:r>
            <a:r>
              <a:rPr lang="en-US" sz="3600" b="1" dirty="0">
                <a:effectLst/>
                <a:ea typeface="Calibri" panose="020F0502020204030204" pitchFamily="34" charset="0"/>
              </a:rPr>
              <a:t>Our life in Christ is all by grace through faith! </a:t>
            </a:r>
            <a:r>
              <a:rPr lang="en-US" sz="3600" b="1" i="1" dirty="0"/>
              <a:t>(verses 8-10)</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8</a:t>
            </a:r>
            <a:r>
              <a:rPr lang="en-US" b="1" dirty="0"/>
              <a:t> </a:t>
            </a:r>
            <a:r>
              <a:rPr lang="en-US" b="1" i="1" dirty="0"/>
              <a:t>For by grace you have been saved through faith. And this is not your own doing; it is the gift of God, </a:t>
            </a:r>
            <a:r>
              <a:rPr lang="en-US" sz="2400" b="1" dirty="0">
                <a:solidFill>
                  <a:srgbClr val="FF0000"/>
                </a:solidFill>
              </a:rPr>
              <a:t>9</a:t>
            </a:r>
            <a:r>
              <a:rPr lang="en-US" b="1" dirty="0"/>
              <a:t> </a:t>
            </a:r>
            <a:r>
              <a:rPr lang="en-US" b="1" i="1" dirty="0">
                <a:solidFill>
                  <a:srgbClr val="0070C0"/>
                </a:solidFill>
              </a:rPr>
              <a:t>not a result of works, so that no one may boast. </a:t>
            </a:r>
          </a:p>
        </p:txBody>
      </p:sp>
    </p:spTree>
    <p:extLst>
      <p:ext uri="{BB962C8B-B14F-4D97-AF65-F5344CB8AC3E}">
        <p14:creationId xmlns:p14="http://schemas.microsoft.com/office/powerpoint/2010/main" val="3111961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III.</a:t>
            </a:r>
            <a:r>
              <a:rPr lang="en-US" sz="3600" b="1" dirty="0"/>
              <a:t> </a:t>
            </a:r>
            <a:r>
              <a:rPr lang="en-US" sz="3600" b="1" dirty="0">
                <a:effectLst/>
                <a:ea typeface="Calibri" panose="020F0502020204030204" pitchFamily="34" charset="0"/>
              </a:rPr>
              <a:t>Our life in Christ is all by grace through faith! </a:t>
            </a:r>
            <a:r>
              <a:rPr lang="en-US" sz="3600" b="1" i="1" dirty="0"/>
              <a:t>(verses 8-10)</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8</a:t>
            </a:r>
            <a:r>
              <a:rPr lang="en-US" b="1" dirty="0"/>
              <a:t> </a:t>
            </a:r>
            <a:r>
              <a:rPr lang="en-US" b="1" i="1" dirty="0"/>
              <a:t>For by grace you have been saved through faith. And this is not your own doing; it is the gift of God, </a:t>
            </a:r>
            <a:r>
              <a:rPr lang="en-US" sz="2400" b="1" dirty="0">
                <a:solidFill>
                  <a:srgbClr val="FF0000"/>
                </a:solidFill>
              </a:rPr>
              <a:t>9</a:t>
            </a:r>
            <a:r>
              <a:rPr lang="en-US" b="1" dirty="0"/>
              <a:t> </a:t>
            </a:r>
            <a:r>
              <a:rPr lang="en-US" b="1" i="1" dirty="0"/>
              <a:t>not a result of works, so that no one may boast. </a:t>
            </a:r>
            <a:r>
              <a:rPr lang="en-US" sz="2400" b="1" dirty="0">
                <a:solidFill>
                  <a:srgbClr val="FF0000"/>
                </a:solidFill>
              </a:rPr>
              <a:t>10</a:t>
            </a:r>
            <a:r>
              <a:rPr lang="en-US" b="1" dirty="0"/>
              <a:t> </a:t>
            </a:r>
            <a:r>
              <a:rPr lang="en-US" b="1" i="1" dirty="0">
                <a:solidFill>
                  <a:srgbClr val="0070C0"/>
                </a:solidFill>
              </a:rPr>
              <a:t>For we are </a:t>
            </a:r>
            <a:r>
              <a:rPr lang="en-US" b="1" i="1" dirty="0">
                <a:solidFill>
                  <a:srgbClr val="7030A0"/>
                </a:solidFill>
              </a:rPr>
              <a:t>his workmanship</a:t>
            </a:r>
            <a:r>
              <a:rPr lang="en-US" b="1" i="1" dirty="0">
                <a:solidFill>
                  <a:srgbClr val="0070C0"/>
                </a:solidFill>
              </a:rPr>
              <a:t>, </a:t>
            </a:r>
            <a:r>
              <a:rPr lang="en-US" b="1" i="1" dirty="0">
                <a:solidFill>
                  <a:srgbClr val="7030A0"/>
                </a:solidFill>
              </a:rPr>
              <a:t>created in Christ Jesus for good works</a:t>
            </a:r>
            <a:r>
              <a:rPr lang="en-US" b="1" i="1" dirty="0">
                <a:solidFill>
                  <a:srgbClr val="0070C0"/>
                </a:solidFill>
              </a:rPr>
              <a:t>, which God prepared beforehand, that </a:t>
            </a:r>
            <a:r>
              <a:rPr lang="en-US" b="1" i="1" dirty="0">
                <a:solidFill>
                  <a:srgbClr val="7030A0"/>
                </a:solidFill>
              </a:rPr>
              <a:t>we should walk in them</a:t>
            </a:r>
            <a:r>
              <a:rPr lang="en-US" b="1" i="1" dirty="0"/>
              <a:t>. </a:t>
            </a:r>
            <a:r>
              <a:rPr lang="en-US" b="1" dirty="0"/>
              <a:t> </a:t>
            </a:r>
          </a:p>
          <a:p>
            <a:pPr marL="0" indent="0">
              <a:buNone/>
            </a:pPr>
            <a:endParaRPr lang="en-US" b="1" i="1" dirty="0"/>
          </a:p>
        </p:txBody>
      </p:sp>
    </p:spTree>
    <p:extLst>
      <p:ext uri="{BB962C8B-B14F-4D97-AF65-F5344CB8AC3E}">
        <p14:creationId xmlns:p14="http://schemas.microsoft.com/office/powerpoint/2010/main" val="425576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3550F0-E325-4F55-AFFF-36FF83C01DC7}"/>
              </a:ext>
            </a:extLst>
          </p:cNvPr>
          <p:cNvSpPr>
            <a:spLocks noGrp="1"/>
          </p:cNvSpPr>
          <p:nvPr>
            <p:ph type="title"/>
          </p:nvPr>
        </p:nvSpPr>
        <p:spPr>
          <a:xfrm>
            <a:off x="1011936" y="3619949"/>
            <a:ext cx="10168128" cy="3238051"/>
          </a:xfrm>
        </p:spPr>
        <p:txBody>
          <a:bodyPr>
            <a:normAutofit/>
          </a:bodyPr>
          <a:lstStyle/>
          <a:p>
            <a:pPr algn="ctr"/>
            <a:r>
              <a:rPr lang="en-US" sz="3200" b="1" dirty="0">
                <a:effectLst/>
                <a:latin typeface="Times New Roman" panose="02020603050405020304" pitchFamily="18" charset="0"/>
                <a:ea typeface="Calibri" panose="020F0502020204030204" pitchFamily="34" charset="0"/>
              </a:rPr>
              <a:t>“</a:t>
            </a:r>
            <a:r>
              <a:rPr lang="en-US" sz="3200" b="1" dirty="0">
                <a:solidFill>
                  <a:srgbClr val="7030A0"/>
                </a:solidFill>
                <a:effectLst/>
                <a:latin typeface="Times New Roman" panose="02020603050405020304" pitchFamily="18" charset="0"/>
                <a:ea typeface="Calibri" panose="020F0502020204030204" pitchFamily="34" charset="0"/>
              </a:rPr>
              <a:t>Let me tell you why you're here. You're here because you know something…you can't explain—but you feel it. You've felt it your entire life. That there's something wrong with the world…it is the world that has been pulled over your eyes to blind you from the truth...that you are a slave, Neo. </a:t>
            </a:r>
            <a:r>
              <a:rPr lang="en-US" sz="3200" b="1" dirty="0">
                <a:solidFill>
                  <a:srgbClr val="FF0000"/>
                </a:solidFill>
                <a:effectLst/>
                <a:latin typeface="Times New Roman" panose="02020603050405020304" pitchFamily="18" charset="0"/>
                <a:ea typeface="Calibri" panose="020F0502020204030204" pitchFamily="34" charset="0"/>
              </a:rPr>
              <a:t>Like everyone else, you were born into bondage</a:t>
            </a:r>
            <a:r>
              <a:rPr lang="en-US" sz="3200" b="1" dirty="0">
                <a:solidFill>
                  <a:srgbClr val="7030A0"/>
                </a:solidFill>
                <a:effectLst/>
                <a:latin typeface="Times New Roman" panose="02020603050405020304" pitchFamily="18" charset="0"/>
                <a:ea typeface="Calibri" panose="020F0502020204030204" pitchFamily="34" charset="0"/>
              </a:rPr>
              <a:t>.</a:t>
            </a:r>
            <a:r>
              <a:rPr lang="en-US" sz="3200" b="1" dirty="0">
                <a:effectLst/>
                <a:latin typeface="Times New Roman" panose="02020603050405020304" pitchFamily="18" charset="0"/>
                <a:ea typeface="Calibri" panose="020F0502020204030204" pitchFamily="34" charset="0"/>
              </a:rPr>
              <a:t>”</a:t>
            </a:r>
            <a:endParaRPr lang="en-US" sz="6000" b="1" dirty="0"/>
          </a:p>
        </p:txBody>
      </p:sp>
      <p:pic>
        <p:nvPicPr>
          <p:cNvPr id="5" name="Content Placeholder 4">
            <a:extLst>
              <a:ext uri="{FF2B5EF4-FFF2-40B4-BE49-F238E27FC236}">
                <a16:creationId xmlns:a16="http://schemas.microsoft.com/office/drawing/2014/main" xmlns="" id="{EDCBC037-8F66-4553-B29F-D435DE83F6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0163" y="0"/>
            <a:ext cx="7511675" cy="3434987"/>
          </a:xfrm>
        </p:spPr>
      </p:pic>
    </p:spTree>
    <p:extLst>
      <p:ext uri="{BB962C8B-B14F-4D97-AF65-F5344CB8AC3E}">
        <p14:creationId xmlns:p14="http://schemas.microsoft.com/office/powerpoint/2010/main" val="312007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7000" r="-27000"/>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6A134D52-6550-4DFB-A151-17F3D89C3616}"/>
              </a:ext>
            </a:extLst>
          </p:cNvPr>
          <p:cNvSpPr>
            <a:spLocks noGrp="1"/>
          </p:cNvSpPr>
          <p:nvPr>
            <p:ph type="subTitle" idx="1"/>
          </p:nvPr>
        </p:nvSpPr>
        <p:spPr>
          <a:xfrm>
            <a:off x="577596" y="5376672"/>
            <a:ext cx="11036808" cy="1481328"/>
          </a:xfrm>
          <a:solidFill>
            <a:schemeClr val="tx1">
              <a:alpha val="44000"/>
            </a:schemeClr>
          </a:solidFill>
        </p:spPr>
        <p:txBody>
          <a:bodyPr>
            <a:noAutofit/>
          </a:bodyPr>
          <a:lstStyle/>
          <a:p>
            <a:pPr algn="ctr"/>
            <a:r>
              <a:rPr lang="en-US" sz="4000" b="1" dirty="0">
                <a:solidFill>
                  <a:schemeClr val="bg1"/>
                </a:solidFill>
                <a:ea typeface="Calibri" panose="020F0502020204030204" pitchFamily="34" charset="0"/>
              </a:rPr>
              <a:t>The gospel: Bringing the dead to life</a:t>
            </a:r>
            <a:endParaRPr lang="en-US" sz="4000" b="1" i="1" dirty="0">
              <a:solidFill>
                <a:schemeClr val="bg1"/>
              </a:solidFill>
            </a:endParaRPr>
          </a:p>
          <a:p>
            <a:pPr algn="ctr"/>
            <a:r>
              <a:rPr lang="en-US" sz="4000" b="1" i="1" dirty="0">
                <a:solidFill>
                  <a:schemeClr val="bg1"/>
                </a:solidFill>
              </a:rPr>
              <a:t>Ephesians 2:1-10</a:t>
            </a:r>
          </a:p>
        </p:txBody>
      </p:sp>
    </p:spTree>
    <p:extLst>
      <p:ext uri="{BB962C8B-B14F-4D97-AF65-F5344CB8AC3E}">
        <p14:creationId xmlns:p14="http://schemas.microsoft.com/office/powerpoint/2010/main" val="43364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circle(in)">
                                      <p:cBhvr>
                                        <p:cTn id="7" dur="2000"/>
                                        <p:tgtEl>
                                          <p:spTgt spid="5">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circle(in)">
                                      <p:cBhvr>
                                        <p:cTn id="10" dur="2000"/>
                                        <p:tgtEl>
                                          <p:spTgt spid="5">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circle(in)">
                                      <p:cBhvr>
                                        <p:cTn id="13"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7000" r="-27000"/>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6A134D52-6550-4DFB-A151-17F3D89C3616}"/>
              </a:ext>
            </a:extLst>
          </p:cNvPr>
          <p:cNvSpPr>
            <a:spLocks noGrp="1"/>
          </p:cNvSpPr>
          <p:nvPr>
            <p:ph type="subTitle" idx="1"/>
          </p:nvPr>
        </p:nvSpPr>
        <p:spPr>
          <a:xfrm>
            <a:off x="577596" y="5376672"/>
            <a:ext cx="11036808" cy="1481328"/>
          </a:xfrm>
          <a:solidFill>
            <a:schemeClr val="tx1">
              <a:alpha val="44000"/>
            </a:schemeClr>
          </a:solidFill>
        </p:spPr>
        <p:txBody>
          <a:bodyPr>
            <a:noAutofit/>
          </a:bodyPr>
          <a:lstStyle/>
          <a:p>
            <a:pPr algn="ctr"/>
            <a:r>
              <a:rPr lang="en-US" sz="3200" b="1" dirty="0">
                <a:solidFill>
                  <a:schemeClr val="bg1"/>
                </a:solidFill>
              </a:rPr>
              <a:t>“</a:t>
            </a:r>
            <a:r>
              <a:rPr lang="en-US" sz="3200" b="1" i="1" dirty="0">
                <a:solidFill>
                  <a:schemeClr val="bg1"/>
                </a:solidFill>
              </a:rPr>
              <a:t>We know that we are from God, and the whole world lies in the power of the evil one.</a:t>
            </a:r>
            <a:r>
              <a:rPr lang="en-US" sz="3200" b="1" dirty="0">
                <a:solidFill>
                  <a:schemeClr val="bg1"/>
                </a:solidFill>
              </a:rPr>
              <a:t>” </a:t>
            </a:r>
            <a:r>
              <a:rPr lang="en-US" sz="3200" b="1" dirty="0">
                <a:solidFill>
                  <a:srgbClr val="FF0000"/>
                </a:solidFill>
              </a:rPr>
              <a:t>1 John 5:19 </a:t>
            </a:r>
            <a:endParaRPr lang="en-US" sz="4400" b="1" i="1" dirty="0">
              <a:solidFill>
                <a:srgbClr val="FF0000"/>
              </a:solidFill>
            </a:endParaRPr>
          </a:p>
        </p:txBody>
      </p:sp>
    </p:spTree>
    <p:extLst>
      <p:ext uri="{BB962C8B-B14F-4D97-AF65-F5344CB8AC3E}">
        <p14:creationId xmlns:p14="http://schemas.microsoft.com/office/powerpoint/2010/main" val="22453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Autofit/>
          </a:bodyPr>
          <a:lstStyle/>
          <a:p>
            <a:r>
              <a:rPr lang="en-US" sz="3600" b="1" dirty="0">
                <a:solidFill>
                  <a:srgbClr val="C00000"/>
                </a:solidFill>
              </a:rPr>
              <a:t>I.</a:t>
            </a:r>
            <a:r>
              <a:rPr lang="en-US" sz="3600" b="1" dirty="0"/>
              <a:t> </a:t>
            </a:r>
            <a:r>
              <a:rPr lang="en-US" sz="3600" b="1" dirty="0">
                <a:effectLst/>
                <a:ea typeface="Calibri" panose="020F0502020204030204" pitchFamily="34" charset="0"/>
                <a:cs typeface="Times New Roman" panose="02020603050405020304" pitchFamily="18" charset="0"/>
              </a:rPr>
              <a:t>Apart from Christ, you were dead! </a:t>
            </a:r>
            <a:r>
              <a:rPr lang="en-US" sz="3600" b="1" i="1" dirty="0">
                <a:effectLst/>
                <a:ea typeface="Calibri" panose="020F0502020204030204" pitchFamily="34" charset="0"/>
                <a:cs typeface="Times New Roman" panose="02020603050405020304" pitchFamily="18" charset="0"/>
              </a:rPr>
              <a:t>(verses 1-3)</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p:txBody>
          <a:bodyPr>
            <a:normAutofit/>
          </a:bodyPr>
          <a:lstStyle/>
          <a:p>
            <a:pPr marL="0" indent="0">
              <a:buNone/>
            </a:pPr>
            <a:r>
              <a:rPr lang="en-US" sz="2400" b="1" dirty="0">
                <a:solidFill>
                  <a:srgbClr val="FF0000"/>
                </a:solidFill>
              </a:rPr>
              <a:t>1</a:t>
            </a:r>
            <a:r>
              <a:rPr lang="en-US" b="1" dirty="0"/>
              <a:t> </a:t>
            </a:r>
            <a:r>
              <a:rPr lang="en-US" b="1" i="1" dirty="0"/>
              <a:t>And </a:t>
            </a:r>
            <a:r>
              <a:rPr lang="en-US" b="1" i="1" dirty="0">
                <a:solidFill>
                  <a:srgbClr val="0070C0"/>
                </a:solidFill>
              </a:rPr>
              <a:t>you were dead </a:t>
            </a:r>
            <a:r>
              <a:rPr lang="en-US" b="1" i="1" dirty="0"/>
              <a:t>in the trespasses and sins</a:t>
            </a:r>
            <a:r>
              <a:rPr lang="en-US" b="1" dirty="0"/>
              <a:t> </a:t>
            </a:r>
            <a:r>
              <a:rPr lang="en-US" b="1" dirty="0">
                <a:solidFill>
                  <a:srgbClr val="FF0000"/>
                </a:solidFill>
              </a:rPr>
              <a:t>2</a:t>
            </a:r>
            <a:r>
              <a:rPr lang="en-US" b="1" dirty="0"/>
              <a:t> </a:t>
            </a:r>
            <a:r>
              <a:rPr lang="en-US" b="1" i="1" dirty="0"/>
              <a:t>in which you once walked, following the course of this world, following the prince of the power of the air, the spirit that is now at work in the sons of disobedience— </a:t>
            </a:r>
            <a:r>
              <a:rPr lang="en-US" sz="2400" b="1" dirty="0">
                <a:solidFill>
                  <a:srgbClr val="FF0000"/>
                </a:solidFill>
              </a:rPr>
              <a:t>3</a:t>
            </a:r>
            <a:r>
              <a:rPr lang="en-US" b="1" dirty="0"/>
              <a:t> </a:t>
            </a:r>
            <a:r>
              <a:rPr lang="en-US" b="1" i="1" dirty="0"/>
              <a:t>among whom we all once lived in the passions of our flesh, carrying out the desires of the body and the mind, and were by nature children of wrath, like the rest of mankind. </a:t>
            </a:r>
            <a:endParaRPr lang="en-US" b="1" dirty="0"/>
          </a:p>
          <a:p>
            <a:pPr marL="0" indent="0">
              <a:buNone/>
            </a:pPr>
            <a:endParaRPr lang="en-US" b="1" i="1" dirty="0">
              <a:solidFill>
                <a:srgbClr val="7030A0"/>
              </a:solidFill>
            </a:endParaRPr>
          </a:p>
        </p:txBody>
      </p:sp>
    </p:spTree>
    <p:extLst>
      <p:ext uri="{BB962C8B-B14F-4D97-AF65-F5344CB8AC3E}">
        <p14:creationId xmlns:p14="http://schemas.microsoft.com/office/powerpoint/2010/main" val="155475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Autofit/>
          </a:bodyPr>
          <a:lstStyle/>
          <a:p>
            <a:r>
              <a:rPr lang="en-US" sz="3600" b="1" dirty="0">
                <a:solidFill>
                  <a:srgbClr val="C00000"/>
                </a:solidFill>
              </a:rPr>
              <a:t>I.</a:t>
            </a:r>
            <a:r>
              <a:rPr lang="en-US" sz="3600" b="1" dirty="0"/>
              <a:t> </a:t>
            </a:r>
            <a:r>
              <a:rPr lang="en-US" sz="3600" b="1" dirty="0">
                <a:effectLst/>
                <a:ea typeface="Calibri" panose="020F0502020204030204" pitchFamily="34" charset="0"/>
                <a:cs typeface="Times New Roman" panose="02020603050405020304" pitchFamily="18" charset="0"/>
              </a:rPr>
              <a:t>Apart from Christ, you were dead! </a:t>
            </a:r>
            <a:r>
              <a:rPr lang="en-US" sz="3600" b="1" i="1" dirty="0">
                <a:effectLst/>
                <a:ea typeface="Calibri" panose="020F0502020204030204" pitchFamily="34" charset="0"/>
                <a:cs typeface="Times New Roman" panose="02020603050405020304" pitchFamily="18" charset="0"/>
              </a:rPr>
              <a:t>(verses 1-3)</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075935"/>
            <a:ext cx="10168128" cy="4510216"/>
          </a:xfrm>
        </p:spPr>
        <p:txBody>
          <a:bodyPr>
            <a:noAutofit/>
          </a:bodyPr>
          <a:lstStyle/>
          <a:p>
            <a:pPr marL="0" indent="0">
              <a:buNone/>
            </a:pPr>
            <a:r>
              <a:rPr lang="en-US" b="1" dirty="0">
                <a:solidFill>
                  <a:srgbClr val="FF0000"/>
                </a:solidFill>
              </a:rPr>
              <a:t>1</a:t>
            </a:r>
            <a:r>
              <a:rPr lang="en-US" b="1" dirty="0"/>
              <a:t> </a:t>
            </a:r>
            <a:r>
              <a:rPr lang="en-US" b="1" i="1" dirty="0"/>
              <a:t>And </a:t>
            </a:r>
            <a:r>
              <a:rPr lang="en-US" b="1" i="1" dirty="0">
                <a:solidFill>
                  <a:srgbClr val="0070C0"/>
                </a:solidFill>
              </a:rPr>
              <a:t>you were dead </a:t>
            </a:r>
            <a:r>
              <a:rPr lang="en-US" b="1" i="1" dirty="0">
                <a:solidFill>
                  <a:srgbClr val="7030A0"/>
                </a:solidFill>
              </a:rPr>
              <a:t>in the trespasses and sins</a:t>
            </a:r>
            <a:r>
              <a:rPr lang="en-US" b="1" dirty="0">
                <a:solidFill>
                  <a:srgbClr val="7030A0"/>
                </a:solidFill>
              </a:rPr>
              <a:t> </a:t>
            </a:r>
            <a:r>
              <a:rPr lang="en-US" b="1" dirty="0">
                <a:solidFill>
                  <a:srgbClr val="FF0000"/>
                </a:solidFill>
              </a:rPr>
              <a:t>2</a:t>
            </a:r>
            <a:r>
              <a:rPr lang="en-US" b="1" dirty="0"/>
              <a:t> </a:t>
            </a:r>
            <a:r>
              <a:rPr lang="en-US" b="1" i="1" dirty="0">
                <a:solidFill>
                  <a:srgbClr val="7030A0"/>
                </a:solidFill>
              </a:rPr>
              <a:t>in which you once walked, following the course of this world, following the prince of the power of the air, the spirit that is now at work in the sons of disobedience</a:t>
            </a:r>
            <a:r>
              <a:rPr lang="en-US" b="1" i="1" dirty="0"/>
              <a:t>— </a:t>
            </a:r>
            <a:r>
              <a:rPr lang="en-US" b="1" dirty="0">
                <a:solidFill>
                  <a:srgbClr val="FF0000"/>
                </a:solidFill>
              </a:rPr>
              <a:t>3</a:t>
            </a:r>
            <a:r>
              <a:rPr lang="en-US" b="1" dirty="0"/>
              <a:t> </a:t>
            </a:r>
            <a:r>
              <a:rPr lang="en-US" b="1" i="1" dirty="0"/>
              <a:t>among whom we all once lived in the passions of our flesh, carrying out the desires of the body and the mind, and were by nature children of wrath, like the rest of mankind.</a:t>
            </a:r>
          </a:p>
          <a:p>
            <a:pPr marL="0" indent="0">
              <a:buNone/>
            </a:pPr>
            <a:r>
              <a:rPr lang="en-US" b="1" dirty="0"/>
              <a:t>“</a:t>
            </a:r>
            <a:r>
              <a:rPr lang="en-US" b="1" i="1" dirty="0"/>
              <a:t>You are of your father the devil, and </a:t>
            </a:r>
            <a:r>
              <a:rPr lang="en-US" b="1" i="1" dirty="0">
                <a:solidFill>
                  <a:srgbClr val="0070C0"/>
                </a:solidFill>
              </a:rPr>
              <a:t>your will is to do your father’s desires</a:t>
            </a:r>
            <a:r>
              <a:rPr lang="en-US" b="1" i="1" dirty="0"/>
              <a:t>.</a:t>
            </a:r>
            <a:r>
              <a:rPr lang="en-US" b="1" dirty="0"/>
              <a:t>”</a:t>
            </a:r>
            <a:r>
              <a:rPr lang="en-US" b="1" i="1" dirty="0"/>
              <a:t> </a:t>
            </a:r>
            <a:r>
              <a:rPr lang="en-US" b="1" dirty="0">
                <a:solidFill>
                  <a:srgbClr val="C00000"/>
                </a:solidFill>
              </a:rPr>
              <a:t>John 8:44 </a:t>
            </a:r>
          </a:p>
          <a:p>
            <a:pPr marL="0" indent="0">
              <a:buNone/>
            </a:pPr>
            <a:endParaRPr lang="en-US" b="1" i="1" dirty="0">
              <a:solidFill>
                <a:srgbClr val="7030A0"/>
              </a:solidFill>
            </a:endParaRPr>
          </a:p>
        </p:txBody>
      </p:sp>
      <p:cxnSp>
        <p:nvCxnSpPr>
          <p:cNvPr id="5" name="Straight Connector 4">
            <a:extLst>
              <a:ext uri="{FF2B5EF4-FFF2-40B4-BE49-F238E27FC236}">
                <a16:creationId xmlns:a16="http://schemas.microsoft.com/office/drawing/2014/main" xmlns="" id="{F2B7F140-8C02-4E06-A2F1-52EC3CDD69BF}"/>
              </a:ext>
            </a:extLst>
          </p:cNvPr>
          <p:cNvCxnSpPr/>
          <p:nvPr/>
        </p:nvCxnSpPr>
        <p:spPr>
          <a:xfrm>
            <a:off x="556054" y="5474043"/>
            <a:ext cx="1062681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50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Autofit/>
          </a:bodyPr>
          <a:lstStyle/>
          <a:p>
            <a:r>
              <a:rPr lang="en-US" sz="3600" b="1" dirty="0">
                <a:solidFill>
                  <a:srgbClr val="C00000"/>
                </a:solidFill>
              </a:rPr>
              <a:t>I.</a:t>
            </a:r>
            <a:r>
              <a:rPr lang="en-US" sz="3600" b="1" dirty="0"/>
              <a:t> </a:t>
            </a:r>
            <a:r>
              <a:rPr lang="en-US" sz="3600" b="1" dirty="0">
                <a:effectLst/>
                <a:ea typeface="Calibri" panose="020F0502020204030204" pitchFamily="34" charset="0"/>
                <a:cs typeface="Times New Roman" panose="02020603050405020304" pitchFamily="18" charset="0"/>
              </a:rPr>
              <a:t>Apart from Christ, you were dead! </a:t>
            </a:r>
            <a:r>
              <a:rPr lang="en-US" sz="3600" b="1" i="1" dirty="0">
                <a:effectLst/>
                <a:ea typeface="Calibri" panose="020F0502020204030204" pitchFamily="34" charset="0"/>
                <a:cs typeface="Times New Roman" panose="02020603050405020304" pitchFamily="18" charset="0"/>
              </a:rPr>
              <a:t>(verses 1-3)</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075935"/>
            <a:ext cx="10168128" cy="4510216"/>
          </a:xfrm>
        </p:spPr>
        <p:txBody>
          <a:bodyPr>
            <a:noAutofit/>
          </a:bodyPr>
          <a:lstStyle/>
          <a:p>
            <a:pPr marL="0" indent="0">
              <a:buNone/>
            </a:pPr>
            <a:r>
              <a:rPr lang="en-US" b="1" dirty="0">
                <a:solidFill>
                  <a:srgbClr val="FF0000"/>
                </a:solidFill>
              </a:rPr>
              <a:t>1</a:t>
            </a:r>
            <a:r>
              <a:rPr lang="en-US" b="1" dirty="0"/>
              <a:t> </a:t>
            </a:r>
            <a:r>
              <a:rPr lang="en-US" b="1" i="1" dirty="0"/>
              <a:t>And </a:t>
            </a:r>
            <a:r>
              <a:rPr lang="en-US" b="1" i="1" dirty="0">
                <a:solidFill>
                  <a:srgbClr val="7030A0"/>
                </a:solidFill>
              </a:rPr>
              <a:t>you were dead </a:t>
            </a:r>
            <a:r>
              <a:rPr lang="en-US" b="1" i="1" dirty="0"/>
              <a:t>in the trespasses and sins</a:t>
            </a:r>
            <a:r>
              <a:rPr lang="en-US" b="1" dirty="0"/>
              <a:t> </a:t>
            </a:r>
            <a:r>
              <a:rPr lang="en-US" b="1" dirty="0">
                <a:solidFill>
                  <a:srgbClr val="FF0000"/>
                </a:solidFill>
              </a:rPr>
              <a:t>2</a:t>
            </a:r>
            <a:r>
              <a:rPr lang="en-US" b="1" dirty="0"/>
              <a:t> </a:t>
            </a:r>
            <a:r>
              <a:rPr lang="en-US" b="1" i="1" dirty="0"/>
              <a:t>in which you once walked, following the course of this world, following the prince of the power of the air, the spirit that is now at work in </a:t>
            </a:r>
            <a:r>
              <a:rPr lang="en-US" b="1" i="1" dirty="0">
                <a:solidFill>
                  <a:srgbClr val="0070C0"/>
                </a:solidFill>
              </a:rPr>
              <a:t>the </a:t>
            </a:r>
            <a:r>
              <a:rPr lang="en-US" b="1" i="1" dirty="0">
                <a:solidFill>
                  <a:srgbClr val="7030A0"/>
                </a:solidFill>
              </a:rPr>
              <a:t>sons of disobedience</a:t>
            </a:r>
            <a:r>
              <a:rPr lang="en-US" b="1" i="1" dirty="0"/>
              <a:t>— </a:t>
            </a:r>
            <a:r>
              <a:rPr lang="en-US" b="1" dirty="0">
                <a:solidFill>
                  <a:srgbClr val="FF0000"/>
                </a:solidFill>
              </a:rPr>
              <a:t>3</a:t>
            </a:r>
            <a:r>
              <a:rPr lang="en-US" b="1" dirty="0"/>
              <a:t> </a:t>
            </a:r>
            <a:r>
              <a:rPr lang="en-US" b="1" i="1" dirty="0"/>
              <a:t>among whom </a:t>
            </a:r>
            <a:r>
              <a:rPr lang="en-US" b="1" i="1" dirty="0">
                <a:solidFill>
                  <a:srgbClr val="0070C0"/>
                </a:solidFill>
              </a:rPr>
              <a:t>we all once lived in the passions of our flesh</a:t>
            </a:r>
            <a:r>
              <a:rPr lang="en-US" b="1" i="1" dirty="0"/>
              <a:t>, </a:t>
            </a:r>
            <a:r>
              <a:rPr lang="en-US" b="1" i="1" dirty="0">
                <a:solidFill>
                  <a:srgbClr val="0070C0"/>
                </a:solidFill>
              </a:rPr>
              <a:t>carrying out the desires of the body and the mind</a:t>
            </a:r>
            <a:r>
              <a:rPr lang="en-US" b="1" i="1" dirty="0"/>
              <a:t>, and were </a:t>
            </a:r>
            <a:r>
              <a:rPr lang="en-US" b="1" i="1" dirty="0">
                <a:solidFill>
                  <a:srgbClr val="0070C0"/>
                </a:solidFill>
              </a:rPr>
              <a:t>by nature </a:t>
            </a:r>
            <a:r>
              <a:rPr lang="en-US" b="1" i="1" dirty="0">
                <a:solidFill>
                  <a:srgbClr val="7030A0"/>
                </a:solidFill>
              </a:rPr>
              <a:t>children of wrath</a:t>
            </a:r>
            <a:r>
              <a:rPr lang="en-US" b="1" i="1" dirty="0"/>
              <a:t>, like the rest of mankind.</a:t>
            </a:r>
          </a:p>
          <a:p>
            <a:pPr marL="0" indent="0">
              <a:buNone/>
            </a:pPr>
            <a:r>
              <a:rPr lang="en-US" b="1" dirty="0"/>
              <a:t>“</a:t>
            </a:r>
            <a:r>
              <a:rPr lang="en-US" b="1" i="1" dirty="0"/>
              <a:t>You are of your father the devil, and </a:t>
            </a:r>
            <a:r>
              <a:rPr lang="en-US" b="1" i="1" dirty="0">
                <a:solidFill>
                  <a:srgbClr val="0070C0"/>
                </a:solidFill>
              </a:rPr>
              <a:t>your will is to do your father’s desires</a:t>
            </a:r>
            <a:r>
              <a:rPr lang="en-US" b="1" i="1" dirty="0"/>
              <a:t>.</a:t>
            </a:r>
            <a:r>
              <a:rPr lang="en-US" b="1" dirty="0"/>
              <a:t>”</a:t>
            </a:r>
            <a:r>
              <a:rPr lang="en-US" b="1" i="1" dirty="0"/>
              <a:t> </a:t>
            </a:r>
            <a:r>
              <a:rPr lang="en-US" b="1" dirty="0">
                <a:solidFill>
                  <a:srgbClr val="C00000"/>
                </a:solidFill>
              </a:rPr>
              <a:t>John 8:44 </a:t>
            </a:r>
          </a:p>
          <a:p>
            <a:pPr marL="0" indent="0">
              <a:buNone/>
            </a:pPr>
            <a:endParaRPr lang="en-US" b="1" i="1" dirty="0">
              <a:solidFill>
                <a:srgbClr val="7030A0"/>
              </a:solidFill>
            </a:endParaRPr>
          </a:p>
        </p:txBody>
      </p:sp>
      <p:cxnSp>
        <p:nvCxnSpPr>
          <p:cNvPr id="4" name="Straight Connector 3">
            <a:extLst>
              <a:ext uri="{FF2B5EF4-FFF2-40B4-BE49-F238E27FC236}">
                <a16:creationId xmlns:a16="http://schemas.microsoft.com/office/drawing/2014/main" xmlns="" id="{00AE19AA-A46E-4909-90C6-4CB2007C87E8}"/>
              </a:ext>
            </a:extLst>
          </p:cNvPr>
          <p:cNvCxnSpPr/>
          <p:nvPr/>
        </p:nvCxnSpPr>
        <p:spPr>
          <a:xfrm>
            <a:off x="556054" y="5474043"/>
            <a:ext cx="1062681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33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Autofit/>
          </a:bodyPr>
          <a:lstStyle/>
          <a:p>
            <a:r>
              <a:rPr lang="en-US" sz="3600" b="1" dirty="0">
                <a:solidFill>
                  <a:srgbClr val="C00000"/>
                </a:solidFill>
              </a:rPr>
              <a:t>I.</a:t>
            </a:r>
            <a:r>
              <a:rPr lang="en-US" sz="3600" b="1" dirty="0"/>
              <a:t> </a:t>
            </a:r>
            <a:r>
              <a:rPr lang="en-US" sz="3600" b="1" dirty="0">
                <a:effectLst/>
                <a:ea typeface="Calibri" panose="020F0502020204030204" pitchFamily="34" charset="0"/>
                <a:cs typeface="Times New Roman" panose="02020603050405020304" pitchFamily="18" charset="0"/>
              </a:rPr>
              <a:t>Apart from Christ, you were dead! </a:t>
            </a:r>
            <a:r>
              <a:rPr lang="en-US" sz="3600" b="1" i="1" dirty="0">
                <a:effectLst/>
                <a:ea typeface="Calibri" panose="020F0502020204030204" pitchFamily="34" charset="0"/>
                <a:cs typeface="Times New Roman" panose="02020603050405020304" pitchFamily="18" charset="0"/>
              </a:rPr>
              <a:t>(verses 1-3)</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075935"/>
            <a:ext cx="10168128" cy="4510216"/>
          </a:xfrm>
        </p:spPr>
        <p:txBody>
          <a:bodyPr>
            <a:noAutofit/>
          </a:bodyPr>
          <a:lstStyle/>
          <a:p>
            <a:pPr marL="0" indent="0">
              <a:buNone/>
            </a:pPr>
            <a:r>
              <a:rPr lang="en-US" b="1" dirty="0">
                <a:solidFill>
                  <a:srgbClr val="FF0000"/>
                </a:solidFill>
              </a:rPr>
              <a:t>3</a:t>
            </a:r>
            <a:r>
              <a:rPr lang="en-US" b="1" dirty="0"/>
              <a:t> </a:t>
            </a:r>
            <a:r>
              <a:rPr lang="en-US" b="1" i="1" dirty="0"/>
              <a:t>…we all once lived in the passions of our flesh, carrying out the desires of the body and the mind, and were </a:t>
            </a:r>
            <a:r>
              <a:rPr lang="en-US" b="1" i="1" dirty="0">
                <a:solidFill>
                  <a:srgbClr val="0070C0"/>
                </a:solidFill>
              </a:rPr>
              <a:t>by nature </a:t>
            </a:r>
            <a:r>
              <a:rPr lang="en-US" b="1" i="1" dirty="0">
                <a:solidFill>
                  <a:srgbClr val="7030A0"/>
                </a:solidFill>
              </a:rPr>
              <a:t>children of wrath</a:t>
            </a:r>
            <a:r>
              <a:rPr lang="en-US" b="1" i="1" dirty="0"/>
              <a:t>, like the rest of mankind.</a:t>
            </a:r>
          </a:p>
          <a:p>
            <a:pPr marL="0" indent="0">
              <a:buNone/>
            </a:pPr>
            <a:endParaRPr lang="en-US" b="1" dirty="0">
              <a:effectLst/>
              <a:ea typeface="Calibri" panose="020F0502020204030204" pitchFamily="34" charset="0"/>
            </a:endParaRPr>
          </a:p>
          <a:p>
            <a:pPr marL="0" indent="0">
              <a:buNone/>
            </a:pPr>
            <a:r>
              <a:rPr lang="en-US" b="1" dirty="0">
                <a:effectLst/>
                <a:ea typeface="Calibri" panose="020F0502020204030204" pitchFamily="34" charset="0"/>
              </a:rPr>
              <a:t>“</a:t>
            </a:r>
            <a:r>
              <a:rPr lang="en-US" b="1" i="1" dirty="0">
                <a:effectLst/>
                <a:ea typeface="Calibri" panose="020F0502020204030204" pitchFamily="34" charset="0"/>
              </a:rPr>
              <a:t>And </a:t>
            </a:r>
            <a:r>
              <a:rPr lang="en-US" b="1" i="1" dirty="0">
                <a:solidFill>
                  <a:srgbClr val="0070C0"/>
                </a:solidFill>
                <a:effectLst/>
                <a:ea typeface="Calibri" panose="020F0502020204030204" pitchFamily="34" charset="0"/>
              </a:rPr>
              <a:t>the devil </a:t>
            </a:r>
            <a:r>
              <a:rPr lang="en-US" b="1" i="1" dirty="0">
                <a:effectLst/>
                <a:ea typeface="Calibri" panose="020F0502020204030204" pitchFamily="34" charset="0"/>
              </a:rPr>
              <a:t>who </a:t>
            </a:r>
            <a:r>
              <a:rPr lang="en-US" b="1" i="1" dirty="0">
                <a:solidFill>
                  <a:srgbClr val="0070C0"/>
                </a:solidFill>
                <a:effectLst/>
                <a:ea typeface="Calibri" panose="020F0502020204030204" pitchFamily="34" charset="0"/>
              </a:rPr>
              <a:t>had deceived </a:t>
            </a:r>
            <a:r>
              <a:rPr lang="en-US" b="1" i="1" dirty="0">
                <a:solidFill>
                  <a:srgbClr val="7030A0"/>
                </a:solidFill>
                <a:effectLst/>
                <a:ea typeface="Calibri" panose="020F0502020204030204" pitchFamily="34" charset="0"/>
              </a:rPr>
              <a:t>them</a:t>
            </a:r>
            <a:r>
              <a:rPr lang="en-US" b="1" i="1" dirty="0">
                <a:solidFill>
                  <a:srgbClr val="0070C0"/>
                </a:solidFill>
                <a:effectLst/>
                <a:ea typeface="Calibri" panose="020F0502020204030204" pitchFamily="34" charset="0"/>
              </a:rPr>
              <a:t> </a:t>
            </a:r>
            <a:r>
              <a:rPr lang="en-US" b="1" i="1" dirty="0">
                <a:effectLst/>
                <a:ea typeface="Calibri" panose="020F0502020204030204" pitchFamily="34" charset="0"/>
              </a:rPr>
              <a:t>was thrown into the lake of fire and sulfur where the beast and the false prophet were, and </a:t>
            </a:r>
            <a:r>
              <a:rPr lang="en-US" b="1" i="1" dirty="0">
                <a:solidFill>
                  <a:srgbClr val="7030A0"/>
                </a:solidFill>
                <a:effectLst/>
                <a:ea typeface="Calibri" panose="020F0502020204030204" pitchFamily="34" charset="0"/>
              </a:rPr>
              <a:t>they</a:t>
            </a:r>
            <a:r>
              <a:rPr lang="en-US" b="1" i="1" dirty="0">
                <a:solidFill>
                  <a:srgbClr val="0070C0"/>
                </a:solidFill>
                <a:effectLst/>
                <a:ea typeface="Calibri" panose="020F0502020204030204" pitchFamily="34" charset="0"/>
              </a:rPr>
              <a:t> will be tormented day and night forever and ever.</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Revelation 20:10</a:t>
            </a:r>
            <a:endParaRPr lang="en-US" sz="4000" b="1" i="1" dirty="0">
              <a:solidFill>
                <a:srgbClr val="C00000"/>
              </a:solidFill>
            </a:endParaRPr>
          </a:p>
        </p:txBody>
      </p:sp>
    </p:spTree>
    <p:extLst>
      <p:ext uri="{BB962C8B-B14F-4D97-AF65-F5344CB8AC3E}">
        <p14:creationId xmlns:p14="http://schemas.microsoft.com/office/powerpoint/2010/main" val="366993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28D1D-91BA-4AA8-AC5A-2F9E294A7AA6}"/>
              </a:ext>
            </a:extLst>
          </p:cNvPr>
          <p:cNvSpPr>
            <a:spLocks noGrp="1"/>
          </p:cNvSpPr>
          <p:nvPr>
            <p:ph type="title"/>
          </p:nvPr>
        </p:nvSpPr>
        <p:spPr/>
        <p:txBody>
          <a:bodyPr>
            <a:normAutofit/>
          </a:bodyPr>
          <a:lstStyle/>
          <a:p>
            <a:r>
              <a:rPr lang="en-US" sz="3600" b="1" dirty="0">
                <a:solidFill>
                  <a:srgbClr val="C00000"/>
                </a:solidFill>
              </a:rPr>
              <a:t>II.</a:t>
            </a:r>
            <a:r>
              <a:rPr lang="en-US" sz="3600" b="1" dirty="0"/>
              <a:t> </a:t>
            </a:r>
            <a:r>
              <a:rPr lang="en-US" sz="3600" b="1" dirty="0">
                <a:effectLst/>
                <a:ea typeface="Calibri" panose="020F0502020204030204" pitchFamily="34" charset="0"/>
              </a:rPr>
              <a:t>In Christ, God made you alive! </a:t>
            </a:r>
            <a:r>
              <a:rPr lang="en-US" sz="3600" b="1" i="1" dirty="0">
                <a:effectLst/>
                <a:ea typeface="Calibri" panose="020F0502020204030204" pitchFamily="34" charset="0"/>
              </a:rPr>
              <a:t>(verses 4-7)</a:t>
            </a:r>
            <a:endParaRPr lang="en-US" sz="3600" i="1" dirty="0"/>
          </a:p>
        </p:txBody>
      </p:sp>
      <p:sp>
        <p:nvSpPr>
          <p:cNvPr id="3" name="Content Placeholder 2">
            <a:extLst>
              <a:ext uri="{FF2B5EF4-FFF2-40B4-BE49-F238E27FC236}">
                <a16:creationId xmlns:a16="http://schemas.microsoft.com/office/drawing/2014/main" xmlns="" id="{A834A0C6-A0CA-4519-A328-9A52EAA19BA7}"/>
              </a:ext>
            </a:extLst>
          </p:cNvPr>
          <p:cNvSpPr>
            <a:spLocks noGrp="1"/>
          </p:cNvSpPr>
          <p:nvPr>
            <p:ph idx="1"/>
          </p:nvPr>
        </p:nvSpPr>
        <p:spPr>
          <a:xfrm>
            <a:off x="1115568" y="2478023"/>
            <a:ext cx="10168128" cy="4108127"/>
          </a:xfrm>
        </p:spPr>
        <p:txBody>
          <a:bodyPr>
            <a:normAutofit/>
          </a:bodyPr>
          <a:lstStyle/>
          <a:p>
            <a:pPr marL="0" indent="0">
              <a:buNone/>
            </a:pPr>
            <a:r>
              <a:rPr lang="en-US" sz="2400" b="1" dirty="0">
                <a:solidFill>
                  <a:srgbClr val="FF0000"/>
                </a:solidFill>
              </a:rPr>
              <a:t>4</a:t>
            </a:r>
            <a:r>
              <a:rPr lang="en-US" b="1" dirty="0"/>
              <a:t> </a:t>
            </a:r>
            <a:r>
              <a:rPr lang="en-US" b="1" i="1" dirty="0"/>
              <a:t>But God, </a:t>
            </a:r>
            <a:r>
              <a:rPr lang="en-US" b="1" i="1" dirty="0">
                <a:solidFill>
                  <a:srgbClr val="0070C0"/>
                </a:solidFill>
              </a:rPr>
              <a:t>being rich in mercy</a:t>
            </a:r>
            <a:r>
              <a:rPr lang="en-US" b="1" i="1" dirty="0"/>
              <a:t>, </a:t>
            </a:r>
            <a:r>
              <a:rPr lang="en-US" b="1" i="1" dirty="0">
                <a:solidFill>
                  <a:srgbClr val="0070C0"/>
                </a:solidFill>
              </a:rPr>
              <a:t>because of the great love with which he loved us</a:t>
            </a:r>
            <a:r>
              <a:rPr lang="en-US" b="1" i="1" dirty="0"/>
              <a:t>, </a:t>
            </a:r>
            <a:r>
              <a:rPr lang="en-US" sz="2400" b="1" dirty="0">
                <a:solidFill>
                  <a:srgbClr val="FF0000"/>
                </a:solidFill>
              </a:rPr>
              <a:t>5</a:t>
            </a:r>
            <a:r>
              <a:rPr lang="en-US" b="1" dirty="0"/>
              <a:t> </a:t>
            </a:r>
            <a:r>
              <a:rPr lang="en-US" b="1" i="1" dirty="0"/>
              <a:t>even when we were dead in our trespasses, made us alive together with Christ—by grace you have been saved— </a:t>
            </a:r>
            <a:r>
              <a:rPr lang="en-US" sz="2400" b="1" dirty="0">
                <a:solidFill>
                  <a:srgbClr val="FF0000"/>
                </a:solidFill>
              </a:rPr>
              <a:t>6</a:t>
            </a:r>
            <a:r>
              <a:rPr lang="en-US" b="1" dirty="0"/>
              <a:t> </a:t>
            </a:r>
            <a:r>
              <a:rPr lang="en-US" b="1" i="1" dirty="0"/>
              <a:t>and raised us up with him and seated us with him in the heavenly places in Christ Jesus…</a:t>
            </a:r>
            <a:endParaRPr lang="en-US" b="1" dirty="0"/>
          </a:p>
        </p:txBody>
      </p:sp>
    </p:spTree>
    <p:extLst>
      <p:ext uri="{BB962C8B-B14F-4D97-AF65-F5344CB8AC3E}">
        <p14:creationId xmlns:p14="http://schemas.microsoft.com/office/powerpoint/2010/main" val="200374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centBoxVTI">
  <a:themeElements>
    <a:clrScheme name="AnalogousFromDarkSeedLeftStep">
      <a:dk1>
        <a:srgbClr val="000000"/>
      </a:dk1>
      <a:lt1>
        <a:srgbClr val="FFFFFF"/>
      </a:lt1>
      <a:dk2>
        <a:srgbClr val="352441"/>
      </a:dk2>
      <a:lt2>
        <a:srgbClr val="E2E8E6"/>
      </a:lt2>
      <a:accent1>
        <a:srgbClr val="C34D7E"/>
      </a:accent1>
      <a:accent2>
        <a:srgbClr val="B13B9D"/>
      </a:accent2>
      <a:accent3>
        <a:srgbClr val="A64DC3"/>
      </a:accent3>
      <a:accent4>
        <a:srgbClr val="6741B4"/>
      </a:accent4>
      <a:accent5>
        <a:srgbClr val="4D56C3"/>
      </a:accent5>
      <a:accent6>
        <a:srgbClr val="3B76B1"/>
      </a:accent6>
      <a:hlink>
        <a:srgbClr val="6F66CC"/>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988</TotalTime>
  <Words>1187</Words>
  <Application>Microsoft Office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Calibri</vt:lpstr>
      <vt:lpstr>Times New Roman</vt:lpstr>
      <vt:lpstr>AccentBoxVTI</vt:lpstr>
      <vt:lpstr>Every Spiritual Blessing The Gospel Revisited</vt:lpstr>
      <vt:lpstr>“Let me tell you why you're here. You're here because you know something…you can't explain—but you feel it. You've felt it your entire life. That there's something wrong with the world…it is the world that has been pulled over your eyes to blind you from the truth...that you are a slave, Neo. Like everyone else, you were born into bondage.”</vt:lpstr>
      <vt:lpstr>PowerPoint Presentation</vt:lpstr>
      <vt:lpstr>PowerPoint Presentation</vt:lpstr>
      <vt:lpstr>I. Apart from Christ, you were dead! (verses 1-3)</vt:lpstr>
      <vt:lpstr>I. Apart from Christ, you were dead! (verses 1-3)</vt:lpstr>
      <vt:lpstr>I. Apart from Christ, you were dead! (verses 1-3)</vt:lpstr>
      <vt:lpstr>I. Apart from Christ, you were dead! (verses 1-3)</vt:lpstr>
      <vt:lpstr>II. In Christ, God made you alive! (verses 4-7)</vt:lpstr>
      <vt:lpstr>II. In Christ, God made you alive! (verses 4-7)</vt:lpstr>
      <vt:lpstr>II. In Christ, God made you alive! (verses 4-7)</vt:lpstr>
      <vt:lpstr>II. In Christ, God made you alive! (verses 4-7)</vt:lpstr>
      <vt:lpstr>II. In Christ, God made you alive! (verses 4-7)</vt:lpstr>
      <vt:lpstr>III. Our life in Christ is all by grace through faith! (verses 8-10)</vt:lpstr>
      <vt:lpstr>III. Our life in Christ is all by grace through faith! (verses 8-10)</vt:lpstr>
      <vt:lpstr>III. Our life in Christ is all by grace through faith! (verses 8-10)</vt:lpstr>
      <vt:lpstr>III. Our life in Christ is all by grace through faith! (verses 8-10)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Tom Bohan</cp:lastModifiedBy>
  <cp:revision>60</cp:revision>
  <dcterms:created xsi:type="dcterms:W3CDTF">2020-03-26T18:56:14Z</dcterms:created>
  <dcterms:modified xsi:type="dcterms:W3CDTF">2020-09-20T23:44:37Z</dcterms:modified>
</cp:coreProperties>
</file>