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21"/>
  </p:notesMasterIdLst>
  <p:sldIdLst>
    <p:sldId id="534" r:id="rId2"/>
    <p:sldId id="535" r:id="rId3"/>
    <p:sldId id="265" r:id="rId4"/>
    <p:sldId id="536" r:id="rId5"/>
    <p:sldId id="537" r:id="rId6"/>
    <p:sldId id="538" r:id="rId7"/>
    <p:sldId id="539" r:id="rId8"/>
    <p:sldId id="540" r:id="rId9"/>
    <p:sldId id="266" r:id="rId10"/>
    <p:sldId id="541" r:id="rId11"/>
    <p:sldId id="542" r:id="rId12"/>
    <p:sldId id="543" r:id="rId13"/>
    <p:sldId id="544" r:id="rId14"/>
    <p:sldId id="545" r:id="rId15"/>
    <p:sldId id="546" r:id="rId16"/>
    <p:sldId id="547" r:id="rId17"/>
    <p:sldId id="548" r:id="rId18"/>
    <p:sldId id="549" r:id="rId19"/>
    <p:sldId id="550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5E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1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28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1572ED-DCF0-4704-A939-7BED94815564}" type="datetimeFigureOut">
              <a:rPr lang="en-US" smtClean="0"/>
              <a:t>8/30/20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12D89D-B35A-48BA-B643-15CC34A4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105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8/30/20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3580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8/30/20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560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8/30/20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107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8/30/20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249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8/30/20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508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8/30/20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866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8/30/20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705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8/30/20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405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8/30/20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78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8/30/20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26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8/30/20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90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8/30/20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126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2D266-CA3D-40E4-9903-42B33251F2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8354" y="0"/>
            <a:ext cx="11015293" cy="1481327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/>
              <a:t>Every Spiritual Blessing</a:t>
            </a:r>
            <a:br>
              <a:rPr lang="en-US" sz="4000" b="1" i="1" dirty="0"/>
            </a:br>
            <a:r>
              <a:rPr lang="en-US" sz="3600" b="1" i="1" dirty="0"/>
              <a:t>The Gospel Revisited</a:t>
            </a:r>
            <a:endParaRPr lang="en-US" dirty="0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8780D7FF-A40A-456D-84ED-E91EC7BB9E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89000" y="5733288"/>
            <a:ext cx="4762410" cy="1124712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A sermon series from Ephesians 1-3</a:t>
            </a:r>
          </a:p>
          <a:p>
            <a:pPr algn="ctr"/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45322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428D1D-91BA-4AA8-AC5A-2F9E294A7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C00000"/>
                </a:solidFill>
              </a:rPr>
              <a:t>II.</a:t>
            </a:r>
            <a:r>
              <a:rPr lang="en-US" sz="3600" b="1" dirty="0"/>
              <a:t> </a:t>
            </a:r>
            <a:r>
              <a:rPr lang="en-US" sz="3600" b="1" dirty="0">
                <a:effectLst/>
                <a:ea typeface="Calibri" panose="020F0502020204030204" pitchFamily="34" charset="0"/>
              </a:rPr>
              <a:t>In Christ, we have the spiritual blessings of </a:t>
            </a:r>
            <a:r>
              <a:rPr lang="en-US" sz="3600" b="1" dirty="0">
                <a:solidFill>
                  <a:srgbClr val="7030A0"/>
                </a:solidFill>
                <a:effectLst/>
                <a:ea typeface="Calibri" panose="020F0502020204030204" pitchFamily="34" charset="0"/>
              </a:rPr>
              <a:t>redemption</a:t>
            </a:r>
            <a:r>
              <a:rPr lang="en-US" sz="3600" b="1" dirty="0">
                <a:effectLst/>
                <a:ea typeface="Calibri" panose="020F0502020204030204" pitchFamily="34" charset="0"/>
              </a:rPr>
              <a:t> </a:t>
            </a:r>
            <a:r>
              <a:rPr lang="en-US" sz="3600" b="1" i="1" dirty="0">
                <a:effectLst/>
                <a:ea typeface="Calibri" panose="020F0502020204030204" pitchFamily="34" charset="0"/>
              </a:rPr>
              <a:t>(verses 7-10)</a:t>
            </a:r>
            <a:endParaRPr lang="en-US" sz="36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34A0C6-A0CA-4519-A328-9A52EAA19B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3"/>
            <a:ext cx="10168128" cy="410812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 startAt="2"/>
            </a:pPr>
            <a:r>
              <a:rPr lang="en-US" b="1" dirty="0"/>
              <a:t>The Father has “lavished upon us” a full understanding of what we were redeemed for </a:t>
            </a:r>
            <a:r>
              <a:rPr lang="en-US" b="1" i="1" dirty="0"/>
              <a:t>(8-10)</a:t>
            </a:r>
            <a:r>
              <a:rPr lang="en-US" b="1" dirty="0"/>
              <a:t> 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8</a:t>
            </a:r>
            <a:r>
              <a:rPr lang="en-US" b="1" dirty="0"/>
              <a:t> </a:t>
            </a:r>
            <a:r>
              <a:rPr lang="en-US" b="1" i="1" dirty="0"/>
              <a:t>which he lavished upon us, in all </a:t>
            </a:r>
            <a:r>
              <a:rPr lang="en-US" b="1" i="1" dirty="0">
                <a:solidFill>
                  <a:srgbClr val="0070C0"/>
                </a:solidFill>
              </a:rPr>
              <a:t>wisdom and insight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sz="2400" b="1" dirty="0">
                <a:solidFill>
                  <a:srgbClr val="FF0000"/>
                </a:solidFill>
              </a:rPr>
              <a:t>9</a:t>
            </a:r>
            <a:r>
              <a:rPr lang="en-US" b="1" dirty="0"/>
              <a:t> </a:t>
            </a:r>
            <a:r>
              <a:rPr lang="en-US" b="1" i="1" dirty="0">
                <a:solidFill>
                  <a:srgbClr val="0070C0"/>
                </a:solidFill>
              </a:rPr>
              <a:t>making known to us</a:t>
            </a:r>
            <a:r>
              <a:rPr lang="en-US" b="1" i="1" dirty="0"/>
              <a:t> the mystery of </a:t>
            </a:r>
            <a:r>
              <a:rPr lang="en-US" b="1" i="1" dirty="0">
                <a:solidFill>
                  <a:srgbClr val="0070C0"/>
                </a:solidFill>
              </a:rPr>
              <a:t>his will</a:t>
            </a:r>
            <a:r>
              <a:rPr lang="en-US" b="1" i="1" dirty="0"/>
              <a:t>, according to </a:t>
            </a:r>
            <a:r>
              <a:rPr lang="en-US" b="1" i="1" dirty="0">
                <a:solidFill>
                  <a:srgbClr val="0070C0"/>
                </a:solidFill>
              </a:rPr>
              <a:t>his purpose</a:t>
            </a:r>
            <a:r>
              <a:rPr lang="en-US" b="1" i="1" dirty="0"/>
              <a:t>, which he set forth </a:t>
            </a:r>
            <a:r>
              <a:rPr lang="en-US" b="1" i="1" dirty="0">
                <a:solidFill>
                  <a:srgbClr val="0070C0"/>
                </a:solidFill>
              </a:rPr>
              <a:t>in Christ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sz="2400" b="1" dirty="0">
                <a:solidFill>
                  <a:srgbClr val="FF0000"/>
                </a:solidFill>
              </a:rPr>
              <a:t>10</a:t>
            </a:r>
            <a:r>
              <a:rPr lang="en-US" b="1" dirty="0"/>
              <a:t> </a:t>
            </a:r>
            <a:r>
              <a:rPr lang="en-US" b="1" i="1" dirty="0"/>
              <a:t>as </a:t>
            </a:r>
            <a:r>
              <a:rPr lang="en-US" b="1" i="1" dirty="0">
                <a:solidFill>
                  <a:srgbClr val="7030A0"/>
                </a:solidFill>
              </a:rPr>
              <a:t>a</a:t>
            </a:r>
            <a:r>
              <a:rPr lang="en-US" b="1" i="1" dirty="0">
                <a:solidFill>
                  <a:srgbClr val="0070C0"/>
                </a:solidFill>
              </a:rPr>
              <a:t> </a:t>
            </a:r>
            <a:r>
              <a:rPr lang="en-US" b="1" i="1" dirty="0">
                <a:solidFill>
                  <a:srgbClr val="7030A0"/>
                </a:solidFill>
              </a:rPr>
              <a:t>plan</a:t>
            </a:r>
            <a:r>
              <a:rPr lang="en-US" b="1" i="1" dirty="0">
                <a:solidFill>
                  <a:srgbClr val="0070C0"/>
                </a:solidFill>
              </a:rPr>
              <a:t> for the fullness of time</a:t>
            </a:r>
            <a:r>
              <a:rPr lang="en-US" b="1" i="1" dirty="0"/>
              <a:t>, to </a:t>
            </a:r>
            <a:r>
              <a:rPr lang="en-US" b="1" i="1" dirty="0">
                <a:solidFill>
                  <a:srgbClr val="7030A0"/>
                </a:solidFill>
              </a:rPr>
              <a:t>unite all things in him</a:t>
            </a:r>
            <a:r>
              <a:rPr lang="en-US" b="1" i="1" dirty="0"/>
              <a:t>, things </a:t>
            </a:r>
            <a:r>
              <a:rPr lang="en-US" b="1" i="1" dirty="0">
                <a:solidFill>
                  <a:srgbClr val="7030A0"/>
                </a:solidFill>
              </a:rPr>
              <a:t>in heaven</a:t>
            </a:r>
            <a:r>
              <a:rPr lang="en-US" b="1" i="1" dirty="0"/>
              <a:t> and things </a:t>
            </a:r>
            <a:r>
              <a:rPr lang="en-US" b="1" i="1" dirty="0">
                <a:solidFill>
                  <a:srgbClr val="7030A0"/>
                </a:solidFill>
              </a:rPr>
              <a:t>on earth</a:t>
            </a:r>
            <a:r>
              <a:rPr lang="en-US" b="1" i="1" dirty="0"/>
              <a:t>.</a:t>
            </a:r>
            <a:r>
              <a:rPr lang="en-US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892286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428D1D-91BA-4AA8-AC5A-2F9E294A7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C00000"/>
                </a:solidFill>
              </a:rPr>
              <a:t>III.</a:t>
            </a:r>
            <a:r>
              <a:rPr lang="en-US" sz="3600" b="1" dirty="0"/>
              <a:t> </a:t>
            </a:r>
            <a:r>
              <a:rPr lang="en-US" sz="3600" b="1" dirty="0">
                <a:effectLst/>
                <a:ea typeface="Calibri" panose="020F0502020204030204" pitchFamily="34" charset="0"/>
              </a:rPr>
              <a:t>In Christ, we have the spiritual blessings of </a:t>
            </a:r>
            <a:r>
              <a:rPr lang="en-US" sz="3600" b="1" dirty="0">
                <a:solidFill>
                  <a:srgbClr val="7030A0"/>
                </a:solidFill>
                <a:effectLst/>
                <a:ea typeface="Calibri" panose="020F0502020204030204" pitchFamily="34" charset="0"/>
              </a:rPr>
              <a:t>an inheritance</a:t>
            </a:r>
            <a:r>
              <a:rPr lang="en-US" sz="3600" b="1" dirty="0">
                <a:effectLst/>
                <a:ea typeface="Calibri" panose="020F0502020204030204" pitchFamily="34" charset="0"/>
              </a:rPr>
              <a:t> </a:t>
            </a:r>
            <a:r>
              <a:rPr lang="en-US" sz="3600" b="1" i="1" dirty="0">
                <a:effectLst/>
                <a:ea typeface="Calibri" panose="020F0502020204030204" pitchFamily="34" charset="0"/>
              </a:rPr>
              <a:t>(verses 11-14)</a:t>
            </a:r>
            <a:endParaRPr lang="en-US" sz="36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34A0C6-A0CA-4519-A328-9A52EAA19B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3"/>
            <a:ext cx="10168128" cy="410812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b="1" dirty="0"/>
              <a:t>The Father has blessed us with an inheritance “to the praise of His glory” </a:t>
            </a:r>
            <a:r>
              <a:rPr lang="en-US" b="1" i="1" dirty="0"/>
              <a:t>(11-12)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11</a:t>
            </a:r>
            <a:r>
              <a:rPr lang="en-US" b="1" dirty="0"/>
              <a:t> </a:t>
            </a:r>
            <a:r>
              <a:rPr lang="en-US" b="1" i="1" dirty="0"/>
              <a:t>In him </a:t>
            </a:r>
            <a:r>
              <a:rPr lang="en-US" b="1" i="1" dirty="0">
                <a:solidFill>
                  <a:srgbClr val="0070C0"/>
                </a:solidFill>
              </a:rPr>
              <a:t>we have obtained an inheritance</a:t>
            </a:r>
            <a:r>
              <a:rPr lang="en-US" b="1" i="1" dirty="0"/>
              <a:t>, having been </a:t>
            </a:r>
            <a:r>
              <a:rPr lang="en-US" b="1" i="1" dirty="0">
                <a:solidFill>
                  <a:srgbClr val="0070C0"/>
                </a:solidFill>
              </a:rPr>
              <a:t>predestined according to the purpose</a:t>
            </a:r>
            <a:r>
              <a:rPr lang="en-US" b="1" i="1" dirty="0"/>
              <a:t> </a:t>
            </a:r>
            <a:r>
              <a:rPr lang="en-US" b="1" i="1" dirty="0">
                <a:solidFill>
                  <a:srgbClr val="0070C0"/>
                </a:solidFill>
              </a:rPr>
              <a:t>of him </a:t>
            </a:r>
            <a:r>
              <a:rPr lang="en-US" b="1" i="1" dirty="0"/>
              <a:t>who works all things </a:t>
            </a:r>
            <a:r>
              <a:rPr lang="en-US" b="1" i="1" dirty="0">
                <a:solidFill>
                  <a:srgbClr val="0070C0"/>
                </a:solidFill>
              </a:rPr>
              <a:t>according to the counsel of his will</a:t>
            </a:r>
            <a:r>
              <a:rPr lang="en-US" b="1" i="1" dirty="0"/>
              <a:t>.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We are “</a:t>
            </a:r>
            <a:r>
              <a:rPr lang="en-US" b="1" i="1" dirty="0">
                <a:solidFill>
                  <a:srgbClr val="0070C0"/>
                </a:solidFill>
              </a:rPr>
              <a:t>fellow heirs </a:t>
            </a:r>
            <a:r>
              <a:rPr lang="en-US" b="1" i="1" dirty="0"/>
              <a:t>with Christ</a:t>
            </a:r>
            <a:r>
              <a:rPr lang="en-US" b="1" dirty="0"/>
              <a:t>.” </a:t>
            </a:r>
            <a:r>
              <a:rPr lang="en-US" b="1" dirty="0">
                <a:solidFill>
                  <a:srgbClr val="C00000"/>
                </a:solidFill>
              </a:rPr>
              <a:t>Romans 8:17</a:t>
            </a:r>
          </a:p>
        </p:txBody>
      </p:sp>
    </p:spTree>
    <p:extLst>
      <p:ext uri="{BB962C8B-B14F-4D97-AF65-F5344CB8AC3E}">
        <p14:creationId xmlns:p14="http://schemas.microsoft.com/office/powerpoint/2010/main" val="1712342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428D1D-91BA-4AA8-AC5A-2F9E294A7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C00000"/>
                </a:solidFill>
              </a:rPr>
              <a:t>III.</a:t>
            </a:r>
            <a:r>
              <a:rPr lang="en-US" sz="3600" b="1" dirty="0"/>
              <a:t> </a:t>
            </a:r>
            <a:r>
              <a:rPr lang="en-US" sz="3600" b="1" dirty="0">
                <a:effectLst/>
                <a:ea typeface="Calibri" panose="020F0502020204030204" pitchFamily="34" charset="0"/>
              </a:rPr>
              <a:t>In Christ, we have the spiritual blessings of </a:t>
            </a:r>
            <a:r>
              <a:rPr lang="en-US" sz="3600" b="1" dirty="0">
                <a:solidFill>
                  <a:srgbClr val="7030A0"/>
                </a:solidFill>
                <a:effectLst/>
                <a:ea typeface="Calibri" panose="020F0502020204030204" pitchFamily="34" charset="0"/>
              </a:rPr>
              <a:t>an inheritance</a:t>
            </a:r>
            <a:r>
              <a:rPr lang="en-US" sz="3600" b="1" dirty="0">
                <a:effectLst/>
                <a:ea typeface="Calibri" panose="020F0502020204030204" pitchFamily="34" charset="0"/>
              </a:rPr>
              <a:t> </a:t>
            </a:r>
            <a:r>
              <a:rPr lang="en-US" sz="3600" b="1" i="1" dirty="0">
                <a:effectLst/>
                <a:ea typeface="Calibri" panose="020F0502020204030204" pitchFamily="34" charset="0"/>
              </a:rPr>
              <a:t>(verses 11-14)</a:t>
            </a:r>
            <a:endParaRPr lang="en-US" sz="36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34A0C6-A0CA-4519-A328-9A52EAA19B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3"/>
            <a:ext cx="10168128" cy="410812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b="1" dirty="0"/>
              <a:t>The Father has blessed us with an inheritance “to the praise of His glory” </a:t>
            </a:r>
            <a:r>
              <a:rPr lang="en-US" b="1" i="1" dirty="0"/>
              <a:t>(11-12)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11</a:t>
            </a:r>
            <a:r>
              <a:rPr lang="en-US" b="1" dirty="0"/>
              <a:t> </a:t>
            </a:r>
            <a:r>
              <a:rPr lang="en-US" b="1" i="1" dirty="0"/>
              <a:t>In him </a:t>
            </a:r>
            <a:r>
              <a:rPr lang="en-US" b="1" i="1" dirty="0">
                <a:solidFill>
                  <a:srgbClr val="0070C0"/>
                </a:solidFill>
              </a:rPr>
              <a:t>we have obtained an inheritance</a:t>
            </a:r>
            <a:r>
              <a:rPr lang="en-US" b="1" i="1" dirty="0"/>
              <a:t>, having been predestined according to the purpose of him who works all things according to the counsel of his will,</a:t>
            </a:r>
            <a:r>
              <a:rPr lang="en-US" b="1" dirty="0"/>
              <a:t> </a:t>
            </a:r>
            <a:r>
              <a:rPr lang="en-US" sz="2400" b="1" dirty="0">
                <a:solidFill>
                  <a:srgbClr val="FF0000"/>
                </a:solidFill>
              </a:rPr>
              <a:t>12</a:t>
            </a:r>
            <a:r>
              <a:rPr lang="en-US" b="1" dirty="0"/>
              <a:t> </a:t>
            </a:r>
            <a:r>
              <a:rPr lang="en-US" b="1" i="1" dirty="0">
                <a:solidFill>
                  <a:srgbClr val="7030A0"/>
                </a:solidFill>
              </a:rPr>
              <a:t>so that </a:t>
            </a:r>
            <a:r>
              <a:rPr lang="en-US" b="1" i="1" dirty="0">
                <a:solidFill>
                  <a:srgbClr val="0070C0"/>
                </a:solidFill>
              </a:rPr>
              <a:t>we who were the first to hope in Christ might be to the praise of his glory</a:t>
            </a:r>
            <a:r>
              <a:rPr lang="en-US" b="1" i="1" dirty="0"/>
              <a:t>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3903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428D1D-91BA-4AA8-AC5A-2F9E294A7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C00000"/>
                </a:solidFill>
              </a:rPr>
              <a:t>III.</a:t>
            </a:r>
            <a:r>
              <a:rPr lang="en-US" sz="3600" b="1" dirty="0"/>
              <a:t> </a:t>
            </a:r>
            <a:r>
              <a:rPr lang="en-US" sz="3600" b="1" dirty="0">
                <a:effectLst/>
                <a:ea typeface="Calibri" panose="020F0502020204030204" pitchFamily="34" charset="0"/>
              </a:rPr>
              <a:t>In Christ, we have the spiritual blessings of </a:t>
            </a:r>
            <a:r>
              <a:rPr lang="en-US" sz="3600" b="1" dirty="0">
                <a:solidFill>
                  <a:srgbClr val="7030A0"/>
                </a:solidFill>
                <a:effectLst/>
                <a:ea typeface="Calibri" panose="020F0502020204030204" pitchFamily="34" charset="0"/>
              </a:rPr>
              <a:t>an inheritance</a:t>
            </a:r>
            <a:r>
              <a:rPr lang="en-US" sz="3600" b="1" dirty="0">
                <a:effectLst/>
                <a:ea typeface="Calibri" panose="020F0502020204030204" pitchFamily="34" charset="0"/>
              </a:rPr>
              <a:t> </a:t>
            </a:r>
            <a:r>
              <a:rPr lang="en-US" sz="3600" b="1" i="1" dirty="0">
                <a:effectLst/>
                <a:ea typeface="Calibri" panose="020F0502020204030204" pitchFamily="34" charset="0"/>
              </a:rPr>
              <a:t>(verses 11-14)</a:t>
            </a:r>
            <a:endParaRPr lang="en-US" sz="36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34A0C6-A0CA-4519-A328-9A52EAA19B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3"/>
            <a:ext cx="10168128" cy="410812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 startAt="2"/>
            </a:pPr>
            <a:r>
              <a:rPr lang="en-US" b="1" dirty="0"/>
              <a:t>The Father has guaranteed our inheritance with the Holy Spirit </a:t>
            </a:r>
            <a:r>
              <a:rPr lang="en-US" b="1" i="1" dirty="0"/>
              <a:t>(13-14)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13</a:t>
            </a:r>
            <a:r>
              <a:rPr lang="en-US" b="1" dirty="0"/>
              <a:t> </a:t>
            </a:r>
            <a:r>
              <a:rPr lang="en-US" b="1" i="1" dirty="0"/>
              <a:t>In him </a:t>
            </a:r>
            <a:r>
              <a:rPr lang="en-US" b="1" i="1" dirty="0">
                <a:solidFill>
                  <a:srgbClr val="0070C0"/>
                </a:solidFill>
              </a:rPr>
              <a:t>you</a:t>
            </a:r>
            <a:r>
              <a:rPr lang="en-US" b="1" i="1" dirty="0"/>
              <a:t> also, when </a:t>
            </a:r>
            <a:r>
              <a:rPr lang="en-US" b="1" i="1" dirty="0">
                <a:solidFill>
                  <a:srgbClr val="0070C0"/>
                </a:solidFill>
              </a:rPr>
              <a:t>you</a:t>
            </a:r>
            <a:r>
              <a:rPr lang="en-US" b="1" i="1" dirty="0"/>
              <a:t> heard the word of truth, the gospel of </a:t>
            </a:r>
            <a:r>
              <a:rPr lang="en-US" b="1" i="1" dirty="0">
                <a:solidFill>
                  <a:srgbClr val="0070C0"/>
                </a:solidFill>
              </a:rPr>
              <a:t>your</a:t>
            </a:r>
            <a:r>
              <a:rPr lang="en-US" b="1" i="1" dirty="0"/>
              <a:t> salvation, and believed in him, </a:t>
            </a:r>
            <a:r>
              <a:rPr lang="en-US" b="1" i="1" dirty="0">
                <a:solidFill>
                  <a:srgbClr val="0070C0"/>
                </a:solidFill>
              </a:rPr>
              <a:t>were </a:t>
            </a:r>
            <a:r>
              <a:rPr lang="en-US" b="1" i="1" dirty="0">
                <a:solidFill>
                  <a:srgbClr val="7030A0"/>
                </a:solidFill>
              </a:rPr>
              <a:t>sealed</a:t>
            </a:r>
            <a:r>
              <a:rPr lang="en-US" b="1" i="1" dirty="0">
                <a:solidFill>
                  <a:srgbClr val="0070C0"/>
                </a:solidFill>
              </a:rPr>
              <a:t> with the promised Holy Spirit</a:t>
            </a:r>
            <a:r>
              <a:rPr lang="en-US" b="1" i="1" dirty="0"/>
              <a:t>, </a:t>
            </a:r>
            <a:r>
              <a:rPr lang="en-US" sz="2400" b="1" dirty="0">
                <a:solidFill>
                  <a:srgbClr val="FF0000"/>
                </a:solidFill>
              </a:rPr>
              <a:t>14</a:t>
            </a:r>
            <a:r>
              <a:rPr lang="en-US" b="1" dirty="0"/>
              <a:t> </a:t>
            </a:r>
            <a:r>
              <a:rPr lang="en-US" b="1" i="1" dirty="0"/>
              <a:t>who is </a:t>
            </a:r>
            <a:r>
              <a:rPr lang="en-US" b="1" i="1" dirty="0">
                <a:solidFill>
                  <a:srgbClr val="0070C0"/>
                </a:solidFill>
              </a:rPr>
              <a:t>the </a:t>
            </a:r>
            <a:r>
              <a:rPr lang="en-US" b="1" i="1" dirty="0">
                <a:solidFill>
                  <a:srgbClr val="7030A0"/>
                </a:solidFill>
              </a:rPr>
              <a:t>guarantee</a:t>
            </a:r>
            <a:r>
              <a:rPr lang="en-US" b="1" i="1" dirty="0">
                <a:solidFill>
                  <a:srgbClr val="0070C0"/>
                </a:solidFill>
              </a:rPr>
              <a:t> of our inheritance</a:t>
            </a:r>
            <a:r>
              <a:rPr lang="en-US" b="1" i="1" dirty="0"/>
              <a:t> until we acquire possession of it, to the praise of his glory.</a:t>
            </a:r>
          </a:p>
        </p:txBody>
      </p:sp>
    </p:spTree>
    <p:extLst>
      <p:ext uri="{BB962C8B-B14F-4D97-AF65-F5344CB8AC3E}">
        <p14:creationId xmlns:p14="http://schemas.microsoft.com/office/powerpoint/2010/main" val="1034360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428D1D-91BA-4AA8-AC5A-2F9E294A7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C00000"/>
                </a:solidFill>
              </a:rPr>
              <a:t>III.</a:t>
            </a:r>
            <a:r>
              <a:rPr lang="en-US" sz="3600" b="1" dirty="0"/>
              <a:t> </a:t>
            </a:r>
            <a:r>
              <a:rPr lang="en-US" sz="3600" b="1" dirty="0">
                <a:effectLst/>
                <a:ea typeface="Calibri" panose="020F0502020204030204" pitchFamily="34" charset="0"/>
              </a:rPr>
              <a:t>In Christ, we have the spiritual blessings of </a:t>
            </a:r>
            <a:r>
              <a:rPr lang="en-US" sz="3600" b="1" dirty="0">
                <a:solidFill>
                  <a:srgbClr val="7030A0"/>
                </a:solidFill>
                <a:effectLst/>
                <a:ea typeface="Calibri" panose="020F0502020204030204" pitchFamily="34" charset="0"/>
              </a:rPr>
              <a:t>an inheritance</a:t>
            </a:r>
            <a:r>
              <a:rPr lang="en-US" sz="3600" b="1" dirty="0">
                <a:effectLst/>
                <a:ea typeface="Calibri" panose="020F0502020204030204" pitchFamily="34" charset="0"/>
              </a:rPr>
              <a:t> </a:t>
            </a:r>
            <a:r>
              <a:rPr lang="en-US" sz="3600" b="1" i="1" dirty="0">
                <a:effectLst/>
                <a:ea typeface="Calibri" panose="020F0502020204030204" pitchFamily="34" charset="0"/>
              </a:rPr>
              <a:t>(verses 11-14)</a:t>
            </a:r>
            <a:endParaRPr lang="en-US" sz="36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34A0C6-A0CA-4519-A328-9A52EAA19B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026509"/>
            <a:ext cx="10168128" cy="4831492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lphaUcPeriod" startAt="2"/>
            </a:pPr>
            <a:r>
              <a:rPr lang="en-US" b="1" dirty="0"/>
              <a:t>The Father has guaranteed our inheritance with the Holy Spirit </a:t>
            </a:r>
            <a:r>
              <a:rPr lang="en-US" b="1" i="1" dirty="0"/>
              <a:t>(13-14)</a:t>
            </a:r>
          </a:p>
          <a:p>
            <a:pPr marL="0" indent="0">
              <a:buNone/>
            </a:pPr>
            <a:r>
              <a:rPr lang="en-US" b="1" dirty="0"/>
              <a:t>We will acquire possession of our inheritance because, in Christ and by the power of the Holy Spirit, as Peter teaches us, we have been </a:t>
            </a:r>
            <a:r>
              <a:rPr lang="en-US" b="1" dirty="0">
                <a:solidFill>
                  <a:srgbClr val="0070C0"/>
                </a:solidFill>
              </a:rPr>
              <a:t>“</a:t>
            </a:r>
            <a:r>
              <a:rPr lang="en-US" b="1" i="1" dirty="0">
                <a:solidFill>
                  <a:srgbClr val="0070C0"/>
                </a:solidFill>
              </a:rPr>
              <a:t>born again to </a:t>
            </a:r>
            <a:r>
              <a:rPr lang="en-US" b="1" i="1" dirty="0">
                <a:solidFill>
                  <a:srgbClr val="7030A0"/>
                </a:solidFill>
              </a:rPr>
              <a:t>a living hope </a:t>
            </a:r>
            <a:r>
              <a:rPr lang="en-US" b="1" i="1" dirty="0">
                <a:solidFill>
                  <a:srgbClr val="0070C0"/>
                </a:solidFill>
              </a:rPr>
              <a:t>through the resurrection of Jesus Christ from the dead, to </a:t>
            </a:r>
            <a:r>
              <a:rPr lang="en-US" b="1" i="1" dirty="0">
                <a:solidFill>
                  <a:srgbClr val="7030A0"/>
                </a:solidFill>
              </a:rPr>
              <a:t>an inheritance </a:t>
            </a:r>
            <a:r>
              <a:rPr lang="en-US" b="1" i="1" dirty="0">
                <a:solidFill>
                  <a:srgbClr val="0070C0"/>
                </a:solidFill>
              </a:rPr>
              <a:t>that is </a:t>
            </a:r>
            <a:r>
              <a:rPr lang="en-US" b="1" i="1" dirty="0">
                <a:solidFill>
                  <a:srgbClr val="7030A0"/>
                </a:solidFill>
              </a:rPr>
              <a:t>imperishable</a:t>
            </a:r>
            <a:r>
              <a:rPr lang="en-US" b="1" i="1" dirty="0">
                <a:solidFill>
                  <a:srgbClr val="0070C0"/>
                </a:solidFill>
              </a:rPr>
              <a:t>, </a:t>
            </a:r>
            <a:r>
              <a:rPr lang="en-US" b="1" i="1" dirty="0">
                <a:solidFill>
                  <a:srgbClr val="7030A0"/>
                </a:solidFill>
              </a:rPr>
              <a:t>undefiled</a:t>
            </a:r>
            <a:r>
              <a:rPr lang="en-US" b="1" i="1" dirty="0">
                <a:solidFill>
                  <a:srgbClr val="0070C0"/>
                </a:solidFill>
              </a:rPr>
              <a:t>, and </a:t>
            </a:r>
            <a:r>
              <a:rPr lang="en-US" b="1" i="1" dirty="0">
                <a:solidFill>
                  <a:srgbClr val="7030A0"/>
                </a:solidFill>
              </a:rPr>
              <a:t>unfading</a:t>
            </a:r>
            <a:r>
              <a:rPr lang="en-US" b="1" i="1" dirty="0">
                <a:solidFill>
                  <a:srgbClr val="0070C0"/>
                </a:solidFill>
              </a:rPr>
              <a:t>, kept in heaven for you, who by God’s power are being guarded through faith for a salvation ready to be revealed in the last time.</a:t>
            </a:r>
            <a:r>
              <a:rPr lang="en-US" b="1" dirty="0">
                <a:solidFill>
                  <a:srgbClr val="0070C0"/>
                </a:solidFill>
              </a:rPr>
              <a:t>”</a:t>
            </a:r>
            <a:r>
              <a:rPr lang="en-US" b="1" dirty="0"/>
              <a:t> </a:t>
            </a:r>
            <a:r>
              <a:rPr lang="en-US" b="1" dirty="0">
                <a:solidFill>
                  <a:srgbClr val="C00000"/>
                </a:solidFill>
              </a:rPr>
              <a:t>1 Peter 1:3-5</a:t>
            </a:r>
            <a:endParaRPr lang="en-US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6146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428D1D-91BA-4AA8-AC5A-2F9E294A7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C00000"/>
                </a:solidFill>
              </a:rPr>
              <a:t>IV.</a:t>
            </a:r>
            <a:r>
              <a:rPr lang="en-US" sz="3600" b="1" dirty="0"/>
              <a:t> </a:t>
            </a:r>
            <a:r>
              <a:rPr lang="en-US" sz="3600" b="1" dirty="0">
                <a:effectLst/>
                <a:ea typeface="Calibri" panose="020F0502020204030204" pitchFamily="34" charset="0"/>
              </a:rPr>
              <a:t>In Christ, we have </a:t>
            </a:r>
            <a:r>
              <a:rPr lang="en-US" sz="3600" b="1" dirty="0">
                <a:solidFill>
                  <a:srgbClr val="7030A0"/>
                </a:solidFill>
                <a:effectLst/>
                <a:ea typeface="Calibri" panose="020F0502020204030204" pitchFamily="34" charset="0"/>
              </a:rPr>
              <a:t>every</a:t>
            </a:r>
            <a:r>
              <a:rPr lang="en-US" sz="3600" b="1" dirty="0">
                <a:effectLst/>
                <a:ea typeface="Calibri" panose="020F0502020204030204" pitchFamily="34" charset="0"/>
              </a:rPr>
              <a:t> spiritual blessing </a:t>
            </a:r>
            <a:r>
              <a:rPr lang="en-US" sz="3600" b="1" i="1" dirty="0">
                <a:effectLst/>
                <a:ea typeface="Calibri" panose="020F0502020204030204" pitchFamily="34" charset="0"/>
              </a:rPr>
              <a:t>(verse 3)</a:t>
            </a:r>
            <a:endParaRPr lang="en-US" sz="36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34A0C6-A0CA-4519-A328-9A52EAA19B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3"/>
            <a:ext cx="10168128" cy="41081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3</a:t>
            </a:r>
            <a:r>
              <a:rPr lang="en-US" b="1" dirty="0"/>
              <a:t> </a:t>
            </a:r>
            <a:r>
              <a:rPr lang="en-US" b="1" i="1" dirty="0"/>
              <a:t>Blessed be the God and Father of our Lord Jesus Christ, who has blessed us in Christ with every spiritual blessing in the heavenly places. </a:t>
            </a:r>
            <a:endParaRPr lang="en-US" b="1" dirty="0"/>
          </a:p>
          <a:p>
            <a:pPr marL="0" indent="0">
              <a:buNone/>
            </a:pP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782043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428D1D-91BA-4AA8-AC5A-2F9E294A7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C00000"/>
                </a:solidFill>
              </a:rPr>
              <a:t>IV.</a:t>
            </a:r>
            <a:r>
              <a:rPr lang="en-US" sz="3600" b="1" dirty="0"/>
              <a:t> </a:t>
            </a:r>
            <a:r>
              <a:rPr lang="en-US" sz="3600" b="1" dirty="0">
                <a:effectLst/>
                <a:ea typeface="Calibri" panose="020F0502020204030204" pitchFamily="34" charset="0"/>
              </a:rPr>
              <a:t>In Christ, we have </a:t>
            </a:r>
            <a:r>
              <a:rPr lang="en-US" sz="3600" b="1" dirty="0">
                <a:solidFill>
                  <a:srgbClr val="7030A0"/>
                </a:solidFill>
                <a:effectLst/>
                <a:ea typeface="Calibri" panose="020F0502020204030204" pitchFamily="34" charset="0"/>
              </a:rPr>
              <a:t>every</a:t>
            </a:r>
            <a:r>
              <a:rPr lang="en-US" sz="3600" b="1" dirty="0">
                <a:effectLst/>
                <a:ea typeface="Calibri" panose="020F0502020204030204" pitchFamily="34" charset="0"/>
              </a:rPr>
              <a:t> spiritual blessing </a:t>
            </a:r>
            <a:r>
              <a:rPr lang="en-US" sz="3600" b="1" i="1" dirty="0">
                <a:effectLst/>
                <a:ea typeface="Calibri" panose="020F0502020204030204" pitchFamily="34" charset="0"/>
              </a:rPr>
              <a:t>(verse 3)</a:t>
            </a:r>
            <a:endParaRPr lang="en-US" sz="36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34A0C6-A0CA-4519-A328-9A52EAA19B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703" y="1878227"/>
            <a:ext cx="11504140" cy="47079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>
                <a:solidFill>
                  <a:srgbClr val="C00000"/>
                </a:solidFill>
              </a:rPr>
              <a:t>The blessing of assurance by the evidence of the Spirit’s presence</a:t>
            </a:r>
          </a:p>
          <a:p>
            <a:pPr marL="0" indent="0">
              <a:buNone/>
            </a:pPr>
            <a:r>
              <a:rPr lang="en-US" b="1" dirty="0"/>
              <a:t>“</a:t>
            </a:r>
            <a:r>
              <a:rPr lang="en-US" b="1" i="1" dirty="0"/>
              <a:t>Now </a:t>
            </a:r>
            <a:r>
              <a:rPr lang="en-US" b="1" i="1" dirty="0">
                <a:solidFill>
                  <a:srgbClr val="0070C0"/>
                </a:solidFill>
              </a:rPr>
              <a:t>we have received</a:t>
            </a:r>
            <a:r>
              <a:rPr lang="en-US" b="1" i="1" dirty="0"/>
              <a:t> not the spirit of the world, but </a:t>
            </a:r>
            <a:r>
              <a:rPr lang="en-US" b="1" i="1" dirty="0">
                <a:solidFill>
                  <a:srgbClr val="0070C0"/>
                </a:solidFill>
              </a:rPr>
              <a:t>the Spirit </a:t>
            </a:r>
            <a:r>
              <a:rPr lang="en-US" b="1" i="1" dirty="0"/>
              <a:t>who is from God, </a:t>
            </a:r>
            <a:r>
              <a:rPr lang="en-US" b="1" i="1" dirty="0">
                <a:solidFill>
                  <a:srgbClr val="0070C0"/>
                </a:solidFill>
              </a:rPr>
              <a:t>that we might understand </a:t>
            </a:r>
            <a:r>
              <a:rPr lang="en-US" b="1" i="1" dirty="0"/>
              <a:t>the things freely given us by God. And we impart this in </a:t>
            </a:r>
            <a:r>
              <a:rPr lang="en-US" b="1" i="1" dirty="0">
                <a:solidFill>
                  <a:srgbClr val="0070C0"/>
                </a:solidFill>
              </a:rPr>
              <a:t>words</a:t>
            </a:r>
            <a:r>
              <a:rPr lang="en-US" b="1" i="1" dirty="0"/>
              <a:t> not taught by human wisdom but </a:t>
            </a:r>
            <a:r>
              <a:rPr lang="en-US" b="1" i="1" dirty="0">
                <a:solidFill>
                  <a:srgbClr val="0070C0"/>
                </a:solidFill>
              </a:rPr>
              <a:t>taught by the Spirit</a:t>
            </a:r>
            <a:r>
              <a:rPr lang="en-US" b="1" i="1" dirty="0"/>
              <a:t>, interpreting spiritual truths to those who are spiritual. </a:t>
            </a:r>
            <a:r>
              <a:rPr lang="en-US" b="1" i="1" dirty="0">
                <a:solidFill>
                  <a:srgbClr val="0070C0"/>
                </a:solidFill>
              </a:rPr>
              <a:t>The natural person </a:t>
            </a:r>
            <a:r>
              <a:rPr lang="en-US" b="1" i="1" dirty="0"/>
              <a:t>does not accept the things of the Spirit of God, for they are folly to him, and he </a:t>
            </a:r>
            <a:r>
              <a:rPr lang="en-US" b="1" i="1" dirty="0">
                <a:solidFill>
                  <a:srgbClr val="0070C0"/>
                </a:solidFill>
              </a:rPr>
              <a:t>is not able to understand </a:t>
            </a:r>
            <a:r>
              <a:rPr lang="en-US" b="1" i="1" dirty="0"/>
              <a:t>them </a:t>
            </a:r>
            <a:r>
              <a:rPr lang="en-US" b="1" i="1" dirty="0">
                <a:solidFill>
                  <a:srgbClr val="0070C0"/>
                </a:solidFill>
              </a:rPr>
              <a:t>because they are spiritually discerned</a:t>
            </a:r>
            <a:r>
              <a:rPr lang="en-US" b="1" i="1" dirty="0"/>
              <a:t>.</a:t>
            </a:r>
            <a:r>
              <a:rPr lang="en-US" b="1" dirty="0"/>
              <a:t>” </a:t>
            </a:r>
            <a:r>
              <a:rPr lang="en-US" b="1" dirty="0">
                <a:solidFill>
                  <a:srgbClr val="C00000"/>
                </a:solidFill>
              </a:rPr>
              <a:t>1 Corinthians 2:12-14</a:t>
            </a:r>
            <a:endParaRPr lang="en-US" b="1" u="sng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b="1" u="sng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004168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428D1D-91BA-4AA8-AC5A-2F9E294A7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C00000"/>
                </a:solidFill>
              </a:rPr>
              <a:t>IV.</a:t>
            </a:r>
            <a:r>
              <a:rPr lang="en-US" sz="3600" b="1" dirty="0"/>
              <a:t> </a:t>
            </a:r>
            <a:r>
              <a:rPr lang="en-US" sz="3600" b="1" dirty="0">
                <a:effectLst/>
                <a:ea typeface="Calibri" panose="020F0502020204030204" pitchFamily="34" charset="0"/>
              </a:rPr>
              <a:t>In Christ, we have </a:t>
            </a:r>
            <a:r>
              <a:rPr lang="en-US" sz="3600" b="1" dirty="0">
                <a:solidFill>
                  <a:srgbClr val="7030A0"/>
                </a:solidFill>
                <a:effectLst/>
                <a:ea typeface="Calibri" panose="020F0502020204030204" pitchFamily="34" charset="0"/>
              </a:rPr>
              <a:t>every</a:t>
            </a:r>
            <a:r>
              <a:rPr lang="en-US" sz="3600" b="1" dirty="0">
                <a:effectLst/>
                <a:ea typeface="Calibri" panose="020F0502020204030204" pitchFamily="34" charset="0"/>
              </a:rPr>
              <a:t> spiritual blessing </a:t>
            </a:r>
            <a:r>
              <a:rPr lang="en-US" sz="3600" b="1" i="1" dirty="0">
                <a:effectLst/>
                <a:ea typeface="Calibri" panose="020F0502020204030204" pitchFamily="34" charset="0"/>
              </a:rPr>
              <a:t>(verse 3)</a:t>
            </a:r>
            <a:endParaRPr lang="en-US" sz="36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34A0C6-A0CA-4519-A328-9A52EAA19B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703" y="1878227"/>
            <a:ext cx="11504140" cy="47079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>
                <a:solidFill>
                  <a:srgbClr val="C00000"/>
                </a:solidFill>
              </a:rPr>
              <a:t>The blessing of assurance by the evidence of the Spirit’s presence</a:t>
            </a:r>
          </a:p>
          <a:p>
            <a:pPr marL="0" indent="0">
              <a:buNone/>
            </a:pPr>
            <a:r>
              <a:rPr lang="en-US" b="1" dirty="0"/>
              <a:t>“</a:t>
            </a:r>
            <a:r>
              <a:rPr lang="en-US" b="1" i="1" dirty="0"/>
              <a:t>We are from God. </a:t>
            </a:r>
            <a:r>
              <a:rPr lang="en-US" b="1" i="1" dirty="0">
                <a:solidFill>
                  <a:srgbClr val="0070C0"/>
                </a:solidFill>
              </a:rPr>
              <a:t>Whoever knows God </a:t>
            </a:r>
            <a:r>
              <a:rPr lang="en-US" b="1" i="1" dirty="0">
                <a:solidFill>
                  <a:srgbClr val="7030A0"/>
                </a:solidFill>
              </a:rPr>
              <a:t>listens</a:t>
            </a:r>
            <a:r>
              <a:rPr lang="en-US" b="1" i="1" dirty="0">
                <a:solidFill>
                  <a:srgbClr val="0070C0"/>
                </a:solidFill>
              </a:rPr>
              <a:t> to us</a:t>
            </a:r>
            <a:r>
              <a:rPr lang="en-US" b="1" i="1" dirty="0"/>
              <a:t>; whoever is not from God does not listen to us. </a:t>
            </a:r>
            <a:r>
              <a:rPr lang="en-US" b="1" i="1" dirty="0">
                <a:solidFill>
                  <a:srgbClr val="0070C0"/>
                </a:solidFill>
              </a:rPr>
              <a:t>By </a:t>
            </a:r>
            <a:r>
              <a:rPr lang="en-US" b="1" i="1" dirty="0">
                <a:solidFill>
                  <a:srgbClr val="7030A0"/>
                </a:solidFill>
              </a:rPr>
              <a:t>this</a:t>
            </a:r>
            <a:r>
              <a:rPr lang="en-US" b="1" i="1" dirty="0">
                <a:solidFill>
                  <a:srgbClr val="0070C0"/>
                </a:solidFill>
              </a:rPr>
              <a:t> we know the Spirit of truth</a:t>
            </a:r>
            <a:r>
              <a:rPr lang="en-US" b="1" i="1" dirty="0"/>
              <a:t> and the spirit of error.</a:t>
            </a:r>
            <a:r>
              <a:rPr lang="en-US" b="1" dirty="0"/>
              <a:t>” </a:t>
            </a:r>
            <a:r>
              <a:rPr lang="en-US" b="1" dirty="0">
                <a:solidFill>
                  <a:srgbClr val="C00000"/>
                </a:solidFill>
              </a:rPr>
              <a:t>1 John 4:6</a:t>
            </a:r>
            <a:endParaRPr lang="en-US" b="1" u="sng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232978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428D1D-91BA-4AA8-AC5A-2F9E294A7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C00000"/>
                </a:solidFill>
              </a:rPr>
              <a:t>IV.</a:t>
            </a:r>
            <a:r>
              <a:rPr lang="en-US" sz="3600" b="1" dirty="0"/>
              <a:t> </a:t>
            </a:r>
            <a:r>
              <a:rPr lang="en-US" sz="3600" b="1" dirty="0">
                <a:effectLst/>
                <a:ea typeface="Calibri" panose="020F0502020204030204" pitchFamily="34" charset="0"/>
              </a:rPr>
              <a:t>In Christ, we have </a:t>
            </a:r>
            <a:r>
              <a:rPr lang="en-US" sz="3600" b="1" dirty="0">
                <a:solidFill>
                  <a:srgbClr val="7030A0"/>
                </a:solidFill>
                <a:effectLst/>
                <a:ea typeface="Calibri" panose="020F0502020204030204" pitchFamily="34" charset="0"/>
              </a:rPr>
              <a:t>every</a:t>
            </a:r>
            <a:r>
              <a:rPr lang="en-US" sz="3600" b="1" dirty="0">
                <a:effectLst/>
                <a:ea typeface="Calibri" panose="020F0502020204030204" pitchFamily="34" charset="0"/>
              </a:rPr>
              <a:t> spiritual blessing </a:t>
            </a:r>
            <a:r>
              <a:rPr lang="en-US" sz="3600" b="1" i="1" dirty="0">
                <a:effectLst/>
                <a:ea typeface="Calibri" panose="020F0502020204030204" pitchFamily="34" charset="0"/>
              </a:rPr>
              <a:t>(verse 3)</a:t>
            </a:r>
            <a:endParaRPr lang="en-US" sz="36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34A0C6-A0CA-4519-A328-9A52EAA19B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703" y="1878227"/>
            <a:ext cx="11504140" cy="47079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>
                <a:solidFill>
                  <a:srgbClr val="C00000"/>
                </a:solidFill>
              </a:rPr>
              <a:t>The blessing of assurance by the evidence of the Spirit’s presence</a:t>
            </a:r>
          </a:p>
          <a:p>
            <a:pPr marL="0" indent="0">
              <a:buNone/>
            </a:pPr>
            <a:r>
              <a:rPr lang="en-US" b="1" dirty="0"/>
              <a:t>“</a:t>
            </a:r>
            <a:r>
              <a:rPr lang="en-US" b="1" i="1" dirty="0"/>
              <a:t>But </a:t>
            </a:r>
            <a:r>
              <a:rPr lang="en-US" b="1" i="1" dirty="0">
                <a:solidFill>
                  <a:srgbClr val="0070C0"/>
                </a:solidFill>
              </a:rPr>
              <a:t>the fruit of the Spirit </a:t>
            </a:r>
            <a:r>
              <a:rPr lang="en-US" b="1" i="1" dirty="0"/>
              <a:t>is love, joy, peace, patience, kindness, goodness, faithfulness, gentleness, self-control.</a:t>
            </a:r>
            <a:r>
              <a:rPr lang="en-US" b="1" dirty="0"/>
              <a:t>” </a:t>
            </a:r>
            <a:r>
              <a:rPr lang="en-US" b="1" dirty="0">
                <a:solidFill>
                  <a:srgbClr val="C00000"/>
                </a:solidFill>
              </a:rPr>
              <a:t>Galatians 5:22-23</a:t>
            </a:r>
            <a:endParaRPr lang="en-US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4769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428D1D-91BA-4AA8-AC5A-2F9E294A7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C00000"/>
                </a:solidFill>
              </a:rPr>
              <a:t>IV.</a:t>
            </a:r>
            <a:r>
              <a:rPr lang="en-US" sz="3600" b="1" dirty="0"/>
              <a:t> </a:t>
            </a:r>
            <a:r>
              <a:rPr lang="en-US" sz="3600" b="1" dirty="0">
                <a:effectLst/>
                <a:ea typeface="Calibri" panose="020F0502020204030204" pitchFamily="34" charset="0"/>
              </a:rPr>
              <a:t>In Christ, we have </a:t>
            </a:r>
            <a:r>
              <a:rPr lang="en-US" sz="3600" b="1" dirty="0">
                <a:solidFill>
                  <a:srgbClr val="7030A0"/>
                </a:solidFill>
                <a:effectLst/>
                <a:ea typeface="Calibri" panose="020F0502020204030204" pitchFamily="34" charset="0"/>
              </a:rPr>
              <a:t>every</a:t>
            </a:r>
            <a:r>
              <a:rPr lang="en-US" sz="3600" b="1" dirty="0">
                <a:effectLst/>
                <a:ea typeface="Calibri" panose="020F0502020204030204" pitchFamily="34" charset="0"/>
              </a:rPr>
              <a:t> spiritual blessing </a:t>
            </a:r>
            <a:r>
              <a:rPr lang="en-US" sz="3600" b="1" i="1" dirty="0">
                <a:effectLst/>
                <a:ea typeface="Calibri" panose="020F0502020204030204" pitchFamily="34" charset="0"/>
              </a:rPr>
              <a:t>(verse 3)</a:t>
            </a:r>
            <a:endParaRPr lang="en-US" sz="36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34A0C6-A0CA-4519-A328-9A52EAA19B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703" y="1878227"/>
            <a:ext cx="11504140" cy="47079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>
                <a:solidFill>
                  <a:srgbClr val="C00000"/>
                </a:solidFill>
              </a:rPr>
              <a:t>The blessing of assurance by </a:t>
            </a:r>
            <a:r>
              <a:rPr lang="en-US" b="1" u="sng" dirty="0">
                <a:solidFill>
                  <a:srgbClr val="7030A0"/>
                </a:solidFill>
              </a:rPr>
              <a:t>the evidence </a:t>
            </a:r>
            <a:r>
              <a:rPr lang="en-US" b="1" u="sng" dirty="0">
                <a:solidFill>
                  <a:srgbClr val="C00000"/>
                </a:solidFill>
              </a:rPr>
              <a:t>of the Spirit’s presence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 </a:t>
            </a:r>
            <a:r>
              <a:rPr lang="en-US" b="1" dirty="0">
                <a:solidFill>
                  <a:srgbClr val="7030A0"/>
                </a:solidFill>
              </a:rPr>
              <a:t>Understanding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7030A0"/>
                </a:solidFill>
              </a:rPr>
              <a:t> Obedience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7030A0"/>
                </a:solidFill>
              </a:rPr>
              <a:t> Life change</a:t>
            </a:r>
          </a:p>
          <a:p>
            <a:pPr marL="0" indent="0">
              <a:buNone/>
            </a:pPr>
            <a:endParaRPr lang="en-US" b="1" u="sn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079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D9D361-337A-4A65-AC10-C14B638A80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369" y="53790"/>
            <a:ext cx="5733826" cy="369417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“</a:t>
            </a:r>
            <a:r>
              <a:rPr lang="en-US" sz="32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Brothers…one thing I do: forgetting what lies behind and straining forward to what lies ahead, I press on toward the goal for </a:t>
            </a:r>
            <a:r>
              <a:rPr lang="en-US" sz="3200" b="1" i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 prize </a:t>
            </a:r>
            <a:r>
              <a:rPr lang="en-US" sz="32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of the upward call of God in Christ Jesus.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” </a:t>
            </a:r>
            <a:r>
              <a:rPr lang="en-US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Philippians 3:13-14 </a:t>
            </a:r>
            <a:endParaRPr lang="en-US" sz="4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576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DC9D4EB-FBB1-4035-850F-B2E31EFFC4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7596" y="129093"/>
            <a:ext cx="11036808" cy="833180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 gospel: God </a:t>
            </a:r>
            <a:r>
              <a:rPr lang="en-US" sz="4400" b="1" i="1" u="sng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lavishes</a:t>
            </a:r>
            <a:r>
              <a:rPr lang="en-US" sz="44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His grace upon us</a:t>
            </a:r>
            <a:endParaRPr lang="en-US" sz="23900" b="1" dirty="0">
              <a:solidFill>
                <a:schemeClr val="bg1"/>
              </a:solidFill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6A134D52-6550-4DFB-A151-17F3D89C36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5097100"/>
            <a:ext cx="11036808" cy="1481328"/>
          </a:xfrm>
        </p:spPr>
        <p:txBody>
          <a:bodyPr>
            <a:normAutofit fontScale="92500" lnSpcReduction="20000"/>
          </a:bodyPr>
          <a:lstStyle/>
          <a:p>
            <a:endParaRPr lang="en-US" b="1" i="1" dirty="0">
              <a:solidFill>
                <a:schemeClr val="bg1"/>
              </a:solidFill>
            </a:endParaRPr>
          </a:p>
          <a:p>
            <a:endParaRPr lang="en-US" b="1" i="1" dirty="0">
              <a:solidFill>
                <a:schemeClr val="bg1"/>
              </a:solidFill>
            </a:endParaRPr>
          </a:p>
          <a:p>
            <a:r>
              <a:rPr lang="en-US" b="1" i="1" dirty="0">
                <a:solidFill>
                  <a:schemeClr val="bg1"/>
                </a:solidFill>
              </a:rPr>
              <a:t>Ephesians 1:3-14</a:t>
            </a:r>
          </a:p>
        </p:txBody>
      </p:sp>
    </p:spTree>
    <p:extLst>
      <p:ext uri="{BB962C8B-B14F-4D97-AF65-F5344CB8AC3E}">
        <p14:creationId xmlns:p14="http://schemas.microsoft.com/office/powerpoint/2010/main" val="433647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428D1D-91BA-4AA8-AC5A-2F9E294A7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C00000"/>
                </a:solidFill>
              </a:rPr>
              <a:t>I.</a:t>
            </a:r>
            <a:r>
              <a:rPr lang="en-US" sz="3600" b="1" dirty="0"/>
              <a:t> </a:t>
            </a:r>
            <a:r>
              <a:rPr lang="en-US" sz="3600" b="1" dirty="0">
                <a:effectLst/>
                <a:ea typeface="Calibri" panose="020F0502020204030204" pitchFamily="34" charset="0"/>
              </a:rPr>
              <a:t>In Christ, we have the spiritual blessings of </a:t>
            </a:r>
            <a:r>
              <a:rPr lang="en-US" sz="3600" b="1" dirty="0">
                <a:solidFill>
                  <a:srgbClr val="7030A0"/>
                </a:solidFill>
                <a:effectLst/>
                <a:ea typeface="Calibri" panose="020F0502020204030204" pitchFamily="34" charset="0"/>
              </a:rPr>
              <a:t>adoption</a:t>
            </a:r>
            <a:r>
              <a:rPr lang="en-US" sz="3600" b="1" dirty="0">
                <a:effectLst/>
                <a:ea typeface="Calibri" panose="020F0502020204030204" pitchFamily="34" charset="0"/>
              </a:rPr>
              <a:t> </a:t>
            </a:r>
            <a:r>
              <a:rPr lang="en-US" sz="3600" b="1" i="1" dirty="0">
                <a:effectLst/>
                <a:ea typeface="Calibri" panose="020F0502020204030204" pitchFamily="34" charset="0"/>
              </a:rPr>
              <a:t>(verses 4-6)</a:t>
            </a:r>
            <a:endParaRPr lang="en-US" sz="36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34A0C6-A0CA-4519-A328-9A52EAA19B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u="sng" dirty="0">
                <a:solidFill>
                  <a:srgbClr val="C00000"/>
                </a:solidFill>
              </a:rPr>
              <a:t>To be “in Christ”</a:t>
            </a:r>
          </a:p>
          <a:p>
            <a:pPr marL="0" indent="0">
              <a:buNone/>
            </a:pPr>
            <a:r>
              <a:rPr lang="en-US" b="1" dirty="0"/>
              <a:t>“</a:t>
            </a:r>
            <a:r>
              <a:rPr lang="en-US" b="1" i="1" dirty="0"/>
              <a:t>even when we were dead in our trespasses, </a:t>
            </a:r>
            <a:r>
              <a:rPr lang="en-US" b="1" dirty="0"/>
              <a:t>[God] </a:t>
            </a:r>
            <a:r>
              <a:rPr lang="en-US" b="1" i="1" dirty="0">
                <a:solidFill>
                  <a:srgbClr val="0070C0"/>
                </a:solidFill>
              </a:rPr>
              <a:t>made us alive together with Christ</a:t>
            </a:r>
            <a:r>
              <a:rPr lang="en-US" b="1" i="1" dirty="0"/>
              <a:t>—by grace you have been saved—and </a:t>
            </a:r>
            <a:r>
              <a:rPr lang="en-US" b="1" i="1" dirty="0">
                <a:solidFill>
                  <a:srgbClr val="0070C0"/>
                </a:solidFill>
              </a:rPr>
              <a:t>raised us up with him</a:t>
            </a:r>
            <a:r>
              <a:rPr lang="en-US" b="1" i="1" dirty="0"/>
              <a:t> and </a:t>
            </a:r>
            <a:r>
              <a:rPr lang="en-US" b="1" i="1" dirty="0">
                <a:solidFill>
                  <a:srgbClr val="0070C0"/>
                </a:solidFill>
              </a:rPr>
              <a:t>seated us with him in the heavenly places</a:t>
            </a:r>
            <a:r>
              <a:rPr lang="en-US" b="1" i="1" dirty="0"/>
              <a:t> in Christ Jesus.</a:t>
            </a:r>
            <a:r>
              <a:rPr lang="en-US" b="1" dirty="0"/>
              <a:t>” </a:t>
            </a:r>
            <a:r>
              <a:rPr lang="en-US" b="1" dirty="0">
                <a:solidFill>
                  <a:srgbClr val="C00000"/>
                </a:solidFill>
              </a:rPr>
              <a:t>Ephesians 2:5-6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Our “</a:t>
            </a:r>
            <a:r>
              <a:rPr lang="en-US" b="1" i="1" dirty="0"/>
              <a:t>life is hidden with Christ in God.</a:t>
            </a:r>
            <a:r>
              <a:rPr lang="en-US" b="1" dirty="0"/>
              <a:t>” </a:t>
            </a:r>
            <a:r>
              <a:rPr lang="en-US" b="1" dirty="0">
                <a:solidFill>
                  <a:srgbClr val="C00000"/>
                </a:solidFill>
              </a:rPr>
              <a:t>Colossians 3:3</a:t>
            </a:r>
            <a:endParaRPr lang="en-US" b="1" u="sng" dirty="0">
              <a:solidFill>
                <a:srgbClr val="C0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b="1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752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428D1D-91BA-4AA8-AC5A-2F9E294A7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C00000"/>
                </a:solidFill>
              </a:rPr>
              <a:t>I.</a:t>
            </a:r>
            <a:r>
              <a:rPr lang="en-US" sz="3600" b="1" dirty="0"/>
              <a:t> </a:t>
            </a:r>
            <a:r>
              <a:rPr lang="en-US" sz="3600" b="1" dirty="0">
                <a:effectLst/>
                <a:ea typeface="Calibri" panose="020F0502020204030204" pitchFamily="34" charset="0"/>
              </a:rPr>
              <a:t>In Christ, we have the spiritual blessings of </a:t>
            </a:r>
            <a:r>
              <a:rPr lang="en-US" sz="3600" b="1" dirty="0">
                <a:solidFill>
                  <a:srgbClr val="7030A0"/>
                </a:solidFill>
                <a:effectLst/>
                <a:ea typeface="Calibri" panose="020F0502020204030204" pitchFamily="34" charset="0"/>
              </a:rPr>
              <a:t>adoption</a:t>
            </a:r>
            <a:r>
              <a:rPr lang="en-US" sz="3600" b="1" dirty="0">
                <a:effectLst/>
                <a:ea typeface="Calibri" panose="020F0502020204030204" pitchFamily="34" charset="0"/>
              </a:rPr>
              <a:t> </a:t>
            </a:r>
            <a:r>
              <a:rPr lang="en-US" sz="3600" b="1" i="1" dirty="0">
                <a:effectLst/>
                <a:ea typeface="Calibri" panose="020F0502020204030204" pitchFamily="34" charset="0"/>
              </a:rPr>
              <a:t>(verses 4-6)</a:t>
            </a:r>
            <a:endParaRPr lang="en-US" sz="36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34A0C6-A0CA-4519-A328-9A52EAA19B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4</a:t>
            </a:r>
            <a:r>
              <a:rPr lang="en-US" b="1" dirty="0"/>
              <a:t> </a:t>
            </a:r>
            <a:r>
              <a:rPr lang="en-US" b="1" i="1" dirty="0"/>
              <a:t>even as he </a:t>
            </a:r>
            <a:r>
              <a:rPr lang="en-US" b="1" i="1" dirty="0">
                <a:solidFill>
                  <a:srgbClr val="0070C0"/>
                </a:solidFill>
              </a:rPr>
              <a:t>chose us</a:t>
            </a:r>
            <a:r>
              <a:rPr lang="en-US" b="1" i="1" dirty="0"/>
              <a:t> in him </a:t>
            </a:r>
            <a:r>
              <a:rPr lang="en-US" b="1" i="1" dirty="0">
                <a:solidFill>
                  <a:srgbClr val="0070C0"/>
                </a:solidFill>
              </a:rPr>
              <a:t>before the foundation of the world</a:t>
            </a:r>
            <a:r>
              <a:rPr lang="en-US" b="1" i="1" dirty="0"/>
              <a:t>, that we should </a:t>
            </a:r>
            <a:r>
              <a:rPr lang="en-US" b="1" i="1" dirty="0">
                <a:solidFill>
                  <a:srgbClr val="0070C0"/>
                </a:solidFill>
              </a:rPr>
              <a:t>be holy and blameless before him</a:t>
            </a:r>
            <a:r>
              <a:rPr lang="en-US" b="1" i="1" dirty="0"/>
              <a:t>. In love</a:t>
            </a:r>
            <a:r>
              <a:rPr lang="en-US" b="1" dirty="0"/>
              <a:t> </a:t>
            </a:r>
            <a:r>
              <a:rPr lang="en-US" sz="2400" b="1" dirty="0">
                <a:solidFill>
                  <a:srgbClr val="FF0000"/>
                </a:solidFill>
              </a:rPr>
              <a:t>5</a:t>
            </a:r>
            <a:r>
              <a:rPr lang="en-US" b="1" dirty="0"/>
              <a:t> </a:t>
            </a:r>
            <a:r>
              <a:rPr lang="en-US" b="1" i="1" dirty="0"/>
              <a:t>he </a:t>
            </a:r>
            <a:r>
              <a:rPr lang="en-US" b="1" i="1" dirty="0">
                <a:solidFill>
                  <a:srgbClr val="0070C0"/>
                </a:solidFill>
              </a:rPr>
              <a:t>predestined us for adoption</a:t>
            </a:r>
            <a:r>
              <a:rPr lang="en-US" b="1" i="1" dirty="0"/>
              <a:t> to himself </a:t>
            </a:r>
            <a:r>
              <a:rPr lang="en-US" b="1" i="1" dirty="0">
                <a:solidFill>
                  <a:srgbClr val="0070C0"/>
                </a:solidFill>
              </a:rPr>
              <a:t>as sons </a:t>
            </a:r>
            <a:r>
              <a:rPr lang="en-US" b="1" i="1" dirty="0"/>
              <a:t>through Jesus Christ, </a:t>
            </a:r>
            <a:r>
              <a:rPr lang="en-US" b="1" i="1" dirty="0">
                <a:solidFill>
                  <a:srgbClr val="0070C0"/>
                </a:solidFill>
              </a:rPr>
              <a:t>according to the purpose of his will</a:t>
            </a:r>
            <a:r>
              <a:rPr lang="en-US" b="1" i="1" dirty="0"/>
              <a:t>,</a:t>
            </a:r>
            <a:r>
              <a:rPr lang="en-US" b="1" dirty="0"/>
              <a:t> </a:t>
            </a:r>
            <a:r>
              <a:rPr lang="en-US" sz="2400" b="1" dirty="0">
                <a:solidFill>
                  <a:srgbClr val="FF0000"/>
                </a:solidFill>
              </a:rPr>
              <a:t>6</a:t>
            </a:r>
            <a:r>
              <a:rPr lang="en-US" b="1" dirty="0"/>
              <a:t> </a:t>
            </a:r>
            <a:r>
              <a:rPr lang="en-US" b="1" i="1" dirty="0">
                <a:solidFill>
                  <a:srgbClr val="0070C0"/>
                </a:solidFill>
              </a:rPr>
              <a:t>to the praise of his glorious grace</a:t>
            </a:r>
            <a:r>
              <a:rPr lang="en-US" b="1" i="1" dirty="0"/>
              <a:t>, with which </a:t>
            </a:r>
            <a:r>
              <a:rPr lang="en-US" b="1" i="1" dirty="0">
                <a:solidFill>
                  <a:srgbClr val="7030A0"/>
                </a:solidFill>
              </a:rPr>
              <a:t>he has </a:t>
            </a:r>
            <a:r>
              <a:rPr lang="en-US" b="1" i="1" u="sng" dirty="0">
                <a:solidFill>
                  <a:srgbClr val="7030A0"/>
                </a:solidFill>
              </a:rPr>
              <a:t>blessed</a:t>
            </a:r>
            <a:r>
              <a:rPr lang="en-US" b="1" i="1" dirty="0">
                <a:solidFill>
                  <a:srgbClr val="7030A0"/>
                </a:solidFill>
              </a:rPr>
              <a:t> us in the Beloved</a:t>
            </a:r>
            <a:r>
              <a:rPr lang="en-US" b="1" i="1" dirty="0"/>
              <a:t>. </a:t>
            </a:r>
            <a:endParaRPr lang="en-US" b="1" dirty="0"/>
          </a:p>
          <a:p>
            <a:pPr>
              <a:buFont typeface="Wingdings" panose="05000000000000000000" pitchFamily="2" charset="2"/>
              <a:buChar char="Ø"/>
            </a:pPr>
            <a:endParaRPr lang="en-US" b="1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211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428D1D-91BA-4AA8-AC5A-2F9E294A7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C00000"/>
                </a:solidFill>
              </a:rPr>
              <a:t>II.</a:t>
            </a:r>
            <a:r>
              <a:rPr lang="en-US" sz="3600" b="1" dirty="0"/>
              <a:t> </a:t>
            </a:r>
            <a:r>
              <a:rPr lang="en-US" sz="3600" b="1" dirty="0">
                <a:effectLst/>
                <a:ea typeface="Calibri" panose="020F0502020204030204" pitchFamily="34" charset="0"/>
              </a:rPr>
              <a:t>In Christ, we have the spiritual blessings of </a:t>
            </a:r>
            <a:r>
              <a:rPr lang="en-US" sz="3600" b="1" dirty="0">
                <a:solidFill>
                  <a:srgbClr val="7030A0"/>
                </a:solidFill>
                <a:effectLst/>
                <a:ea typeface="Calibri" panose="020F0502020204030204" pitchFamily="34" charset="0"/>
              </a:rPr>
              <a:t>redemption</a:t>
            </a:r>
            <a:r>
              <a:rPr lang="en-US" sz="3600" b="1" dirty="0">
                <a:effectLst/>
                <a:ea typeface="Calibri" panose="020F0502020204030204" pitchFamily="34" charset="0"/>
              </a:rPr>
              <a:t> </a:t>
            </a:r>
            <a:r>
              <a:rPr lang="en-US" sz="3600" b="1" i="1" dirty="0">
                <a:effectLst/>
                <a:ea typeface="Calibri" panose="020F0502020204030204" pitchFamily="34" charset="0"/>
              </a:rPr>
              <a:t>(verses 7-10)</a:t>
            </a:r>
            <a:endParaRPr lang="en-US" sz="36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34A0C6-A0CA-4519-A328-9A52EAA19B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3"/>
            <a:ext cx="10168128" cy="410812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b="1" dirty="0"/>
              <a:t>Christ has fully delivered us from our bondage to sin and death </a:t>
            </a:r>
            <a:r>
              <a:rPr lang="en-US" b="1" i="1" dirty="0"/>
              <a:t>(7)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7</a:t>
            </a:r>
            <a:r>
              <a:rPr lang="en-US" b="1" dirty="0"/>
              <a:t> </a:t>
            </a:r>
            <a:r>
              <a:rPr lang="en-US" b="1" i="1" dirty="0"/>
              <a:t>In him </a:t>
            </a:r>
            <a:r>
              <a:rPr lang="en-US" b="1" i="1" dirty="0">
                <a:solidFill>
                  <a:srgbClr val="0070C0"/>
                </a:solidFill>
              </a:rPr>
              <a:t>we have </a:t>
            </a:r>
            <a:r>
              <a:rPr lang="en-US" b="1" i="1" dirty="0">
                <a:solidFill>
                  <a:srgbClr val="7030A0"/>
                </a:solidFill>
              </a:rPr>
              <a:t>redemption</a:t>
            </a:r>
            <a:r>
              <a:rPr lang="en-US" b="1" i="1" dirty="0">
                <a:solidFill>
                  <a:srgbClr val="0070C0"/>
                </a:solidFill>
              </a:rPr>
              <a:t> </a:t>
            </a:r>
            <a:r>
              <a:rPr lang="en-US" b="1" i="1" dirty="0"/>
              <a:t>through his blood, the forgiveness of our trespasses, according to the riches of his grace,   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36370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11BE60-0640-43FA-AA78-0C0A026D01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1458097"/>
            <a:ext cx="10168128" cy="47141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>
                <a:solidFill>
                  <a:srgbClr val="C00000"/>
                </a:solidFill>
              </a:rPr>
              <a:t>We are slaves to sin in need of </a:t>
            </a:r>
            <a:r>
              <a:rPr lang="en-US" b="1" u="sng" dirty="0">
                <a:solidFill>
                  <a:srgbClr val="7030A0"/>
                </a:solidFill>
              </a:rPr>
              <a:t>redemption</a:t>
            </a:r>
          </a:p>
          <a:p>
            <a:pPr marL="0" indent="0">
              <a:buNone/>
            </a:pPr>
            <a:r>
              <a:rPr lang="en-US" b="1" dirty="0"/>
              <a:t>“</a:t>
            </a:r>
            <a:r>
              <a:rPr lang="en-US" b="1" i="1" dirty="0"/>
              <a:t>Truly, truly, I say to you, everyone who practices sin is a slave to sin.</a:t>
            </a:r>
            <a:r>
              <a:rPr lang="en-US" b="1" dirty="0"/>
              <a:t>” </a:t>
            </a:r>
            <a:r>
              <a:rPr lang="en-US" b="1" dirty="0">
                <a:solidFill>
                  <a:srgbClr val="C00000"/>
                </a:solidFill>
              </a:rPr>
              <a:t>John 8:34</a:t>
            </a:r>
          </a:p>
          <a:p>
            <a:pPr marL="0" indent="0">
              <a:buNone/>
            </a:pPr>
            <a:r>
              <a:rPr lang="en-US" b="1" dirty="0"/>
              <a:t>“</a:t>
            </a:r>
            <a:r>
              <a:rPr lang="en-US" b="1" i="1" dirty="0"/>
              <a:t>The slave does not remain in the house forever; </a:t>
            </a:r>
            <a:r>
              <a:rPr lang="en-US" b="1" i="1" dirty="0">
                <a:solidFill>
                  <a:srgbClr val="0070C0"/>
                </a:solidFill>
              </a:rPr>
              <a:t>the son remains forever.</a:t>
            </a:r>
            <a:r>
              <a:rPr lang="en-US" b="1" dirty="0">
                <a:solidFill>
                  <a:srgbClr val="0070C0"/>
                </a:solidFill>
              </a:rPr>
              <a:t>” </a:t>
            </a:r>
            <a:r>
              <a:rPr lang="en-US" b="1" dirty="0">
                <a:solidFill>
                  <a:srgbClr val="C00000"/>
                </a:solidFill>
              </a:rPr>
              <a:t>John 8:35</a:t>
            </a:r>
          </a:p>
          <a:p>
            <a:pPr marL="0" indent="0">
              <a:buNone/>
            </a:pPr>
            <a:r>
              <a:rPr lang="en-US" b="1" dirty="0"/>
              <a:t>“</a:t>
            </a:r>
            <a:r>
              <a:rPr lang="en-US" b="1" i="1" dirty="0"/>
              <a:t>…if the Son sets you free, you will be free indeed.</a:t>
            </a:r>
            <a:r>
              <a:rPr lang="en-US" b="1" dirty="0"/>
              <a:t>” </a:t>
            </a:r>
            <a:r>
              <a:rPr lang="en-US" b="1" dirty="0">
                <a:solidFill>
                  <a:srgbClr val="C00000"/>
                </a:solidFill>
              </a:rPr>
              <a:t>John 8:36</a:t>
            </a:r>
          </a:p>
          <a:p>
            <a:pPr marL="0" indent="0">
              <a:buNone/>
            </a:pPr>
            <a:endParaRPr lang="en-US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b="1" u="sng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6503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428D1D-91BA-4AA8-AC5A-2F9E294A7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C00000"/>
                </a:solidFill>
              </a:rPr>
              <a:t>II.</a:t>
            </a:r>
            <a:r>
              <a:rPr lang="en-US" sz="3600" b="1" dirty="0"/>
              <a:t> </a:t>
            </a:r>
            <a:r>
              <a:rPr lang="en-US" sz="3600" b="1" dirty="0">
                <a:effectLst/>
                <a:ea typeface="Calibri" panose="020F0502020204030204" pitchFamily="34" charset="0"/>
              </a:rPr>
              <a:t>In Christ, we have the spiritual blessings of </a:t>
            </a:r>
            <a:r>
              <a:rPr lang="en-US" sz="3600" b="1" dirty="0">
                <a:solidFill>
                  <a:srgbClr val="7030A0"/>
                </a:solidFill>
                <a:effectLst/>
                <a:ea typeface="Calibri" panose="020F0502020204030204" pitchFamily="34" charset="0"/>
              </a:rPr>
              <a:t>redemption</a:t>
            </a:r>
            <a:r>
              <a:rPr lang="en-US" sz="3600" b="1" dirty="0">
                <a:effectLst/>
                <a:ea typeface="Calibri" panose="020F0502020204030204" pitchFamily="34" charset="0"/>
              </a:rPr>
              <a:t> </a:t>
            </a:r>
            <a:r>
              <a:rPr lang="en-US" sz="3600" b="1" i="1" dirty="0">
                <a:effectLst/>
                <a:ea typeface="Calibri" panose="020F0502020204030204" pitchFamily="34" charset="0"/>
              </a:rPr>
              <a:t>(verses 7-10)</a:t>
            </a:r>
            <a:endParaRPr lang="en-US" sz="36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34A0C6-A0CA-4519-A328-9A52EAA19B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3"/>
            <a:ext cx="10168128" cy="410812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b="1" dirty="0"/>
              <a:t>Christ has fully delivered us from our bondage to sin and death </a:t>
            </a:r>
            <a:r>
              <a:rPr lang="en-US" b="1" i="1" dirty="0"/>
              <a:t>(7)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7</a:t>
            </a:r>
            <a:r>
              <a:rPr lang="en-US" b="1" dirty="0"/>
              <a:t> </a:t>
            </a:r>
            <a:r>
              <a:rPr lang="en-US" b="1" i="1" dirty="0"/>
              <a:t>In him we have </a:t>
            </a:r>
            <a:r>
              <a:rPr lang="en-US" b="1" i="1" dirty="0">
                <a:solidFill>
                  <a:srgbClr val="7030A0"/>
                </a:solidFill>
              </a:rPr>
              <a:t>redemption</a:t>
            </a:r>
            <a:r>
              <a:rPr lang="en-US" b="1" i="1" dirty="0">
                <a:solidFill>
                  <a:srgbClr val="0070C0"/>
                </a:solidFill>
              </a:rPr>
              <a:t> through his blood</a:t>
            </a:r>
            <a:r>
              <a:rPr lang="en-US" b="1" i="1" dirty="0"/>
              <a:t>, the forgiveness of our trespasses, according to </a:t>
            </a:r>
            <a:r>
              <a:rPr lang="en-US" b="1" i="1" dirty="0">
                <a:solidFill>
                  <a:srgbClr val="0070C0"/>
                </a:solidFill>
              </a:rPr>
              <a:t>the riches of his grace</a:t>
            </a:r>
            <a:r>
              <a:rPr lang="en-US" b="1" i="1" dirty="0"/>
              <a:t>,    </a:t>
            </a:r>
          </a:p>
          <a:p>
            <a:pPr marL="0" indent="0">
              <a:buNone/>
            </a:pPr>
            <a:r>
              <a:rPr lang="en-US" b="1" dirty="0"/>
              <a:t>“</a:t>
            </a:r>
            <a:r>
              <a:rPr lang="en-US" b="1" i="1" dirty="0"/>
              <a:t>He who did not spare his own Son but gave him up for us all, how will he not also with him </a:t>
            </a:r>
            <a:r>
              <a:rPr lang="en-US" b="1" i="1" dirty="0">
                <a:solidFill>
                  <a:srgbClr val="0070C0"/>
                </a:solidFill>
              </a:rPr>
              <a:t>graciously give us all things</a:t>
            </a:r>
            <a:r>
              <a:rPr lang="en-US" b="1" i="1" dirty="0"/>
              <a:t>?</a:t>
            </a:r>
            <a:r>
              <a:rPr lang="en-US" b="1" dirty="0"/>
              <a:t>” </a:t>
            </a:r>
            <a:r>
              <a:rPr lang="en-US" b="1" dirty="0">
                <a:solidFill>
                  <a:srgbClr val="C00000"/>
                </a:solidFill>
              </a:rPr>
              <a:t>Romans 8:32</a:t>
            </a:r>
          </a:p>
        </p:txBody>
      </p:sp>
    </p:spTree>
    <p:extLst>
      <p:ext uri="{BB962C8B-B14F-4D97-AF65-F5344CB8AC3E}">
        <p14:creationId xmlns:p14="http://schemas.microsoft.com/office/powerpoint/2010/main" val="2712858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428D1D-91BA-4AA8-AC5A-2F9E294A7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C00000"/>
                </a:solidFill>
              </a:rPr>
              <a:t>II.</a:t>
            </a:r>
            <a:r>
              <a:rPr lang="en-US" sz="3600" b="1" dirty="0"/>
              <a:t> </a:t>
            </a:r>
            <a:r>
              <a:rPr lang="en-US" sz="3600" b="1" dirty="0">
                <a:effectLst/>
                <a:ea typeface="Calibri" panose="020F0502020204030204" pitchFamily="34" charset="0"/>
              </a:rPr>
              <a:t>In Christ, we have the spiritual blessings of </a:t>
            </a:r>
            <a:r>
              <a:rPr lang="en-US" sz="3600" b="1" dirty="0">
                <a:solidFill>
                  <a:srgbClr val="7030A0"/>
                </a:solidFill>
                <a:effectLst/>
                <a:ea typeface="Calibri" panose="020F0502020204030204" pitchFamily="34" charset="0"/>
              </a:rPr>
              <a:t>redemption</a:t>
            </a:r>
            <a:r>
              <a:rPr lang="en-US" sz="3600" b="1" dirty="0">
                <a:effectLst/>
                <a:ea typeface="Calibri" panose="020F0502020204030204" pitchFamily="34" charset="0"/>
              </a:rPr>
              <a:t> </a:t>
            </a:r>
            <a:r>
              <a:rPr lang="en-US" sz="3600" b="1" i="1" dirty="0">
                <a:effectLst/>
                <a:ea typeface="Calibri" panose="020F0502020204030204" pitchFamily="34" charset="0"/>
              </a:rPr>
              <a:t>(verses 7-10)</a:t>
            </a:r>
            <a:endParaRPr lang="en-US" sz="36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34A0C6-A0CA-4519-A328-9A52EAA19B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3"/>
            <a:ext cx="10168128" cy="410812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 startAt="2"/>
            </a:pPr>
            <a:r>
              <a:rPr lang="en-US" b="1" dirty="0"/>
              <a:t>The Father has “lavished upon us” a full understanding of what we were redeemed for </a:t>
            </a:r>
            <a:r>
              <a:rPr lang="en-US" b="1" i="1" dirty="0"/>
              <a:t>(8-10)</a:t>
            </a:r>
            <a:r>
              <a:rPr lang="en-US" b="1" dirty="0"/>
              <a:t> 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8</a:t>
            </a:r>
            <a:r>
              <a:rPr lang="en-US" b="1" dirty="0"/>
              <a:t> </a:t>
            </a:r>
            <a:r>
              <a:rPr lang="en-US" b="1" i="1" dirty="0"/>
              <a:t>which </a:t>
            </a:r>
            <a:r>
              <a:rPr lang="en-US" b="1" i="1" dirty="0">
                <a:solidFill>
                  <a:srgbClr val="0070C0"/>
                </a:solidFill>
              </a:rPr>
              <a:t>he lavished upon us</a:t>
            </a:r>
            <a:r>
              <a:rPr lang="en-US" b="1" i="1" dirty="0"/>
              <a:t>, </a:t>
            </a:r>
            <a:r>
              <a:rPr lang="en-US" b="1" i="1" dirty="0">
                <a:solidFill>
                  <a:srgbClr val="0070C0"/>
                </a:solidFill>
              </a:rPr>
              <a:t>in all wisdom and insight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sz="2400" b="1" dirty="0">
                <a:solidFill>
                  <a:srgbClr val="FF0000"/>
                </a:solidFill>
              </a:rPr>
              <a:t>9</a:t>
            </a:r>
            <a:r>
              <a:rPr lang="en-US" b="1" dirty="0"/>
              <a:t> </a:t>
            </a:r>
            <a:r>
              <a:rPr lang="en-US" b="1" i="1" dirty="0"/>
              <a:t>making known to us the mystery of his will, according to his purpose, which he set forth in Christ</a:t>
            </a:r>
            <a:r>
              <a:rPr lang="en-US" b="1" dirty="0"/>
              <a:t> </a:t>
            </a:r>
            <a:r>
              <a:rPr lang="en-US" sz="2400" b="1" dirty="0">
                <a:solidFill>
                  <a:srgbClr val="FF0000"/>
                </a:solidFill>
              </a:rPr>
              <a:t>10</a:t>
            </a:r>
            <a:r>
              <a:rPr lang="en-US" b="1" dirty="0"/>
              <a:t> </a:t>
            </a:r>
            <a:r>
              <a:rPr lang="en-US" b="1" i="1" dirty="0"/>
              <a:t>as a plan for the fullness of time, to unite all things in him, things in heaven and things on earth.</a:t>
            </a:r>
            <a:r>
              <a:rPr lang="en-US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88661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ccentBoxVTI">
  <a:themeElements>
    <a:clrScheme name="AnalogousFromDarkSeedLeftStep">
      <a:dk1>
        <a:srgbClr val="000000"/>
      </a:dk1>
      <a:lt1>
        <a:srgbClr val="FFFFFF"/>
      </a:lt1>
      <a:dk2>
        <a:srgbClr val="352441"/>
      </a:dk2>
      <a:lt2>
        <a:srgbClr val="E2E8E6"/>
      </a:lt2>
      <a:accent1>
        <a:srgbClr val="C34D7E"/>
      </a:accent1>
      <a:accent2>
        <a:srgbClr val="B13B9D"/>
      </a:accent2>
      <a:accent3>
        <a:srgbClr val="A64DC3"/>
      </a:accent3>
      <a:accent4>
        <a:srgbClr val="6741B4"/>
      </a:accent4>
      <a:accent5>
        <a:srgbClr val="4D56C3"/>
      </a:accent5>
      <a:accent6>
        <a:srgbClr val="3B76B1"/>
      </a:accent6>
      <a:hlink>
        <a:srgbClr val="6F66CC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1084</TotalTime>
  <Words>1307</Words>
  <Application>Microsoft Macintosh PowerPoint</Application>
  <PresentationFormat>Widescreen</PresentationFormat>
  <Paragraphs>61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Avenir Next LT Pro</vt:lpstr>
      <vt:lpstr>Calibri</vt:lpstr>
      <vt:lpstr>Times New Roman</vt:lpstr>
      <vt:lpstr>Wingdings</vt:lpstr>
      <vt:lpstr>AccentBoxVTI</vt:lpstr>
      <vt:lpstr>Every Spiritual Blessing The Gospel Revisited</vt:lpstr>
      <vt:lpstr>PowerPoint Presentation</vt:lpstr>
      <vt:lpstr>The gospel: God lavishes His grace upon us</vt:lpstr>
      <vt:lpstr>I. In Christ, we have the spiritual blessings of adoption (verses 4-6)</vt:lpstr>
      <vt:lpstr>I. In Christ, we have the spiritual blessings of adoption (verses 4-6)</vt:lpstr>
      <vt:lpstr>II. In Christ, we have the spiritual blessings of redemption (verses 7-10)</vt:lpstr>
      <vt:lpstr>PowerPoint Presentation</vt:lpstr>
      <vt:lpstr>II. In Christ, we have the spiritual blessings of redemption (verses 7-10)</vt:lpstr>
      <vt:lpstr>II. In Christ, we have the spiritual blessings of redemption (verses 7-10)</vt:lpstr>
      <vt:lpstr>II. In Christ, we have the spiritual blessings of redemption (verses 7-10)</vt:lpstr>
      <vt:lpstr>III. In Christ, we have the spiritual blessings of an inheritance (verses 11-14)</vt:lpstr>
      <vt:lpstr>III. In Christ, we have the spiritual blessings of an inheritance (verses 11-14)</vt:lpstr>
      <vt:lpstr>III. In Christ, we have the spiritual blessings of an inheritance (verses 11-14)</vt:lpstr>
      <vt:lpstr>III. In Christ, we have the spiritual blessings of an inheritance (verses 11-14)</vt:lpstr>
      <vt:lpstr>IV. In Christ, we have every spiritual blessing (verse 3)</vt:lpstr>
      <vt:lpstr>IV. In Christ, we have every spiritual blessing (verse 3)</vt:lpstr>
      <vt:lpstr>IV. In Christ, we have every spiritual blessing (verse 3)</vt:lpstr>
      <vt:lpstr>IV. In Christ, we have every spiritual blessing (verse 3)</vt:lpstr>
      <vt:lpstr>IV. In Christ, we have every spiritual blessing (verse 3)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User1</dc:creator>
  <cp:lastModifiedBy>AV Leptondale</cp:lastModifiedBy>
  <cp:revision>60</cp:revision>
  <dcterms:created xsi:type="dcterms:W3CDTF">2020-03-26T18:56:14Z</dcterms:created>
  <dcterms:modified xsi:type="dcterms:W3CDTF">2020-08-30T15:11:17Z</dcterms:modified>
</cp:coreProperties>
</file>