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notesMasterIdLst>
    <p:notesMasterId r:id="rId18"/>
  </p:notesMasterIdLst>
  <p:sldIdLst>
    <p:sldId id="532" r:id="rId2"/>
    <p:sldId id="273" r:id="rId3"/>
    <p:sldId id="533" r:id="rId4"/>
    <p:sldId id="534" r:id="rId5"/>
    <p:sldId id="274" r:id="rId6"/>
    <p:sldId id="275" r:id="rId7"/>
    <p:sldId id="276" r:id="rId8"/>
    <p:sldId id="277" r:id="rId9"/>
    <p:sldId id="278" r:id="rId10"/>
    <p:sldId id="279" r:id="rId11"/>
    <p:sldId id="280" r:id="rId12"/>
    <p:sldId id="535" r:id="rId13"/>
    <p:sldId id="281" r:id="rId14"/>
    <p:sldId id="282" r:id="rId15"/>
    <p:sldId id="536" r:id="rId16"/>
    <p:sldId id="283"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5E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1" autoAdjust="0"/>
    <p:restoredTop sz="94660"/>
  </p:normalViewPr>
  <p:slideViewPr>
    <p:cSldViewPr snapToGrid="0">
      <p:cViewPr varScale="1">
        <p:scale>
          <a:sx n="131" d="100"/>
          <a:sy n="131" d="100"/>
        </p:scale>
        <p:origin x="28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1572ED-DCF0-4704-A939-7BED94815564}" type="datetimeFigureOut">
              <a:rPr lang="en-US" smtClean="0"/>
              <a:t>8/2/20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12D89D-B35A-48BA-B643-15CC34A44E46}" type="slidenum">
              <a:rPr lang="en-US" smtClean="0"/>
              <a:t>‹#›</a:t>
            </a:fld>
            <a:endParaRPr lang="en-US"/>
          </a:p>
        </p:txBody>
      </p:sp>
    </p:spTree>
    <p:extLst>
      <p:ext uri="{BB962C8B-B14F-4D97-AF65-F5344CB8AC3E}">
        <p14:creationId xmlns:p14="http://schemas.microsoft.com/office/powerpoint/2010/main" val="1124105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04B24C88-EE01-4454-8F1F-D7D658E89B39}" type="datetimeFigureOut">
              <a:rPr lang="en-US" smtClean="0"/>
              <a:t>8/2/20</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48210979-E9BA-420C-A80A-C0DFCD3368AD}" type="slidenum">
              <a:rPr lang="en-US" smtClean="0"/>
              <a:t>‹#›</a:t>
            </a:fld>
            <a:endParaRPr lang="en-US"/>
          </a:p>
        </p:txBody>
      </p:sp>
    </p:spTree>
    <p:extLst>
      <p:ext uri="{BB962C8B-B14F-4D97-AF65-F5344CB8AC3E}">
        <p14:creationId xmlns:p14="http://schemas.microsoft.com/office/powerpoint/2010/main" val="2573614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B24C88-EE01-4454-8F1F-D7D658E89B39}" type="datetimeFigureOut">
              <a:rPr lang="en-US" smtClean="0"/>
              <a:t>8/2/20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210979-E9BA-420C-A80A-C0DFCD3368AD}" type="slidenum">
              <a:rPr lang="en-US" smtClean="0"/>
              <a:t>‹#›</a:t>
            </a:fld>
            <a:endParaRPr lang="en-US"/>
          </a:p>
        </p:txBody>
      </p:sp>
    </p:spTree>
    <p:extLst>
      <p:ext uri="{BB962C8B-B14F-4D97-AF65-F5344CB8AC3E}">
        <p14:creationId xmlns:p14="http://schemas.microsoft.com/office/powerpoint/2010/main" val="4030469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04B24C88-EE01-4454-8F1F-D7D658E89B39}" type="datetimeFigureOut">
              <a:rPr lang="en-US" smtClean="0"/>
              <a:t>8/2/20</a:t>
            </a:fld>
            <a:endParaRPr lang="en-US"/>
          </a:p>
        </p:txBody>
      </p:sp>
      <p:sp>
        <p:nvSpPr>
          <p:cNvPr id="5" name="Footer Placeholder 4"/>
          <p:cNvSpPr>
            <a:spLocks noGrp="1"/>
          </p:cNvSpPr>
          <p:nvPr>
            <p:ph type="ftr" sz="quarter" idx="11"/>
          </p:nvPr>
        </p:nvSpPr>
        <p:spPr>
          <a:xfrm>
            <a:off x="804672" y="6227064"/>
            <a:ext cx="10588752" cy="320040"/>
          </a:xfrm>
        </p:spPr>
        <p:txBody>
          <a:body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48210979-E9BA-420C-A80A-C0DFCD3368AD}" type="slidenum">
              <a:rPr lang="en-US" smtClean="0"/>
              <a:t>‹#›</a:t>
            </a:fld>
            <a:endParaRPr lang="en-US"/>
          </a:p>
        </p:txBody>
      </p:sp>
    </p:spTree>
    <p:extLst>
      <p:ext uri="{BB962C8B-B14F-4D97-AF65-F5344CB8AC3E}">
        <p14:creationId xmlns:p14="http://schemas.microsoft.com/office/powerpoint/2010/main" val="3909829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B24C88-EE01-4454-8F1F-D7D658E89B39}" type="datetimeFigureOut">
              <a:rPr lang="en-US" smtClean="0"/>
              <a:t>8/2/20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210979-E9BA-420C-A80A-C0DFCD3368AD}" type="slidenum">
              <a:rPr lang="en-US" smtClean="0"/>
              <a:t>‹#›</a:t>
            </a:fld>
            <a:endParaRPr lang="en-US"/>
          </a:p>
        </p:txBody>
      </p:sp>
    </p:spTree>
    <p:extLst>
      <p:ext uri="{BB962C8B-B14F-4D97-AF65-F5344CB8AC3E}">
        <p14:creationId xmlns:p14="http://schemas.microsoft.com/office/powerpoint/2010/main" val="2406066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04672" y="320040"/>
            <a:ext cx="3657600" cy="320040"/>
          </a:xfrm>
        </p:spPr>
        <p:txBody>
          <a:bodyPr/>
          <a:lstStyle/>
          <a:p>
            <a:fld id="{04B24C88-EE01-4454-8F1F-D7D658E89B39}" type="datetimeFigureOut">
              <a:rPr lang="en-US" smtClean="0"/>
              <a:t>8/2/20</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48210979-E9BA-420C-A80A-C0DFCD3368AD}" type="slidenum">
              <a:rPr lang="en-US" smtClean="0"/>
              <a:t>‹#›</a:t>
            </a:fld>
            <a:endParaRPr lang="en-US"/>
          </a:p>
        </p:txBody>
      </p:sp>
    </p:spTree>
    <p:extLst>
      <p:ext uri="{BB962C8B-B14F-4D97-AF65-F5344CB8AC3E}">
        <p14:creationId xmlns:p14="http://schemas.microsoft.com/office/powerpoint/2010/main" val="3445550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04B24C88-EE01-4454-8F1F-D7D658E89B39}" type="datetimeFigureOut">
              <a:rPr lang="en-US" smtClean="0"/>
              <a:t>8/2/20</a:t>
            </a:fld>
            <a:endParaRPr lang="en-US"/>
          </a:p>
        </p:txBody>
      </p:sp>
      <p:sp>
        <p:nvSpPr>
          <p:cNvPr id="6" name="Footer Placeholder 5"/>
          <p:cNvSpPr>
            <a:spLocks noGrp="1"/>
          </p:cNvSpPr>
          <p:nvPr>
            <p:ph type="ftr" sz="quarter" idx="11"/>
          </p:nvPr>
        </p:nvSpPr>
        <p:spPr>
          <a:xfrm>
            <a:off x="804672" y="6227064"/>
            <a:ext cx="10588752" cy="320040"/>
          </a:xfrm>
        </p:spPr>
        <p:txBody>
          <a:bodyPr/>
          <a:lstStyle/>
          <a:p>
            <a:endParaRPr lang="en-US"/>
          </a:p>
        </p:txBody>
      </p:sp>
      <p:sp>
        <p:nvSpPr>
          <p:cNvPr id="7" name="Slide Number Placeholder 6"/>
          <p:cNvSpPr>
            <a:spLocks noGrp="1"/>
          </p:cNvSpPr>
          <p:nvPr>
            <p:ph type="sldNum" sz="quarter" idx="12"/>
          </p:nvPr>
        </p:nvSpPr>
        <p:spPr>
          <a:xfrm>
            <a:off x="10469880" y="320040"/>
            <a:ext cx="914400" cy="320040"/>
          </a:xfrm>
        </p:spPr>
        <p:txBody>
          <a:bodyPr/>
          <a:lstStyle/>
          <a:p>
            <a:fld id="{48210979-E9BA-420C-A80A-C0DFCD3368AD}" type="slidenum">
              <a:rPr lang="en-US" smtClean="0"/>
              <a:t>‹#›</a:t>
            </a:fld>
            <a:endParaRPr lang="en-US"/>
          </a:p>
        </p:txBody>
      </p:sp>
    </p:spTree>
    <p:extLst>
      <p:ext uri="{BB962C8B-B14F-4D97-AF65-F5344CB8AC3E}">
        <p14:creationId xmlns:p14="http://schemas.microsoft.com/office/powerpoint/2010/main" val="3757114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04B24C88-EE01-4454-8F1F-D7D658E89B39}" type="datetimeFigureOut">
              <a:rPr lang="en-US" smtClean="0"/>
              <a:t>8/2/20</a:t>
            </a:fld>
            <a:endParaRPr lang="en-US"/>
          </a:p>
        </p:txBody>
      </p:sp>
      <p:sp>
        <p:nvSpPr>
          <p:cNvPr id="8" name="Footer Placeholder 7"/>
          <p:cNvSpPr>
            <a:spLocks noGrp="1"/>
          </p:cNvSpPr>
          <p:nvPr>
            <p:ph type="ftr" sz="quarter" idx="11"/>
          </p:nvPr>
        </p:nvSpPr>
        <p:spPr>
          <a:xfrm>
            <a:off x="804672" y="6227064"/>
            <a:ext cx="10588752" cy="320040"/>
          </a:xfrm>
        </p:spPr>
        <p:txBody>
          <a:bodyPr/>
          <a:lstStyle/>
          <a:p>
            <a:endParaRPr lang="en-US"/>
          </a:p>
        </p:txBody>
      </p:sp>
      <p:sp>
        <p:nvSpPr>
          <p:cNvPr id="9" name="Slide Number Placeholder 8"/>
          <p:cNvSpPr>
            <a:spLocks noGrp="1"/>
          </p:cNvSpPr>
          <p:nvPr>
            <p:ph type="sldNum" sz="quarter" idx="12"/>
          </p:nvPr>
        </p:nvSpPr>
        <p:spPr>
          <a:xfrm>
            <a:off x="10469880" y="320040"/>
            <a:ext cx="914400" cy="320040"/>
          </a:xfrm>
        </p:spPr>
        <p:txBody>
          <a:bodyPr/>
          <a:lstStyle/>
          <a:p>
            <a:fld id="{48210979-E9BA-420C-A80A-C0DFCD3368AD}" type="slidenum">
              <a:rPr lang="en-US" smtClean="0"/>
              <a:t>‹#›</a:t>
            </a:fld>
            <a:endParaRPr lang="en-US"/>
          </a:p>
        </p:txBody>
      </p:sp>
    </p:spTree>
    <p:extLst>
      <p:ext uri="{BB962C8B-B14F-4D97-AF65-F5344CB8AC3E}">
        <p14:creationId xmlns:p14="http://schemas.microsoft.com/office/powerpoint/2010/main" val="1252232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4B24C88-EE01-4454-8F1F-D7D658E89B39}" type="datetimeFigureOut">
              <a:rPr lang="en-US" smtClean="0"/>
              <a:t>8/2/20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210979-E9BA-420C-A80A-C0DFCD3368AD}" type="slidenum">
              <a:rPr lang="en-US" smtClean="0"/>
              <a:t>‹#›</a:t>
            </a:fld>
            <a:endParaRPr lang="en-US"/>
          </a:p>
        </p:txBody>
      </p:sp>
    </p:spTree>
    <p:extLst>
      <p:ext uri="{BB962C8B-B14F-4D97-AF65-F5344CB8AC3E}">
        <p14:creationId xmlns:p14="http://schemas.microsoft.com/office/powerpoint/2010/main" val="1905607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04B24C88-EE01-4454-8F1F-D7D658E89B39}" type="datetimeFigureOut">
              <a:rPr lang="en-US" smtClean="0"/>
              <a:t>8/2/20</a:t>
            </a:fld>
            <a:endParaRPr lang="en-US"/>
          </a:p>
        </p:txBody>
      </p:sp>
      <p:sp>
        <p:nvSpPr>
          <p:cNvPr id="3" name="Footer Placeholder 2"/>
          <p:cNvSpPr>
            <a:spLocks noGrp="1"/>
          </p:cNvSpPr>
          <p:nvPr>
            <p:ph type="ftr" sz="quarter" idx="11"/>
          </p:nvPr>
        </p:nvSpPr>
        <p:spPr>
          <a:xfrm>
            <a:off x="804672" y="6227064"/>
            <a:ext cx="10588752" cy="320040"/>
          </a:xfrm>
        </p:spPr>
        <p:txBody>
          <a:bodyPr/>
          <a:lstStyle/>
          <a:p>
            <a:endParaRPr lang="en-US"/>
          </a:p>
        </p:txBody>
      </p:sp>
      <p:sp>
        <p:nvSpPr>
          <p:cNvPr id="4" name="Slide Number Placeholder 3"/>
          <p:cNvSpPr>
            <a:spLocks noGrp="1"/>
          </p:cNvSpPr>
          <p:nvPr>
            <p:ph type="sldNum" sz="quarter" idx="12"/>
          </p:nvPr>
        </p:nvSpPr>
        <p:spPr>
          <a:xfrm>
            <a:off x="10469880" y="320040"/>
            <a:ext cx="914400" cy="320040"/>
          </a:xfrm>
        </p:spPr>
        <p:txBody>
          <a:bodyPr/>
          <a:lstStyle/>
          <a:p>
            <a:fld id="{48210979-E9BA-420C-A80A-C0DFCD3368AD}" type="slidenum">
              <a:rPr lang="en-US" smtClean="0"/>
              <a:t>‹#›</a:t>
            </a:fld>
            <a:endParaRPr lang="en-US"/>
          </a:p>
        </p:txBody>
      </p:sp>
    </p:spTree>
    <p:extLst>
      <p:ext uri="{BB962C8B-B14F-4D97-AF65-F5344CB8AC3E}">
        <p14:creationId xmlns:p14="http://schemas.microsoft.com/office/powerpoint/2010/main" val="3597169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B24C88-EE01-4454-8F1F-D7D658E89B39}" type="datetimeFigureOut">
              <a:rPr lang="en-US" smtClean="0"/>
              <a:t>8/2/20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210979-E9BA-420C-A80A-C0DFCD3368AD}" type="slidenum">
              <a:rPr lang="en-US" smtClean="0"/>
              <a:t>‹#›</a:t>
            </a:fld>
            <a:endParaRPr lang="en-US"/>
          </a:p>
        </p:txBody>
      </p:sp>
    </p:spTree>
    <p:extLst>
      <p:ext uri="{BB962C8B-B14F-4D97-AF65-F5344CB8AC3E}">
        <p14:creationId xmlns:p14="http://schemas.microsoft.com/office/powerpoint/2010/main" val="3196946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04672" y="320040"/>
            <a:ext cx="3657600" cy="320040"/>
          </a:xfrm>
        </p:spPr>
        <p:txBody>
          <a:bodyPr/>
          <a:lstStyle/>
          <a:p>
            <a:fld id="{04B24C88-EE01-4454-8F1F-D7D658E89B39}" type="datetimeFigureOut">
              <a:rPr lang="en-US" smtClean="0"/>
              <a:t>8/2/20</a:t>
            </a:fld>
            <a:endParaRPr lang="en-US"/>
          </a:p>
        </p:txBody>
      </p:sp>
      <p:sp>
        <p:nvSpPr>
          <p:cNvPr id="6" name="Footer Placeholder 5"/>
          <p:cNvSpPr>
            <a:spLocks noGrp="1"/>
          </p:cNvSpPr>
          <p:nvPr>
            <p:ph type="ftr" sz="quarter" idx="11"/>
          </p:nvPr>
        </p:nvSpPr>
        <p:spPr>
          <a:xfrm>
            <a:off x="804672" y="6227064"/>
            <a:ext cx="5942203" cy="320040"/>
          </a:xfrm>
        </p:spPr>
        <p:txBody>
          <a:bodyPr/>
          <a:lstStyle/>
          <a:p>
            <a:endParaRPr lang="en-US"/>
          </a:p>
        </p:txBody>
      </p:sp>
      <p:sp>
        <p:nvSpPr>
          <p:cNvPr id="7" name="Slide Number Placeholder 6"/>
          <p:cNvSpPr>
            <a:spLocks noGrp="1"/>
          </p:cNvSpPr>
          <p:nvPr>
            <p:ph type="sldNum" sz="quarter" idx="12"/>
          </p:nvPr>
        </p:nvSpPr>
        <p:spPr>
          <a:xfrm>
            <a:off x="5828377" y="320040"/>
            <a:ext cx="914400" cy="320040"/>
          </a:xfrm>
        </p:spPr>
        <p:txBody>
          <a:bodyPr/>
          <a:lstStyle/>
          <a:p>
            <a:fld id="{48210979-E9BA-420C-A80A-C0DFCD3368AD}" type="slidenum">
              <a:rPr lang="en-US" smtClean="0"/>
              <a:t>‹#›</a:t>
            </a:fld>
            <a:endParaRPr lang="en-US"/>
          </a:p>
        </p:txBody>
      </p:sp>
    </p:spTree>
    <p:extLst>
      <p:ext uri="{BB962C8B-B14F-4D97-AF65-F5344CB8AC3E}">
        <p14:creationId xmlns:p14="http://schemas.microsoft.com/office/powerpoint/2010/main" val="2144427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04B24C88-EE01-4454-8F1F-D7D658E89B39}" type="datetimeFigureOut">
              <a:rPr lang="en-US" smtClean="0"/>
              <a:t>8/2/20</a:t>
            </a:fld>
            <a:endParaRPr lang="en-US"/>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48210979-E9BA-420C-A80A-C0DFCD3368AD}" type="slidenum">
              <a:rPr lang="en-US" smtClean="0"/>
              <a:t>‹#›</a:t>
            </a:fld>
            <a:endParaRPr lang="en-US"/>
          </a:p>
        </p:txBody>
      </p:sp>
    </p:spTree>
    <p:extLst>
      <p:ext uri="{BB962C8B-B14F-4D97-AF65-F5344CB8AC3E}">
        <p14:creationId xmlns:p14="http://schemas.microsoft.com/office/powerpoint/2010/main" val="947834232"/>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ref.ly/logosres/esv?ref=BibleESV.Mal3.6&amp;off=14&amp;ctx=sts.+%0aRobbing+God%0a6%C2%A0~%E2%80%9CFor+t%EF%BB%BFI+the+Lord+do"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ref.ly/logosres/esv?ref=BibleESV.Mal3.6&amp;off=14&amp;ctx=sts.+%0aRobbing+God%0a6%C2%A0~%E2%80%9CFor+t%EF%BB%BFI+the+Lord+do"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ref.ly/logosres/esv?ref=BibleESV.Mal3.6&amp;off=14&amp;ctx=sts.+%0aRobbing+God%0a6%C2%A0~%E2%80%9CFor+t%EF%BB%BFI+the+Lord+do"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ref.ly/logosres/esv?ref=BibleESV.Mal3.6&amp;off=14&amp;ctx=sts.+%0aRobbing+God%0a6%C2%A0~%E2%80%9CFor+t%EF%BB%BFI+the+Lord+do"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73000"/>
            <a:lum/>
          </a:blip>
          <a:srcRect/>
          <a:stretch>
            <a:fillRect t="-29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7FF78-F02C-49ED-86C8-67B1121544EA}"/>
              </a:ext>
            </a:extLst>
          </p:cNvPr>
          <p:cNvSpPr>
            <a:spLocks noGrp="1"/>
          </p:cNvSpPr>
          <p:nvPr>
            <p:ph type="ctrTitle"/>
          </p:nvPr>
        </p:nvSpPr>
        <p:spPr>
          <a:xfrm>
            <a:off x="-174811" y="1928906"/>
            <a:ext cx="9144000" cy="2387600"/>
          </a:xfrm>
        </p:spPr>
        <p:txBody>
          <a:bodyPr>
            <a:normAutofit/>
          </a:bodyPr>
          <a:lstStyle/>
          <a:p>
            <a:r>
              <a:rPr lang="en-US" sz="6000" b="1" i="1" dirty="0">
                <a:solidFill>
                  <a:srgbClr val="002060"/>
                </a:solidFill>
              </a:rPr>
              <a:t>Majoring in the Minors</a:t>
            </a:r>
          </a:p>
        </p:txBody>
      </p:sp>
      <p:sp>
        <p:nvSpPr>
          <p:cNvPr id="3" name="Subtitle 2">
            <a:extLst>
              <a:ext uri="{FF2B5EF4-FFF2-40B4-BE49-F238E27FC236}">
                <a16:creationId xmlns:a16="http://schemas.microsoft.com/office/drawing/2014/main" id="{F57226DB-7471-479E-B177-CAA5C2AE6EB8}"/>
              </a:ext>
            </a:extLst>
          </p:cNvPr>
          <p:cNvSpPr>
            <a:spLocks noGrp="1"/>
          </p:cNvSpPr>
          <p:nvPr>
            <p:ph type="subTitle" idx="1"/>
          </p:nvPr>
        </p:nvSpPr>
        <p:spPr>
          <a:xfrm>
            <a:off x="4397189" y="6156979"/>
            <a:ext cx="7794812" cy="701021"/>
          </a:xfrm>
        </p:spPr>
        <p:txBody>
          <a:bodyPr>
            <a:noAutofit/>
          </a:bodyPr>
          <a:lstStyle/>
          <a:p>
            <a:r>
              <a:rPr lang="en-US" sz="2800" b="1" dirty="0">
                <a:solidFill>
                  <a:srgbClr val="002060"/>
                </a:solidFill>
              </a:rPr>
              <a:t>A sermon series from Haggai and Malachi</a:t>
            </a:r>
          </a:p>
        </p:txBody>
      </p:sp>
    </p:spTree>
    <p:extLst>
      <p:ext uri="{BB962C8B-B14F-4D97-AF65-F5344CB8AC3E}">
        <p14:creationId xmlns:p14="http://schemas.microsoft.com/office/powerpoint/2010/main" val="2443933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94241-E355-41C3-80DA-30BFB73A98F9}"/>
              </a:ext>
            </a:extLst>
          </p:cNvPr>
          <p:cNvSpPr>
            <a:spLocks noGrp="1"/>
          </p:cNvSpPr>
          <p:nvPr>
            <p:ph type="title"/>
          </p:nvPr>
        </p:nvSpPr>
        <p:spPr/>
        <p:txBody>
          <a:bodyPr>
            <a:noAutofit/>
          </a:bodyPr>
          <a:lstStyle/>
          <a:p>
            <a:r>
              <a:rPr lang="en-US" sz="3400" b="1" dirty="0">
                <a:solidFill>
                  <a:srgbClr val="FFFF00"/>
                </a:solidFill>
              </a:rPr>
              <a:t>I.</a:t>
            </a:r>
            <a:r>
              <a:rPr lang="en-US" sz="3400" b="1" dirty="0"/>
              <a:t> God’s grace brings His justice to all at the perfect time and in a perfect way </a:t>
            </a:r>
            <a:r>
              <a:rPr lang="en-US" sz="3400" b="1" i="1" dirty="0"/>
              <a:t>(2:17-3-7)</a:t>
            </a:r>
          </a:p>
        </p:txBody>
      </p:sp>
      <p:sp>
        <p:nvSpPr>
          <p:cNvPr id="3" name="Content Placeholder 2">
            <a:extLst>
              <a:ext uri="{FF2B5EF4-FFF2-40B4-BE49-F238E27FC236}">
                <a16:creationId xmlns:a16="http://schemas.microsoft.com/office/drawing/2014/main" id="{78ADCEA6-7BE1-4836-9819-DDD108CBBFE8}"/>
              </a:ext>
            </a:extLst>
          </p:cNvPr>
          <p:cNvSpPr>
            <a:spLocks noGrp="1"/>
          </p:cNvSpPr>
          <p:nvPr>
            <p:ph idx="1"/>
          </p:nvPr>
        </p:nvSpPr>
        <p:spPr>
          <a:xfrm>
            <a:off x="4739425" y="804689"/>
            <a:ext cx="6993229" cy="5248622"/>
          </a:xfrm>
        </p:spPr>
        <p:txBody>
          <a:bodyPr>
            <a:noAutofit/>
          </a:bodyPr>
          <a:lstStyle/>
          <a:p>
            <a:pPr marL="514350" indent="-514350">
              <a:buFont typeface="+mj-lt"/>
              <a:buAutoNum type="alphaUcPeriod" startAt="4"/>
            </a:pPr>
            <a:r>
              <a:rPr lang="en-US" sz="2800" b="1" dirty="0"/>
              <a:t>God will prove to be just by keeping His word </a:t>
            </a:r>
            <a:r>
              <a:rPr lang="en-US" sz="2800" b="1" i="1" dirty="0"/>
              <a:t>(8-12)</a:t>
            </a:r>
          </a:p>
          <a:p>
            <a:pPr marL="0" indent="0">
              <a:buNone/>
            </a:pPr>
            <a:r>
              <a:rPr lang="en-US" sz="2400" b="1" dirty="0">
                <a:solidFill>
                  <a:srgbClr val="FF0000"/>
                </a:solidFill>
              </a:rPr>
              <a:t>10</a:t>
            </a:r>
            <a:r>
              <a:rPr lang="en-US" sz="2800" b="1" dirty="0"/>
              <a:t> </a:t>
            </a:r>
            <a:r>
              <a:rPr lang="en-US" sz="2800" b="1" i="1" dirty="0"/>
              <a:t>Bring the full tithe into the storehouse, that there may be food in my house. And thereby </a:t>
            </a:r>
            <a:r>
              <a:rPr lang="en-US" sz="2800" b="1" i="1" dirty="0">
                <a:solidFill>
                  <a:srgbClr val="0070C0"/>
                </a:solidFill>
              </a:rPr>
              <a:t>put me to the test</a:t>
            </a:r>
            <a:r>
              <a:rPr lang="en-US" sz="2800" b="1" i="1" dirty="0"/>
              <a:t>, says the </a:t>
            </a:r>
            <a:r>
              <a:rPr lang="en-US" sz="2800" b="1" i="1" cap="small" dirty="0"/>
              <a:t>Lord</a:t>
            </a:r>
            <a:r>
              <a:rPr lang="en-US" sz="2800" b="1" i="1" dirty="0"/>
              <a:t> of hosts, if I will not open the windows of heaven for you and pour down for you a blessing until there is no more need.</a:t>
            </a:r>
            <a:r>
              <a:rPr lang="en-US" sz="2800" b="1" dirty="0"/>
              <a:t>” </a:t>
            </a:r>
          </a:p>
          <a:p>
            <a:pPr marL="0" indent="0">
              <a:buNone/>
            </a:pPr>
            <a:endParaRPr lang="en-US" sz="2800" b="1" dirty="0">
              <a:hlinkClick r:id="rId2"/>
            </a:endParaRPr>
          </a:p>
        </p:txBody>
      </p:sp>
    </p:spTree>
    <p:extLst>
      <p:ext uri="{BB962C8B-B14F-4D97-AF65-F5344CB8AC3E}">
        <p14:creationId xmlns:p14="http://schemas.microsoft.com/office/powerpoint/2010/main" val="2401309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94241-E355-41C3-80DA-30BFB73A98F9}"/>
              </a:ext>
            </a:extLst>
          </p:cNvPr>
          <p:cNvSpPr>
            <a:spLocks noGrp="1"/>
          </p:cNvSpPr>
          <p:nvPr>
            <p:ph type="title"/>
          </p:nvPr>
        </p:nvSpPr>
        <p:spPr/>
        <p:txBody>
          <a:bodyPr>
            <a:noAutofit/>
          </a:bodyPr>
          <a:lstStyle/>
          <a:p>
            <a:r>
              <a:rPr lang="en-US" sz="3400" b="1" dirty="0">
                <a:solidFill>
                  <a:srgbClr val="FFFF00"/>
                </a:solidFill>
              </a:rPr>
              <a:t>I.</a:t>
            </a:r>
            <a:r>
              <a:rPr lang="en-US" sz="3400" b="1" dirty="0"/>
              <a:t> God’s grace brings His justice to all at the perfect time and in a perfect way </a:t>
            </a:r>
            <a:r>
              <a:rPr lang="en-US" sz="3400" b="1" i="1" dirty="0"/>
              <a:t>(2:17-3-7)</a:t>
            </a:r>
          </a:p>
        </p:txBody>
      </p:sp>
      <p:sp>
        <p:nvSpPr>
          <p:cNvPr id="3" name="Content Placeholder 2">
            <a:extLst>
              <a:ext uri="{FF2B5EF4-FFF2-40B4-BE49-F238E27FC236}">
                <a16:creationId xmlns:a16="http://schemas.microsoft.com/office/drawing/2014/main" id="{78ADCEA6-7BE1-4836-9819-DDD108CBBFE8}"/>
              </a:ext>
            </a:extLst>
          </p:cNvPr>
          <p:cNvSpPr>
            <a:spLocks noGrp="1"/>
          </p:cNvSpPr>
          <p:nvPr>
            <p:ph idx="1"/>
          </p:nvPr>
        </p:nvSpPr>
        <p:spPr>
          <a:xfrm>
            <a:off x="4739425" y="804689"/>
            <a:ext cx="6993229" cy="5248622"/>
          </a:xfrm>
        </p:spPr>
        <p:txBody>
          <a:bodyPr>
            <a:noAutofit/>
          </a:bodyPr>
          <a:lstStyle/>
          <a:p>
            <a:pPr marL="514350" indent="-514350">
              <a:buFont typeface="+mj-lt"/>
              <a:buAutoNum type="alphaUcPeriod" startAt="4"/>
            </a:pPr>
            <a:r>
              <a:rPr lang="en-US" sz="2800" b="1" dirty="0"/>
              <a:t>God will prove to be just by keeping His word </a:t>
            </a:r>
            <a:r>
              <a:rPr lang="en-US" sz="2800" b="1" i="1" dirty="0"/>
              <a:t>(8-12)</a:t>
            </a:r>
          </a:p>
          <a:p>
            <a:pPr marL="0" indent="0">
              <a:buNone/>
            </a:pPr>
            <a:r>
              <a:rPr lang="en-US" sz="2800" b="1" dirty="0"/>
              <a:t>“</a:t>
            </a:r>
            <a:r>
              <a:rPr lang="en-US" sz="2800" b="1" i="1" dirty="0"/>
              <a:t>If God is for us, who can be against us? </a:t>
            </a:r>
            <a:r>
              <a:rPr lang="en-US" sz="2800" b="1" dirty="0"/>
              <a:t>” </a:t>
            </a:r>
            <a:r>
              <a:rPr lang="en-US" sz="2800" b="1" dirty="0">
                <a:solidFill>
                  <a:srgbClr val="C00000"/>
                </a:solidFill>
              </a:rPr>
              <a:t>Romans 8:31</a:t>
            </a:r>
          </a:p>
          <a:p>
            <a:pPr marL="0" indent="0">
              <a:buNone/>
            </a:pPr>
            <a:r>
              <a:rPr lang="en-US" sz="2800" b="1" dirty="0"/>
              <a:t>“</a:t>
            </a:r>
            <a:r>
              <a:rPr lang="en-US" sz="2800" b="1" i="1" dirty="0"/>
              <a:t>I know </a:t>
            </a:r>
            <a:r>
              <a:rPr lang="en-US" sz="2800" b="1" i="1" dirty="0">
                <a:solidFill>
                  <a:srgbClr val="0070C0"/>
                </a:solidFill>
              </a:rPr>
              <a:t>the plans I have for you</a:t>
            </a:r>
            <a:r>
              <a:rPr lang="en-US" sz="2800" b="1" i="1" dirty="0"/>
              <a:t>, declares the </a:t>
            </a:r>
            <a:r>
              <a:rPr lang="en-US" sz="2800" b="1" i="1" cap="small" dirty="0"/>
              <a:t>Lord</a:t>
            </a:r>
            <a:r>
              <a:rPr lang="en-US" sz="2800" b="1" i="1" dirty="0"/>
              <a:t>, plans for welfare and </a:t>
            </a:r>
            <a:r>
              <a:rPr lang="en-US" sz="2800" b="1" i="1" dirty="0">
                <a:solidFill>
                  <a:srgbClr val="0070C0"/>
                </a:solidFill>
              </a:rPr>
              <a:t>not for evil</a:t>
            </a:r>
            <a:r>
              <a:rPr lang="en-US" sz="2800" b="1" i="1" dirty="0"/>
              <a:t>, </a:t>
            </a:r>
            <a:r>
              <a:rPr lang="en-US" sz="2800" b="1" i="1" dirty="0">
                <a:solidFill>
                  <a:srgbClr val="0070C0"/>
                </a:solidFill>
              </a:rPr>
              <a:t>to give you </a:t>
            </a:r>
            <a:r>
              <a:rPr lang="en-US" sz="2800" b="1" i="1" dirty="0"/>
              <a:t>a future and a </a:t>
            </a:r>
            <a:r>
              <a:rPr lang="en-US" sz="2800" b="1" i="1" dirty="0">
                <a:solidFill>
                  <a:srgbClr val="0070C0"/>
                </a:solidFill>
              </a:rPr>
              <a:t>hope</a:t>
            </a:r>
            <a:r>
              <a:rPr lang="en-US" sz="2800" b="1" i="1" dirty="0"/>
              <a:t>.</a:t>
            </a:r>
            <a:r>
              <a:rPr lang="en-US" sz="2800" b="1" dirty="0"/>
              <a:t>” </a:t>
            </a:r>
            <a:r>
              <a:rPr lang="en-US" sz="2800" b="1" dirty="0">
                <a:solidFill>
                  <a:srgbClr val="C00000"/>
                </a:solidFill>
              </a:rPr>
              <a:t>Jeremiah 29:11 </a:t>
            </a:r>
          </a:p>
          <a:p>
            <a:pPr marL="0" indent="0">
              <a:buNone/>
            </a:pPr>
            <a:endParaRPr lang="en-US" sz="2800" b="1" dirty="0">
              <a:solidFill>
                <a:srgbClr val="C00000"/>
              </a:solidFill>
              <a:hlinkClick r:id="rId2"/>
            </a:endParaRPr>
          </a:p>
        </p:txBody>
      </p:sp>
    </p:spTree>
    <p:extLst>
      <p:ext uri="{BB962C8B-B14F-4D97-AF65-F5344CB8AC3E}">
        <p14:creationId xmlns:p14="http://schemas.microsoft.com/office/powerpoint/2010/main" val="3124299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circle(in)">
                                      <p:cBhvr>
                                        <p:cTn id="11"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94241-E355-41C3-80DA-30BFB73A98F9}"/>
              </a:ext>
            </a:extLst>
          </p:cNvPr>
          <p:cNvSpPr>
            <a:spLocks noGrp="1"/>
          </p:cNvSpPr>
          <p:nvPr>
            <p:ph type="title"/>
          </p:nvPr>
        </p:nvSpPr>
        <p:spPr>
          <a:xfrm>
            <a:off x="548640" y="2349925"/>
            <a:ext cx="3980329" cy="2456442"/>
          </a:xfrm>
        </p:spPr>
        <p:txBody>
          <a:bodyPr>
            <a:noAutofit/>
          </a:bodyPr>
          <a:lstStyle/>
          <a:p>
            <a:r>
              <a:rPr lang="en-US" sz="3600" b="1" dirty="0">
                <a:solidFill>
                  <a:srgbClr val="FFFF00"/>
                </a:solidFill>
              </a:rPr>
              <a:t>II.</a:t>
            </a:r>
            <a:r>
              <a:rPr lang="en-US" sz="3600" b="1" dirty="0"/>
              <a:t> The peoples’ real spiritual problem is that He is for them and they are against Him </a:t>
            </a:r>
            <a:r>
              <a:rPr lang="en-US" sz="3600" b="1" i="1" dirty="0"/>
              <a:t>(13-15)</a:t>
            </a:r>
          </a:p>
        </p:txBody>
      </p:sp>
      <p:sp>
        <p:nvSpPr>
          <p:cNvPr id="3" name="Content Placeholder 2">
            <a:extLst>
              <a:ext uri="{FF2B5EF4-FFF2-40B4-BE49-F238E27FC236}">
                <a16:creationId xmlns:a16="http://schemas.microsoft.com/office/drawing/2014/main" id="{78ADCEA6-7BE1-4836-9819-DDD108CBBFE8}"/>
              </a:ext>
            </a:extLst>
          </p:cNvPr>
          <p:cNvSpPr>
            <a:spLocks noGrp="1"/>
          </p:cNvSpPr>
          <p:nvPr>
            <p:ph idx="1"/>
          </p:nvPr>
        </p:nvSpPr>
        <p:spPr>
          <a:xfrm>
            <a:off x="5118447" y="161217"/>
            <a:ext cx="6645185" cy="6549081"/>
          </a:xfrm>
        </p:spPr>
        <p:txBody>
          <a:bodyPr>
            <a:normAutofit/>
          </a:bodyPr>
          <a:lstStyle/>
          <a:p>
            <a:pPr marL="0" indent="0">
              <a:buNone/>
            </a:pPr>
            <a:r>
              <a:rPr lang="en-US" sz="2400" b="1" dirty="0">
                <a:solidFill>
                  <a:srgbClr val="FF0000"/>
                </a:solidFill>
              </a:rPr>
              <a:t>13</a:t>
            </a:r>
            <a:r>
              <a:rPr lang="en-US" sz="2800" b="1" dirty="0"/>
              <a:t> </a:t>
            </a:r>
            <a:r>
              <a:rPr lang="en-US" sz="2800" b="1" i="1" dirty="0"/>
              <a:t>“</a:t>
            </a:r>
            <a:r>
              <a:rPr lang="en-US" sz="2800" b="1" i="1" dirty="0">
                <a:solidFill>
                  <a:srgbClr val="0070C0"/>
                </a:solidFill>
              </a:rPr>
              <a:t>Your words </a:t>
            </a:r>
            <a:r>
              <a:rPr lang="en-US" sz="2800" b="1" i="1" dirty="0"/>
              <a:t>have been </a:t>
            </a:r>
            <a:r>
              <a:rPr lang="en-US" sz="2800" b="1" i="1" dirty="0">
                <a:solidFill>
                  <a:srgbClr val="0070C0"/>
                </a:solidFill>
              </a:rPr>
              <a:t>hard</a:t>
            </a:r>
            <a:r>
              <a:rPr lang="en-US" sz="2800" b="1" i="1" dirty="0"/>
              <a:t> </a:t>
            </a:r>
            <a:r>
              <a:rPr lang="en-US" sz="2800" b="1" i="1" dirty="0">
                <a:solidFill>
                  <a:srgbClr val="0070C0"/>
                </a:solidFill>
              </a:rPr>
              <a:t>against me</a:t>
            </a:r>
            <a:r>
              <a:rPr lang="en-US" sz="2800" b="1" i="1" dirty="0"/>
              <a:t>, says the Lord. </a:t>
            </a:r>
            <a:r>
              <a:rPr lang="en-US" sz="2800" b="1" i="1" dirty="0">
                <a:solidFill>
                  <a:srgbClr val="0070C0"/>
                </a:solidFill>
              </a:rPr>
              <a:t>But you say, ‘How have we spoken against you?’ </a:t>
            </a:r>
            <a:r>
              <a:rPr lang="en-US" sz="2400" b="1" dirty="0">
                <a:solidFill>
                  <a:srgbClr val="FF0000"/>
                </a:solidFill>
              </a:rPr>
              <a:t>14</a:t>
            </a:r>
            <a:r>
              <a:rPr lang="en-US" sz="2800" b="1" dirty="0"/>
              <a:t> </a:t>
            </a:r>
            <a:r>
              <a:rPr lang="en-US" sz="2800" b="1" i="1" dirty="0"/>
              <a:t>You have said, ‘It is vain to serve God. What is the profit of our keeping his charge or of walking as in mourning before the Lord of hosts?</a:t>
            </a:r>
            <a:r>
              <a:rPr lang="en-US" sz="2800" b="1" dirty="0"/>
              <a:t> </a:t>
            </a:r>
            <a:r>
              <a:rPr lang="en-US" sz="2400" b="1" dirty="0">
                <a:solidFill>
                  <a:srgbClr val="FF0000"/>
                </a:solidFill>
              </a:rPr>
              <a:t>15</a:t>
            </a:r>
            <a:r>
              <a:rPr lang="en-US" sz="2800" b="1" dirty="0"/>
              <a:t>	</a:t>
            </a:r>
            <a:r>
              <a:rPr lang="en-US" sz="2800" b="1" i="1" dirty="0"/>
              <a:t>And now we call the arrogant blessed. Evildoers not only prosper but they put God to the test and they escape.’ ” </a:t>
            </a:r>
          </a:p>
          <a:p>
            <a:pPr marL="0" indent="0">
              <a:buNone/>
            </a:pPr>
            <a:endParaRPr lang="en-US" sz="2800" b="1" dirty="0">
              <a:solidFill>
                <a:srgbClr val="C00000"/>
              </a:solidFill>
            </a:endParaRPr>
          </a:p>
        </p:txBody>
      </p:sp>
    </p:spTree>
    <p:extLst>
      <p:ext uri="{BB962C8B-B14F-4D97-AF65-F5344CB8AC3E}">
        <p14:creationId xmlns:p14="http://schemas.microsoft.com/office/powerpoint/2010/main" val="3969860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94241-E355-41C3-80DA-30BFB73A98F9}"/>
              </a:ext>
            </a:extLst>
          </p:cNvPr>
          <p:cNvSpPr>
            <a:spLocks noGrp="1"/>
          </p:cNvSpPr>
          <p:nvPr>
            <p:ph type="title"/>
          </p:nvPr>
        </p:nvSpPr>
        <p:spPr>
          <a:xfrm>
            <a:off x="548640" y="2349925"/>
            <a:ext cx="3980329" cy="2456442"/>
          </a:xfrm>
        </p:spPr>
        <p:txBody>
          <a:bodyPr>
            <a:noAutofit/>
          </a:bodyPr>
          <a:lstStyle/>
          <a:p>
            <a:r>
              <a:rPr lang="en-US" sz="3600" b="1" dirty="0">
                <a:solidFill>
                  <a:srgbClr val="FFFF00"/>
                </a:solidFill>
              </a:rPr>
              <a:t>II.</a:t>
            </a:r>
            <a:r>
              <a:rPr lang="en-US" sz="3600" b="1" dirty="0"/>
              <a:t> The peoples’ real spiritual problem is that He is for them and they are against Him </a:t>
            </a:r>
            <a:r>
              <a:rPr lang="en-US" sz="3600" b="1" i="1" dirty="0"/>
              <a:t>(13-15)</a:t>
            </a:r>
          </a:p>
        </p:txBody>
      </p:sp>
      <p:sp>
        <p:nvSpPr>
          <p:cNvPr id="3" name="Content Placeholder 2">
            <a:extLst>
              <a:ext uri="{FF2B5EF4-FFF2-40B4-BE49-F238E27FC236}">
                <a16:creationId xmlns:a16="http://schemas.microsoft.com/office/drawing/2014/main" id="{78ADCEA6-7BE1-4836-9819-DDD108CBBFE8}"/>
              </a:ext>
            </a:extLst>
          </p:cNvPr>
          <p:cNvSpPr>
            <a:spLocks noGrp="1"/>
          </p:cNvSpPr>
          <p:nvPr>
            <p:ph idx="1"/>
          </p:nvPr>
        </p:nvSpPr>
        <p:spPr>
          <a:xfrm>
            <a:off x="5118447" y="161217"/>
            <a:ext cx="6645185" cy="6549081"/>
          </a:xfrm>
        </p:spPr>
        <p:txBody>
          <a:bodyPr>
            <a:normAutofit/>
          </a:bodyPr>
          <a:lstStyle/>
          <a:p>
            <a:pPr marL="0" indent="0">
              <a:buNone/>
            </a:pPr>
            <a:r>
              <a:rPr lang="en-US" sz="2400" b="1" dirty="0">
                <a:solidFill>
                  <a:srgbClr val="FF0000"/>
                </a:solidFill>
              </a:rPr>
              <a:t>13</a:t>
            </a:r>
            <a:r>
              <a:rPr lang="en-US" sz="2800" b="1" dirty="0"/>
              <a:t> </a:t>
            </a:r>
            <a:r>
              <a:rPr lang="en-US" sz="2800" b="1" i="1" dirty="0"/>
              <a:t>“Your words have been hard against me, says the Lord. But you say, ‘How have we spoken against you?’ </a:t>
            </a:r>
            <a:r>
              <a:rPr lang="en-US" sz="2400" b="1" dirty="0">
                <a:solidFill>
                  <a:srgbClr val="FF0000"/>
                </a:solidFill>
              </a:rPr>
              <a:t>14</a:t>
            </a:r>
            <a:r>
              <a:rPr lang="en-US" sz="2800" b="1" dirty="0"/>
              <a:t> </a:t>
            </a:r>
            <a:r>
              <a:rPr lang="en-US" sz="2800" b="1" i="1" dirty="0"/>
              <a:t>You have said, </a:t>
            </a:r>
            <a:r>
              <a:rPr lang="en-US" sz="2800" b="1" i="1" dirty="0">
                <a:solidFill>
                  <a:srgbClr val="0070C0"/>
                </a:solidFill>
              </a:rPr>
              <a:t>‘It is vain to serve God</a:t>
            </a:r>
            <a:r>
              <a:rPr lang="en-US" sz="2800" b="1" i="1" dirty="0"/>
              <a:t>. </a:t>
            </a:r>
            <a:r>
              <a:rPr lang="en-US" sz="2800" b="1" i="1" dirty="0">
                <a:solidFill>
                  <a:srgbClr val="0070C0"/>
                </a:solidFill>
              </a:rPr>
              <a:t>What is the profit of our keeping his charge or of walking as in mourning before the Lord of hosts?</a:t>
            </a:r>
            <a:r>
              <a:rPr lang="en-US" sz="2800" b="1" dirty="0">
                <a:solidFill>
                  <a:srgbClr val="0070C0"/>
                </a:solidFill>
              </a:rPr>
              <a:t> </a:t>
            </a:r>
            <a:r>
              <a:rPr lang="en-US" sz="2400" b="1" dirty="0">
                <a:solidFill>
                  <a:srgbClr val="FF0000"/>
                </a:solidFill>
              </a:rPr>
              <a:t>15</a:t>
            </a:r>
            <a:r>
              <a:rPr lang="en-US" sz="2800" b="1" dirty="0"/>
              <a:t>	</a:t>
            </a:r>
            <a:r>
              <a:rPr lang="en-US" sz="2800" b="1" i="1" dirty="0"/>
              <a:t>And now we call the arrogant blessed. Evildoers not only prosper but they put God to the test and they escape.’ ” </a:t>
            </a:r>
          </a:p>
          <a:p>
            <a:pPr marL="0" indent="0">
              <a:buNone/>
            </a:pPr>
            <a:endParaRPr lang="en-US" sz="2800" b="1" dirty="0">
              <a:solidFill>
                <a:srgbClr val="C00000"/>
              </a:solidFill>
            </a:endParaRPr>
          </a:p>
        </p:txBody>
      </p:sp>
    </p:spTree>
    <p:extLst>
      <p:ext uri="{BB962C8B-B14F-4D97-AF65-F5344CB8AC3E}">
        <p14:creationId xmlns:p14="http://schemas.microsoft.com/office/powerpoint/2010/main" val="4149293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94241-E355-41C3-80DA-30BFB73A98F9}"/>
              </a:ext>
            </a:extLst>
          </p:cNvPr>
          <p:cNvSpPr>
            <a:spLocks noGrp="1"/>
          </p:cNvSpPr>
          <p:nvPr>
            <p:ph type="title"/>
          </p:nvPr>
        </p:nvSpPr>
        <p:spPr>
          <a:xfrm>
            <a:off x="548640" y="2349925"/>
            <a:ext cx="3980329" cy="2456442"/>
          </a:xfrm>
        </p:spPr>
        <p:txBody>
          <a:bodyPr>
            <a:noAutofit/>
          </a:bodyPr>
          <a:lstStyle/>
          <a:p>
            <a:r>
              <a:rPr lang="en-US" sz="3600" b="1" dirty="0">
                <a:solidFill>
                  <a:srgbClr val="FFFF00"/>
                </a:solidFill>
              </a:rPr>
              <a:t>II.</a:t>
            </a:r>
            <a:r>
              <a:rPr lang="en-US" sz="3600" b="1" dirty="0"/>
              <a:t> The peoples’ real spiritual problem is that He is for them and they are against Him </a:t>
            </a:r>
            <a:r>
              <a:rPr lang="en-US" sz="3600" b="1" i="1" dirty="0"/>
              <a:t>(13-15)</a:t>
            </a:r>
          </a:p>
        </p:txBody>
      </p:sp>
      <p:sp>
        <p:nvSpPr>
          <p:cNvPr id="3" name="Content Placeholder 2">
            <a:extLst>
              <a:ext uri="{FF2B5EF4-FFF2-40B4-BE49-F238E27FC236}">
                <a16:creationId xmlns:a16="http://schemas.microsoft.com/office/drawing/2014/main" id="{78ADCEA6-7BE1-4836-9819-DDD108CBBFE8}"/>
              </a:ext>
            </a:extLst>
          </p:cNvPr>
          <p:cNvSpPr>
            <a:spLocks noGrp="1"/>
          </p:cNvSpPr>
          <p:nvPr>
            <p:ph idx="1"/>
          </p:nvPr>
        </p:nvSpPr>
        <p:spPr>
          <a:xfrm>
            <a:off x="5118447" y="161217"/>
            <a:ext cx="6645185" cy="6549081"/>
          </a:xfrm>
        </p:spPr>
        <p:txBody>
          <a:bodyPr>
            <a:normAutofit/>
          </a:bodyPr>
          <a:lstStyle/>
          <a:p>
            <a:pPr marL="0" indent="0">
              <a:buNone/>
            </a:pPr>
            <a:r>
              <a:rPr lang="en-US" sz="2400" b="1" dirty="0">
                <a:solidFill>
                  <a:srgbClr val="FF0000"/>
                </a:solidFill>
              </a:rPr>
              <a:t>13</a:t>
            </a:r>
            <a:r>
              <a:rPr lang="en-US" sz="2800" b="1" dirty="0"/>
              <a:t> </a:t>
            </a:r>
            <a:r>
              <a:rPr lang="en-US" sz="2800" b="1" i="1" dirty="0"/>
              <a:t>“Your words have been hard against me, says the Lord. But you say, ‘How have we spoken against you?’ </a:t>
            </a:r>
            <a:r>
              <a:rPr lang="en-US" sz="2400" b="1" dirty="0">
                <a:solidFill>
                  <a:srgbClr val="FF0000"/>
                </a:solidFill>
              </a:rPr>
              <a:t>14</a:t>
            </a:r>
            <a:r>
              <a:rPr lang="en-US" sz="2800" b="1" dirty="0"/>
              <a:t> </a:t>
            </a:r>
            <a:r>
              <a:rPr lang="en-US" sz="2800" b="1" i="1" dirty="0"/>
              <a:t>You have said, </a:t>
            </a:r>
            <a:r>
              <a:rPr lang="en-US" sz="2800" b="1" i="1" dirty="0">
                <a:solidFill>
                  <a:srgbClr val="0070C0"/>
                </a:solidFill>
              </a:rPr>
              <a:t>‘</a:t>
            </a:r>
            <a:r>
              <a:rPr lang="en-US" sz="2800" b="1" i="1" dirty="0"/>
              <a:t>It is vain to serve God. What is the profit of our keeping his charge or of walking as in mourning before the Lord of hosts?</a:t>
            </a:r>
            <a:r>
              <a:rPr lang="en-US" sz="2800" b="1" dirty="0"/>
              <a:t> </a:t>
            </a:r>
            <a:r>
              <a:rPr lang="en-US" sz="2400" b="1" dirty="0">
                <a:solidFill>
                  <a:srgbClr val="FF0000"/>
                </a:solidFill>
              </a:rPr>
              <a:t>15</a:t>
            </a:r>
            <a:r>
              <a:rPr lang="en-US" sz="2800" b="1" dirty="0"/>
              <a:t>	</a:t>
            </a:r>
            <a:r>
              <a:rPr lang="en-US" sz="2800" b="1" i="1" dirty="0">
                <a:solidFill>
                  <a:srgbClr val="0070C0"/>
                </a:solidFill>
              </a:rPr>
              <a:t>And now we call the arrogant blessed. </a:t>
            </a:r>
            <a:r>
              <a:rPr lang="en-US" sz="2800" b="1" i="1" dirty="0">
                <a:solidFill>
                  <a:srgbClr val="7030A0"/>
                </a:solidFill>
              </a:rPr>
              <a:t>Evildoers not only prosper but they </a:t>
            </a:r>
            <a:r>
              <a:rPr lang="en-US" sz="2800" b="1" i="1" u="sng" dirty="0">
                <a:solidFill>
                  <a:srgbClr val="7030A0"/>
                </a:solidFill>
              </a:rPr>
              <a:t>put God to the test</a:t>
            </a:r>
            <a:r>
              <a:rPr lang="en-US" sz="2800" b="1" i="1" dirty="0">
                <a:solidFill>
                  <a:srgbClr val="7030A0"/>
                </a:solidFill>
              </a:rPr>
              <a:t> and they escape.’</a:t>
            </a:r>
            <a:r>
              <a:rPr lang="en-US" sz="2800" b="1" i="1" dirty="0">
                <a:solidFill>
                  <a:srgbClr val="0070C0"/>
                </a:solidFill>
              </a:rPr>
              <a:t> ” </a:t>
            </a:r>
          </a:p>
          <a:p>
            <a:pPr marL="0" indent="0">
              <a:buNone/>
            </a:pPr>
            <a:endParaRPr lang="en-US" sz="2800" b="1" dirty="0">
              <a:solidFill>
                <a:srgbClr val="C00000"/>
              </a:solidFill>
            </a:endParaRPr>
          </a:p>
        </p:txBody>
      </p:sp>
    </p:spTree>
    <p:extLst>
      <p:ext uri="{BB962C8B-B14F-4D97-AF65-F5344CB8AC3E}">
        <p14:creationId xmlns:p14="http://schemas.microsoft.com/office/powerpoint/2010/main" val="3405559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94241-E355-41C3-80DA-30BFB73A98F9}"/>
              </a:ext>
            </a:extLst>
          </p:cNvPr>
          <p:cNvSpPr>
            <a:spLocks noGrp="1"/>
          </p:cNvSpPr>
          <p:nvPr>
            <p:ph type="title"/>
          </p:nvPr>
        </p:nvSpPr>
        <p:spPr>
          <a:xfrm>
            <a:off x="576943" y="2349925"/>
            <a:ext cx="4038600" cy="2456442"/>
          </a:xfrm>
        </p:spPr>
        <p:txBody>
          <a:bodyPr>
            <a:normAutofit/>
          </a:bodyPr>
          <a:lstStyle/>
          <a:p>
            <a:r>
              <a:rPr lang="en-US" sz="3600" b="1" dirty="0">
                <a:solidFill>
                  <a:srgbClr val="FFFF00"/>
                </a:solidFill>
              </a:rPr>
              <a:t>III.</a:t>
            </a:r>
            <a:r>
              <a:rPr lang="en-US" sz="3600" b="1" dirty="0"/>
              <a:t> God is not the problem! </a:t>
            </a:r>
            <a:endParaRPr lang="en-US" sz="3600" b="1" i="1" dirty="0"/>
          </a:p>
        </p:txBody>
      </p:sp>
      <p:sp>
        <p:nvSpPr>
          <p:cNvPr id="3" name="Content Placeholder 2">
            <a:extLst>
              <a:ext uri="{FF2B5EF4-FFF2-40B4-BE49-F238E27FC236}">
                <a16:creationId xmlns:a16="http://schemas.microsoft.com/office/drawing/2014/main" id="{78ADCEA6-7BE1-4836-9819-DDD108CBBFE8}"/>
              </a:ext>
            </a:extLst>
          </p:cNvPr>
          <p:cNvSpPr>
            <a:spLocks noGrp="1"/>
          </p:cNvSpPr>
          <p:nvPr>
            <p:ph idx="1"/>
          </p:nvPr>
        </p:nvSpPr>
        <p:spPr>
          <a:xfrm>
            <a:off x="4719919" y="803186"/>
            <a:ext cx="7167282" cy="5248622"/>
          </a:xfrm>
        </p:spPr>
        <p:txBody>
          <a:bodyPr>
            <a:noAutofit/>
          </a:bodyPr>
          <a:lstStyle/>
          <a:p>
            <a:pPr marL="0" indent="0">
              <a:buNone/>
            </a:pPr>
            <a:r>
              <a:rPr lang="en-US" sz="2800" b="1" dirty="0"/>
              <a:t>One thing God promises to ultimately do is enter into a final just judgment over all humanity. Referring to that judgement, Jesus teaches it will come through resurrection: “</a:t>
            </a:r>
            <a:r>
              <a:rPr lang="en-US" sz="2800" b="1" i="1" dirty="0"/>
              <a:t>…those who have done good to the resurrection of life, and </a:t>
            </a:r>
            <a:r>
              <a:rPr lang="en-US" sz="2800" b="1" i="1" dirty="0">
                <a:solidFill>
                  <a:srgbClr val="0070C0"/>
                </a:solidFill>
              </a:rPr>
              <a:t>those who have done evil </a:t>
            </a:r>
            <a:r>
              <a:rPr lang="en-US" sz="2800" b="1" i="1" dirty="0"/>
              <a:t>to the resurrection of judgment.</a:t>
            </a:r>
            <a:r>
              <a:rPr lang="en-US" sz="2800" b="1" dirty="0"/>
              <a:t>” </a:t>
            </a:r>
            <a:r>
              <a:rPr lang="en-US" sz="2800" b="1" dirty="0">
                <a:solidFill>
                  <a:srgbClr val="C00000"/>
                </a:solidFill>
              </a:rPr>
              <a:t>John 5:29 </a:t>
            </a:r>
          </a:p>
          <a:p>
            <a:pPr marL="0" indent="0">
              <a:buNone/>
            </a:pPr>
            <a:r>
              <a:rPr lang="en-US" sz="2800" b="1" dirty="0"/>
              <a:t>“</a:t>
            </a:r>
            <a:r>
              <a:rPr lang="en-US" sz="2800" b="1" i="1" dirty="0">
                <a:solidFill>
                  <a:srgbClr val="0070C0"/>
                </a:solidFill>
              </a:rPr>
              <a:t>The Lord </a:t>
            </a:r>
            <a:r>
              <a:rPr lang="en-US" sz="2800" b="1" i="1" dirty="0"/>
              <a:t>is not slow concerning his promise, as some regard slowness, but </a:t>
            </a:r>
            <a:r>
              <a:rPr lang="en-US" sz="2800" b="1" i="1" dirty="0">
                <a:solidFill>
                  <a:srgbClr val="0070C0"/>
                </a:solidFill>
              </a:rPr>
              <a:t>is being patient toward you</a:t>
            </a:r>
            <a:r>
              <a:rPr lang="en-US" sz="2800" b="1" i="1" dirty="0"/>
              <a:t>, </a:t>
            </a:r>
            <a:r>
              <a:rPr lang="en-US" sz="2800" b="1" i="1" dirty="0">
                <a:solidFill>
                  <a:srgbClr val="0070C0"/>
                </a:solidFill>
              </a:rPr>
              <a:t>because he does not wish for any to perish but for all to come to repentance.</a:t>
            </a:r>
            <a:r>
              <a:rPr lang="en-US" sz="2800" b="1" dirty="0"/>
              <a:t>” </a:t>
            </a:r>
            <a:r>
              <a:rPr lang="en-US" sz="2800" b="1" dirty="0">
                <a:solidFill>
                  <a:srgbClr val="C00000"/>
                </a:solidFill>
              </a:rPr>
              <a:t>2 Peter 3:9</a:t>
            </a:r>
            <a:endParaRPr lang="en-US" sz="2800" b="1" i="1" dirty="0">
              <a:solidFill>
                <a:srgbClr val="C00000"/>
              </a:solidFill>
            </a:endParaRPr>
          </a:p>
        </p:txBody>
      </p:sp>
    </p:spTree>
    <p:extLst>
      <p:ext uri="{BB962C8B-B14F-4D97-AF65-F5344CB8AC3E}">
        <p14:creationId xmlns:p14="http://schemas.microsoft.com/office/powerpoint/2010/main" val="276825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94241-E355-41C3-80DA-30BFB73A98F9}"/>
              </a:ext>
            </a:extLst>
          </p:cNvPr>
          <p:cNvSpPr>
            <a:spLocks noGrp="1"/>
          </p:cNvSpPr>
          <p:nvPr>
            <p:ph type="title"/>
          </p:nvPr>
        </p:nvSpPr>
        <p:spPr>
          <a:xfrm>
            <a:off x="576943" y="2349925"/>
            <a:ext cx="4038600" cy="2456442"/>
          </a:xfrm>
        </p:spPr>
        <p:txBody>
          <a:bodyPr>
            <a:normAutofit/>
          </a:bodyPr>
          <a:lstStyle/>
          <a:p>
            <a:r>
              <a:rPr lang="en-US" sz="3600" b="1" dirty="0">
                <a:solidFill>
                  <a:srgbClr val="FFFF00"/>
                </a:solidFill>
              </a:rPr>
              <a:t>III.</a:t>
            </a:r>
            <a:r>
              <a:rPr lang="en-US" sz="3600" b="1" dirty="0"/>
              <a:t> God is not the problem! </a:t>
            </a:r>
            <a:endParaRPr lang="en-US" sz="3600" b="1" i="1" dirty="0"/>
          </a:p>
        </p:txBody>
      </p:sp>
      <p:sp>
        <p:nvSpPr>
          <p:cNvPr id="3" name="Content Placeholder 2">
            <a:extLst>
              <a:ext uri="{FF2B5EF4-FFF2-40B4-BE49-F238E27FC236}">
                <a16:creationId xmlns:a16="http://schemas.microsoft.com/office/drawing/2014/main" id="{78ADCEA6-7BE1-4836-9819-DDD108CBBFE8}"/>
              </a:ext>
            </a:extLst>
          </p:cNvPr>
          <p:cNvSpPr>
            <a:spLocks noGrp="1"/>
          </p:cNvSpPr>
          <p:nvPr>
            <p:ph idx="1"/>
          </p:nvPr>
        </p:nvSpPr>
        <p:spPr>
          <a:xfrm>
            <a:off x="4719919" y="803186"/>
            <a:ext cx="7167282" cy="5248622"/>
          </a:xfrm>
        </p:spPr>
        <p:txBody>
          <a:bodyPr>
            <a:noAutofit/>
          </a:bodyPr>
          <a:lstStyle/>
          <a:p>
            <a:pPr marL="0" indent="0">
              <a:buNone/>
            </a:pPr>
            <a:r>
              <a:rPr lang="en-US" sz="2800" b="1" dirty="0"/>
              <a:t>Remember, all of us who know Jesus Christ as Savior deserved this kind of justice before we came to Him who suffered the greatest injustice in the history of the universe so that God could be just in forgiving us and giving us new life in Christ so that we would no longer be objects of wrath.</a:t>
            </a:r>
          </a:p>
          <a:p>
            <a:pPr marL="0" indent="0">
              <a:buNone/>
            </a:pPr>
            <a:r>
              <a:rPr lang="en-US" sz="2800" b="1" dirty="0"/>
              <a:t>“</a:t>
            </a:r>
            <a:r>
              <a:rPr lang="en-US" sz="2800" b="1" i="1" dirty="0"/>
              <a:t>To walk away from one's faith because of unanswered questions about evil is to </a:t>
            </a:r>
            <a:r>
              <a:rPr lang="en-US" sz="2800" b="1" i="1" dirty="0">
                <a:solidFill>
                  <a:srgbClr val="0070C0"/>
                </a:solidFill>
              </a:rPr>
              <a:t>walk into a storm of unanswered questions about good.</a:t>
            </a:r>
            <a:r>
              <a:rPr lang="en-US" sz="2800" b="1" dirty="0"/>
              <a:t>” </a:t>
            </a:r>
            <a:r>
              <a:rPr lang="en-US" sz="2800" b="1" dirty="0">
                <a:solidFill>
                  <a:srgbClr val="C00000"/>
                </a:solidFill>
              </a:rPr>
              <a:t>Ravi Zacharias</a:t>
            </a:r>
            <a:endParaRPr lang="en-US" sz="2800" b="1" i="1" dirty="0">
              <a:solidFill>
                <a:srgbClr val="C00000"/>
              </a:solidFill>
            </a:endParaRPr>
          </a:p>
        </p:txBody>
      </p:sp>
    </p:spTree>
    <p:extLst>
      <p:ext uri="{BB962C8B-B14F-4D97-AF65-F5344CB8AC3E}">
        <p14:creationId xmlns:p14="http://schemas.microsoft.com/office/powerpoint/2010/main" val="3876725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7812" y="804689"/>
            <a:ext cx="10756376" cy="5248622"/>
          </a:xfrm>
        </p:spPr>
        <p:txBody>
          <a:bodyPr>
            <a:normAutofit/>
          </a:bodyPr>
          <a:lstStyle/>
          <a:p>
            <a:pPr marL="0" indent="0">
              <a:buNone/>
            </a:pPr>
            <a:r>
              <a:rPr lang="en-US" sz="2800" b="1" dirty="0"/>
              <a:t>“</a:t>
            </a:r>
            <a:r>
              <a:rPr lang="en-US" sz="2800" b="1" i="1" dirty="0"/>
              <a:t>How dare you create a world to which there is such misery that is not our fault. It's not right, it's utterly, utterly evil. Why should I respect a capricious, mean-minded, stupid God who creates a world that is so full of injustice and pain?</a:t>
            </a:r>
            <a:r>
              <a:rPr lang="en-US" sz="2800" b="1" dirty="0"/>
              <a:t>” </a:t>
            </a:r>
            <a:r>
              <a:rPr lang="en-US" sz="2800" b="1" dirty="0">
                <a:solidFill>
                  <a:srgbClr val="C00000"/>
                </a:solidFill>
              </a:rPr>
              <a:t>Stephen Fry</a:t>
            </a:r>
          </a:p>
          <a:p>
            <a:pPr marL="0" indent="0">
              <a:buNone/>
            </a:pPr>
            <a:endParaRPr lang="en-US" sz="2800" b="1" dirty="0"/>
          </a:p>
          <a:p>
            <a:pPr marL="0" indent="0">
              <a:buNone/>
            </a:pPr>
            <a:r>
              <a:rPr lang="en-US" sz="2800" b="1" dirty="0"/>
              <a:t>It’s interesting how a person can deny the existence of God while, in the very same breath, blame God for the existence of evil as the reason for denying God’s existence!</a:t>
            </a:r>
          </a:p>
        </p:txBody>
      </p:sp>
    </p:spTree>
    <p:extLst>
      <p:ext uri="{BB962C8B-B14F-4D97-AF65-F5344CB8AC3E}">
        <p14:creationId xmlns:p14="http://schemas.microsoft.com/office/powerpoint/2010/main" val="4243382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5442FD9A-EA2F-425F-9DEB-501ACFCB501C}"/>
              </a:ext>
            </a:extLst>
          </p:cNvPr>
          <p:cNvSpPr txBox="1"/>
          <p:nvPr/>
        </p:nvSpPr>
        <p:spPr>
          <a:xfrm>
            <a:off x="4692234" y="5780782"/>
            <a:ext cx="2807533" cy="107721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Light" panose="020F0302020204030204"/>
                <a:ea typeface="+mn-ea"/>
                <a:cs typeface="+mn-cs"/>
              </a:rPr>
              <a:t>Malachi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Light" panose="020F0302020204030204"/>
                <a:ea typeface="+mn-ea"/>
                <a:cs typeface="+mn-cs"/>
              </a:rPr>
              <a:t>2:17 – 3:15</a:t>
            </a:r>
          </a:p>
        </p:txBody>
      </p:sp>
      <p:pic>
        <p:nvPicPr>
          <p:cNvPr id="1026" name="Picture 2" descr="9/11 Attacks: Remembering The Horror of Terrorism That The World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684136" cy="277702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6A280A3-F286-4928-A102-064EA6254E5B}"/>
              </a:ext>
            </a:extLst>
          </p:cNvPr>
          <p:cNvSpPr txBox="1"/>
          <p:nvPr/>
        </p:nvSpPr>
        <p:spPr>
          <a:xfrm>
            <a:off x="831847" y="2760280"/>
            <a:ext cx="1897039"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1" u="none" strike="noStrike" kern="1200" cap="none" spc="0" normalizeH="0" baseline="0" noProof="0" dirty="0">
                <a:ln>
                  <a:noFill/>
                </a:ln>
                <a:solidFill>
                  <a:prstClr val="black"/>
                </a:solidFill>
                <a:effectLst/>
                <a:uLnTx/>
                <a:uFillTx/>
                <a:latin typeface="Calibri Light" panose="020F0302020204030204"/>
                <a:ea typeface="+mn-ea"/>
                <a:cs typeface="+mn-cs"/>
              </a:rPr>
              <a:t>is not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2566" y="0"/>
            <a:ext cx="4969434" cy="279779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775943"/>
            <a:ext cx="4557709" cy="308205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65242" y="4142949"/>
            <a:ext cx="4826758" cy="2715051"/>
          </a:xfrm>
          <a:prstGeom prst="rect">
            <a:avLst/>
          </a:prstGeom>
        </p:spPr>
      </p:pic>
      <p:pic>
        <p:nvPicPr>
          <p:cNvPr id="6" name="Picture 5"/>
          <p:cNvPicPr>
            <a:picLocks noChangeAspect="1"/>
          </p:cNvPicPr>
          <p:nvPr/>
        </p:nvPicPr>
        <p:blipFill rotWithShape="1">
          <a:blip r:embed="rId6">
            <a:extLst>
              <a:ext uri="{28A0092B-C50C-407E-A947-70E740481C1C}">
                <a14:useLocalDpi xmlns:a14="http://schemas.microsoft.com/office/drawing/2010/main" val="0"/>
              </a:ext>
            </a:extLst>
          </a:blip>
          <a:srcRect b="5983"/>
          <a:stretch/>
        </p:blipFill>
        <p:spPr>
          <a:xfrm>
            <a:off x="4318797" y="1035135"/>
            <a:ext cx="3554407" cy="4787731"/>
          </a:xfrm>
          <a:prstGeom prst="rect">
            <a:avLst/>
          </a:prstGeom>
        </p:spPr>
      </p:pic>
      <p:sp>
        <p:nvSpPr>
          <p:cNvPr id="12" name="TextBox 11">
            <a:extLst>
              <a:ext uri="{FF2B5EF4-FFF2-40B4-BE49-F238E27FC236}">
                <a16:creationId xmlns:a16="http://schemas.microsoft.com/office/drawing/2014/main" id="{46A280A3-F286-4928-A102-064EA6254E5B}"/>
              </a:ext>
            </a:extLst>
          </p:cNvPr>
          <p:cNvSpPr txBox="1"/>
          <p:nvPr/>
        </p:nvSpPr>
        <p:spPr>
          <a:xfrm>
            <a:off x="5335058" y="0"/>
            <a:ext cx="1521885"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1" u="none" strike="noStrike" kern="1200" cap="none" spc="0" normalizeH="0" baseline="0" noProof="0" dirty="0">
                <a:ln>
                  <a:noFill/>
                </a:ln>
                <a:solidFill>
                  <a:prstClr val="black"/>
                </a:solidFill>
                <a:effectLst/>
                <a:uLnTx/>
                <a:uFillTx/>
                <a:latin typeface="Calibri Light" panose="020F0302020204030204"/>
                <a:ea typeface="+mn-ea"/>
                <a:cs typeface="+mn-cs"/>
              </a:rPr>
              <a:t>God</a:t>
            </a:r>
          </a:p>
        </p:txBody>
      </p:sp>
      <p:sp>
        <p:nvSpPr>
          <p:cNvPr id="13" name="TextBox 12">
            <a:extLst>
              <a:ext uri="{FF2B5EF4-FFF2-40B4-BE49-F238E27FC236}">
                <a16:creationId xmlns:a16="http://schemas.microsoft.com/office/drawing/2014/main" id="{46A280A3-F286-4928-A102-064EA6254E5B}"/>
              </a:ext>
            </a:extLst>
          </p:cNvPr>
          <p:cNvSpPr txBox="1"/>
          <p:nvPr/>
        </p:nvSpPr>
        <p:spPr>
          <a:xfrm>
            <a:off x="7833975" y="2921169"/>
            <a:ext cx="4358025"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1" u="none" strike="noStrike" kern="1200" cap="none" spc="0" normalizeH="0" baseline="0" noProof="0" dirty="0">
                <a:ln>
                  <a:noFill/>
                </a:ln>
                <a:solidFill>
                  <a:prstClr val="black"/>
                </a:solidFill>
                <a:effectLst/>
                <a:uLnTx/>
                <a:uFillTx/>
                <a:latin typeface="Calibri Light" panose="020F0302020204030204"/>
                <a:ea typeface="+mn-ea"/>
                <a:cs typeface="+mn-cs"/>
              </a:rPr>
              <a:t>the problem!</a:t>
            </a:r>
          </a:p>
        </p:txBody>
      </p:sp>
    </p:spTree>
    <p:extLst>
      <p:ext uri="{BB962C8B-B14F-4D97-AF65-F5344CB8AC3E}">
        <p14:creationId xmlns:p14="http://schemas.microsoft.com/office/powerpoint/2010/main" val="2583223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circle(in)">
                                      <p:cBhvr>
                                        <p:cTn id="7" dur="1000"/>
                                        <p:tgtEl>
                                          <p:spTgt spid="12">
                                            <p:txEl>
                                              <p:pRg st="0" end="0"/>
                                            </p:txEl>
                                          </p:spTgt>
                                        </p:tgtEl>
                                      </p:cBhvr>
                                    </p:animEffect>
                                  </p:childTnLst>
                                </p:cTn>
                              </p:par>
                            </p:childTnLst>
                          </p:cTn>
                        </p:par>
                        <p:par>
                          <p:cTn id="8" fill="hold">
                            <p:stCondLst>
                              <p:cond delay="1000"/>
                            </p:stCondLst>
                            <p:childTnLst>
                              <p:par>
                                <p:cTn id="9" presetID="6" presetClass="entr" presetSubtype="16"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circle(in)">
                                      <p:cBhvr>
                                        <p:cTn id="11" dur="1000"/>
                                        <p:tgtEl>
                                          <p:spTgt spid="4">
                                            <p:txEl>
                                              <p:pRg st="0" end="0"/>
                                            </p:txEl>
                                          </p:spTgt>
                                        </p:tgtEl>
                                      </p:cBhvr>
                                    </p:animEffect>
                                  </p:childTnLst>
                                </p:cTn>
                              </p:par>
                            </p:childTnLst>
                          </p:cTn>
                        </p:par>
                        <p:par>
                          <p:cTn id="12" fill="hold">
                            <p:stCondLst>
                              <p:cond delay="2000"/>
                            </p:stCondLst>
                            <p:childTnLst>
                              <p:par>
                                <p:cTn id="13" presetID="6" presetClass="entr" presetSubtype="16" fill="hold" nodeType="after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circle(in)">
                                      <p:cBhvr>
                                        <p:cTn id="15" dur="1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94241-E355-41C3-80DA-30BFB73A98F9}"/>
              </a:ext>
            </a:extLst>
          </p:cNvPr>
          <p:cNvSpPr>
            <a:spLocks noGrp="1"/>
          </p:cNvSpPr>
          <p:nvPr>
            <p:ph type="title"/>
          </p:nvPr>
        </p:nvSpPr>
        <p:spPr/>
        <p:txBody>
          <a:bodyPr>
            <a:noAutofit/>
          </a:bodyPr>
          <a:lstStyle/>
          <a:p>
            <a:r>
              <a:rPr lang="en-US" sz="3400" b="1" dirty="0">
                <a:solidFill>
                  <a:srgbClr val="FFFF00"/>
                </a:solidFill>
              </a:rPr>
              <a:t>I.</a:t>
            </a:r>
            <a:r>
              <a:rPr lang="en-US" sz="3400" b="1" dirty="0"/>
              <a:t> God’s grace brings His justice to all at the perfect time and in a perfect way </a:t>
            </a:r>
            <a:r>
              <a:rPr lang="en-US" sz="3400" b="1" i="1" dirty="0"/>
              <a:t>(2:17-3-7)</a:t>
            </a:r>
          </a:p>
        </p:txBody>
      </p:sp>
      <p:sp>
        <p:nvSpPr>
          <p:cNvPr id="3" name="Content Placeholder 2">
            <a:extLst>
              <a:ext uri="{FF2B5EF4-FFF2-40B4-BE49-F238E27FC236}">
                <a16:creationId xmlns:a16="http://schemas.microsoft.com/office/drawing/2014/main" id="{78ADCEA6-7BE1-4836-9819-DDD108CBBFE8}"/>
              </a:ext>
            </a:extLst>
          </p:cNvPr>
          <p:cNvSpPr>
            <a:spLocks noGrp="1"/>
          </p:cNvSpPr>
          <p:nvPr>
            <p:ph idx="1"/>
          </p:nvPr>
        </p:nvSpPr>
        <p:spPr>
          <a:xfrm>
            <a:off x="4739425" y="804689"/>
            <a:ext cx="6993229" cy="5248622"/>
          </a:xfrm>
        </p:spPr>
        <p:txBody>
          <a:bodyPr>
            <a:noAutofit/>
          </a:bodyPr>
          <a:lstStyle/>
          <a:p>
            <a:pPr marL="457200" indent="-457200">
              <a:buFont typeface="+mj-lt"/>
              <a:buAutoNum type="alphaUcPeriod"/>
            </a:pPr>
            <a:r>
              <a:rPr lang="en-US" sz="2800" b="1" dirty="0"/>
              <a:t>The people did not believe God was just </a:t>
            </a:r>
            <a:r>
              <a:rPr lang="en-US" sz="2800" b="1" i="1" dirty="0"/>
              <a:t>(17) </a:t>
            </a:r>
          </a:p>
          <a:p>
            <a:pPr marL="0" indent="0">
              <a:buNone/>
            </a:pPr>
            <a:r>
              <a:rPr lang="en-US" sz="2400" b="1" dirty="0">
                <a:solidFill>
                  <a:srgbClr val="FF0000"/>
                </a:solidFill>
              </a:rPr>
              <a:t>17</a:t>
            </a:r>
            <a:r>
              <a:rPr lang="en-US" sz="2800" b="1" dirty="0"/>
              <a:t> </a:t>
            </a:r>
            <a:r>
              <a:rPr lang="en-US" sz="2800" b="1" i="1" dirty="0"/>
              <a:t>You have wearied the </a:t>
            </a:r>
            <a:r>
              <a:rPr lang="en-US" sz="2800" b="1" i="1" cap="small" dirty="0"/>
              <a:t>Lord</a:t>
            </a:r>
            <a:r>
              <a:rPr lang="en-US" sz="2800" b="1" i="1" dirty="0"/>
              <a:t> with your words. But you say, “How have we wearied him?” By saying, “Everyone who does evil is good in the sight of the </a:t>
            </a:r>
            <a:r>
              <a:rPr lang="en-US" sz="2800" b="1" i="1" cap="small" dirty="0"/>
              <a:t>Lord</a:t>
            </a:r>
            <a:r>
              <a:rPr lang="en-US" sz="2800" b="1" i="1" dirty="0"/>
              <a:t>, and he delights in them.” Or by asking, “</a:t>
            </a:r>
            <a:r>
              <a:rPr lang="en-US" sz="2800" b="1" i="1" dirty="0">
                <a:solidFill>
                  <a:srgbClr val="0070C0"/>
                </a:solidFill>
              </a:rPr>
              <a:t>Where is the God of justice?</a:t>
            </a:r>
            <a:r>
              <a:rPr lang="en-US" sz="2800" b="1" i="1" dirty="0"/>
              <a:t> </a:t>
            </a:r>
            <a:r>
              <a:rPr lang="en-US" sz="2800" b="1" dirty="0"/>
              <a:t>”</a:t>
            </a:r>
          </a:p>
          <a:p>
            <a:pPr marL="0" indent="0">
              <a:buNone/>
            </a:pPr>
            <a:r>
              <a:rPr lang="en-US" sz="2800" b="1" i="1" dirty="0"/>
              <a:t>“…he makes his sun rise on the evil and on the good, and sends rain on the just and on the unjust.</a:t>
            </a:r>
            <a:r>
              <a:rPr lang="en-US" sz="2800" b="1" dirty="0"/>
              <a:t>” </a:t>
            </a:r>
            <a:r>
              <a:rPr lang="en-US" sz="2800" b="1" dirty="0">
                <a:solidFill>
                  <a:srgbClr val="C00000"/>
                </a:solidFill>
              </a:rPr>
              <a:t>Matthew 5:45</a:t>
            </a:r>
          </a:p>
          <a:p>
            <a:pPr marL="0" indent="0">
              <a:buNone/>
            </a:pPr>
            <a:endParaRPr lang="en-US" sz="3600" b="1" dirty="0">
              <a:solidFill>
                <a:srgbClr val="C00000"/>
              </a:solidFill>
            </a:endParaRPr>
          </a:p>
        </p:txBody>
      </p:sp>
    </p:spTree>
    <p:extLst>
      <p:ext uri="{BB962C8B-B14F-4D97-AF65-F5344CB8AC3E}">
        <p14:creationId xmlns:p14="http://schemas.microsoft.com/office/powerpoint/2010/main" val="38829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ircle(in)">
                                      <p:cBhvr>
                                        <p:cTn id="11" dur="20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circle(in)">
                                      <p:cBhvr>
                                        <p:cTn id="16"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94241-E355-41C3-80DA-30BFB73A98F9}"/>
              </a:ext>
            </a:extLst>
          </p:cNvPr>
          <p:cNvSpPr>
            <a:spLocks noGrp="1"/>
          </p:cNvSpPr>
          <p:nvPr>
            <p:ph type="title"/>
          </p:nvPr>
        </p:nvSpPr>
        <p:spPr/>
        <p:txBody>
          <a:bodyPr>
            <a:noAutofit/>
          </a:bodyPr>
          <a:lstStyle/>
          <a:p>
            <a:r>
              <a:rPr lang="en-US" sz="3400" b="1" dirty="0">
                <a:solidFill>
                  <a:srgbClr val="FFFF00"/>
                </a:solidFill>
              </a:rPr>
              <a:t>I.</a:t>
            </a:r>
            <a:r>
              <a:rPr lang="en-US" sz="3400" b="1" dirty="0"/>
              <a:t> God’s grace brings His justice to all at the perfect time and in a perfect way </a:t>
            </a:r>
            <a:r>
              <a:rPr lang="en-US" sz="3400" b="1" i="1" dirty="0"/>
              <a:t>(2:17-3-7)</a:t>
            </a:r>
          </a:p>
        </p:txBody>
      </p:sp>
      <p:sp>
        <p:nvSpPr>
          <p:cNvPr id="3" name="Content Placeholder 2">
            <a:extLst>
              <a:ext uri="{FF2B5EF4-FFF2-40B4-BE49-F238E27FC236}">
                <a16:creationId xmlns:a16="http://schemas.microsoft.com/office/drawing/2014/main" id="{78ADCEA6-7BE1-4836-9819-DDD108CBBFE8}"/>
              </a:ext>
            </a:extLst>
          </p:cNvPr>
          <p:cNvSpPr>
            <a:spLocks noGrp="1"/>
          </p:cNvSpPr>
          <p:nvPr>
            <p:ph idx="1"/>
          </p:nvPr>
        </p:nvSpPr>
        <p:spPr>
          <a:xfrm>
            <a:off x="4739425" y="804689"/>
            <a:ext cx="6993229" cy="5248622"/>
          </a:xfrm>
        </p:spPr>
        <p:txBody>
          <a:bodyPr>
            <a:noAutofit/>
          </a:bodyPr>
          <a:lstStyle/>
          <a:p>
            <a:pPr marL="514350" indent="-514350">
              <a:buFont typeface="+mj-lt"/>
              <a:buAutoNum type="alphaUcPeriod" startAt="2"/>
            </a:pPr>
            <a:r>
              <a:rPr lang="en-US" sz="2800" b="1" dirty="0"/>
              <a:t>God will prove to be just by refining His people to be righteous </a:t>
            </a:r>
            <a:r>
              <a:rPr lang="en-US" sz="2800" b="1" i="1" dirty="0"/>
              <a:t>(1-4)</a:t>
            </a:r>
          </a:p>
          <a:p>
            <a:pPr marL="0" indent="0">
              <a:buNone/>
            </a:pPr>
            <a:r>
              <a:rPr lang="en-US" sz="2400" b="1" dirty="0">
                <a:solidFill>
                  <a:srgbClr val="FF0000"/>
                </a:solidFill>
              </a:rPr>
              <a:t>3</a:t>
            </a:r>
            <a:r>
              <a:rPr lang="en-US" sz="2800" b="1" dirty="0"/>
              <a:t> </a:t>
            </a:r>
            <a:r>
              <a:rPr lang="en-US" sz="2800" b="1" i="1" dirty="0"/>
              <a:t>He will sit as a refiner and purifier of silver, and </a:t>
            </a:r>
            <a:r>
              <a:rPr lang="en-US" sz="2800" b="1" i="1" dirty="0">
                <a:solidFill>
                  <a:srgbClr val="0070C0"/>
                </a:solidFill>
              </a:rPr>
              <a:t>he will purify the sons of Levi </a:t>
            </a:r>
            <a:r>
              <a:rPr lang="en-US" sz="2800" b="1" i="1" dirty="0"/>
              <a:t>and refine them like gold and silver, </a:t>
            </a:r>
            <a:r>
              <a:rPr lang="en-US" sz="2800" b="1" i="1" dirty="0">
                <a:solidFill>
                  <a:srgbClr val="0070C0"/>
                </a:solidFill>
              </a:rPr>
              <a:t>and they will bring offerings in righteousness to the </a:t>
            </a:r>
            <a:r>
              <a:rPr lang="en-US" sz="2800" b="1" i="1" cap="small" dirty="0">
                <a:solidFill>
                  <a:srgbClr val="0070C0"/>
                </a:solidFill>
              </a:rPr>
              <a:t>Lord</a:t>
            </a:r>
            <a:r>
              <a:rPr lang="en-US" sz="2800" b="1" i="1" dirty="0"/>
              <a:t>.</a:t>
            </a:r>
            <a:r>
              <a:rPr lang="en-US" sz="2800" b="1" dirty="0"/>
              <a:t> </a:t>
            </a:r>
            <a:r>
              <a:rPr lang="en-US" sz="2400" b="1" dirty="0">
                <a:solidFill>
                  <a:srgbClr val="FF0000"/>
                </a:solidFill>
              </a:rPr>
              <a:t>4</a:t>
            </a:r>
            <a:r>
              <a:rPr lang="en-US" sz="2800" b="1" dirty="0"/>
              <a:t> </a:t>
            </a:r>
            <a:r>
              <a:rPr lang="en-US" sz="2800" b="1" i="1" dirty="0">
                <a:solidFill>
                  <a:srgbClr val="0070C0"/>
                </a:solidFill>
              </a:rPr>
              <a:t>Then the offering of Judah and Jerusalem will be pleasing to the </a:t>
            </a:r>
            <a:r>
              <a:rPr lang="en-US" sz="2800" b="1" i="1" cap="small" dirty="0">
                <a:solidFill>
                  <a:srgbClr val="0070C0"/>
                </a:solidFill>
              </a:rPr>
              <a:t>Lord</a:t>
            </a:r>
            <a:r>
              <a:rPr lang="en-US" sz="2800" b="1" i="1" dirty="0"/>
              <a:t> as in the days of old and as in former years.</a:t>
            </a:r>
            <a:r>
              <a:rPr lang="en-US" sz="2800" b="1" dirty="0"/>
              <a:t>” </a:t>
            </a:r>
            <a:endParaRPr lang="en-US" sz="2800" b="1" i="1" dirty="0"/>
          </a:p>
          <a:p>
            <a:pPr marL="0" indent="0">
              <a:buNone/>
            </a:pPr>
            <a:endParaRPr lang="en-US" sz="3600" b="1" dirty="0">
              <a:solidFill>
                <a:srgbClr val="C00000"/>
              </a:solidFill>
            </a:endParaRPr>
          </a:p>
        </p:txBody>
      </p:sp>
    </p:spTree>
    <p:extLst>
      <p:ext uri="{BB962C8B-B14F-4D97-AF65-F5344CB8AC3E}">
        <p14:creationId xmlns:p14="http://schemas.microsoft.com/office/powerpoint/2010/main" val="390950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94241-E355-41C3-80DA-30BFB73A98F9}"/>
              </a:ext>
            </a:extLst>
          </p:cNvPr>
          <p:cNvSpPr>
            <a:spLocks noGrp="1"/>
          </p:cNvSpPr>
          <p:nvPr>
            <p:ph type="title"/>
          </p:nvPr>
        </p:nvSpPr>
        <p:spPr/>
        <p:txBody>
          <a:bodyPr>
            <a:noAutofit/>
          </a:bodyPr>
          <a:lstStyle/>
          <a:p>
            <a:r>
              <a:rPr lang="en-US" sz="3400" b="1" dirty="0">
                <a:solidFill>
                  <a:srgbClr val="FFFF00"/>
                </a:solidFill>
              </a:rPr>
              <a:t>I.</a:t>
            </a:r>
            <a:r>
              <a:rPr lang="en-US" sz="3400" b="1" dirty="0"/>
              <a:t> God’s grace brings His justice to all at the perfect time and in a perfect way </a:t>
            </a:r>
            <a:r>
              <a:rPr lang="en-US" sz="3400" b="1" i="1" dirty="0"/>
              <a:t>(2:17-3-7)</a:t>
            </a:r>
          </a:p>
        </p:txBody>
      </p:sp>
      <p:sp>
        <p:nvSpPr>
          <p:cNvPr id="3" name="Content Placeholder 2">
            <a:extLst>
              <a:ext uri="{FF2B5EF4-FFF2-40B4-BE49-F238E27FC236}">
                <a16:creationId xmlns:a16="http://schemas.microsoft.com/office/drawing/2014/main" id="{78ADCEA6-7BE1-4836-9819-DDD108CBBFE8}"/>
              </a:ext>
            </a:extLst>
          </p:cNvPr>
          <p:cNvSpPr>
            <a:spLocks noGrp="1"/>
          </p:cNvSpPr>
          <p:nvPr>
            <p:ph idx="1"/>
          </p:nvPr>
        </p:nvSpPr>
        <p:spPr>
          <a:xfrm>
            <a:off x="4739425" y="804689"/>
            <a:ext cx="6993229" cy="5248622"/>
          </a:xfrm>
        </p:spPr>
        <p:txBody>
          <a:bodyPr>
            <a:noAutofit/>
          </a:bodyPr>
          <a:lstStyle/>
          <a:p>
            <a:pPr marL="514350" indent="-514350">
              <a:buFont typeface="+mj-lt"/>
              <a:buAutoNum type="alphaUcPeriod" startAt="2"/>
            </a:pPr>
            <a:r>
              <a:rPr lang="en-US" sz="2800" b="1" dirty="0"/>
              <a:t>God will prove to be just by refining His people to be righteous </a:t>
            </a:r>
            <a:r>
              <a:rPr lang="en-US" sz="2800" b="1" i="1" dirty="0"/>
              <a:t>(1-4)</a:t>
            </a:r>
          </a:p>
          <a:p>
            <a:pPr marL="0" indent="0">
              <a:buNone/>
            </a:pPr>
            <a:endParaRPr lang="en-US" sz="2800" b="1" dirty="0"/>
          </a:p>
          <a:p>
            <a:pPr marL="0" indent="0">
              <a:buNone/>
            </a:pPr>
            <a:r>
              <a:rPr lang="en-US" sz="2800" b="1" dirty="0"/>
              <a:t>God promised to be just by purifying His people through the coming of the Messiah and His eternal life saving work “</a:t>
            </a:r>
            <a:r>
              <a:rPr lang="en-US" sz="2800" b="1" i="1" dirty="0"/>
              <a:t>that he might be </a:t>
            </a:r>
            <a:r>
              <a:rPr lang="en-US" sz="2800" b="1" i="1" u="sng" dirty="0">
                <a:solidFill>
                  <a:srgbClr val="0070C0"/>
                </a:solidFill>
              </a:rPr>
              <a:t>just</a:t>
            </a:r>
            <a:r>
              <a:rPr lang="en-US" sz="2800" b="1" i="1" dirty="0"/>
              <a:t> </a:t>
            </a:r>
            <a:r>
              <a:rPr lang="en-US" sz="2800" b="1" i="1" dirty="0">
                <a:solidFill>
                  <a:srgbClr val="0070C0"/>
                </a:solidFill>
              </a:rPr>
              <a:t>and the </a:t>
            </a:r>
            <a:r>
              <a:rPr lang="en-US" sz="2800" b="1" i="1" u="sng" dirty="0">
                <a:solidFill>
                  <a:srgbClr val="0070C0"/>
                </a:solidFill>
              </a:rPr>
              <a:t>justifier</a:t>
            </a:r>
            <a:r>
              <a:rPr lang="en-US" sz="2800" b="1" i="1" dirty="0">
                <a:solidFill>
                  <a:srgbClr val="0070C0"/>
                </a:solidFill>
              </a:rPr>
              <a:t> </a:t>
            </a:r>
            <a:r>
              <a:rPr lang="en-US" sz="2800" b="1" i="1" dirty="0"/>
              <a:t>of the one who has faith in Jesus.</a:t>
            </a:r>
            <a:r>
              <a:rPr lang="en-US" sz="2800" b="1" dirty="0"/>
              <a:t>” </a:t>
            </a:r>
            <a:r>
              <a:rPr lang="en-US" sz="2800" b="1" dirty="0">
                <a:solidFill>
                  <a:srgbClr val="C00000"/>
                </a:solidFill>
              </a:rPr>
              <a:t>Romans 3:26</a:t>
            </a:r>
            <a:endParaRPr lang="en-US" sz="4000" b="1" dirty="0">
              <a:solidFill>
                <a:srgbClr val="C00000"/>
              </a:solidFill>
            </a:endParaRPr>
          </a:p>
        </p:txBody>
      </p:sp>
    </p:spTree>
    <p:extLst>
      <p:ext uri="{BB962C8B-B14F-4D97-AF65-F5344CB8AC3E}">
        <p14:creationId xmlns:p14="http://schemas.microsoft.com/office/powerpoint/2010/main" val="1678575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94241-E355-41C3-80DA-30BFB73A98F9}"/>
              </a:ext>
            </a:extLst>
          </p:cNvPr>
          <p:cNvSpPr>
            <a:spLocks noGrp="1"/>
          </p:cNvSpPr>
          <p:nvPr>
            <p:ph type="title"/>
          </p:nvPr>
        </p:nvSpPr>
        <p:spPr/>
        <p:txBody>
          <a:bodyPr>
            <a:noAutofit/>
          </a:bodyPr>
          <a:lstStyle/>
          <a:p>
            <a:r>
              <a:rPr lang="en-US" sz="3400" b="1" dirty="0">
                <a:solidFill>
                  <a:srgbClr val="FFFF00"/>
                </a:solidFill>
              </a:rPr>
              <a:t>I.</a:t>
            </a:r>
            <a:r>
              <a:rPr lang="en-US" sz="3400" b="1" dirty="0"/>
              <a:t> God’s grace brings His justice to all at the perfect time and in a perfect way </a:t>
            </a:r>
            <a:r>
              <a:rPr lang="en-US" sz="3400" b="1" i="1" dirty="0"/>
              <a:t>(2:17-3-7)</a:t>
            </a:r>
          </a:p>
        </p:txBody>
      </p:sp>
      <p:sp>
        <p:nvSpPr>
          <p:cNvPr id="3" name="Content Placeholder 2">
            <a:extLst>
              <a:ext uri="{FF2B5EF4-FFF2-40B4-BE49-F238E27FC236}">
                <a16:creationId xmlns:a16="http://schemas.microsoft.com/office/drawing/2014/main" id="{78ADCEA6-7BE1-4836-9819-DDD108CBBFE8}"/>
              </a:ext>
            </a:extLst>
          </p:cNvPr>
          <p:cNvSpPr>
            <a:spLocks noGrp="1"/>
          </p:cNvSpPr>
          <p:nvPr>
            <p:ph idx="1"/>
          </p:nvPr>
        </p:nvSpPr>
        <p:spPr>
          <a:xfrm>
            <a:off x="4739425" y="804689"/>
            <a:ext cx="6993229" cy="5248622"/>
          </a:xfrm>
        </p:spPr>
        <p:txBody>
          <a:bodyPr>
            <a:noAutofit/>
          </a:bodyPr>
          <a:lstStyle/>
          <a:p>
            <a:pPr marL="514350" indent="-514350">
              <a:buFont typeface="+mj-lt"/>
              <a:buAutoNum type="alphaUcPeriod" startAt="3"/>
            </a:pPr>
            <a:r>
              <a:rPr lang="en-US" sz="2800" b="1" dirty="0"/>
              <a:t>God will prove to be just by judging the disobedient according to His grace </a:t>
            </a:r>
            <a:r>
              <a:rPr lang="en-US" sz="2800" b="1" i="1" dirty="0"/>
              <a:t>(5-7)</a:t>
            </a:r>
          </a:p>
          <a:p>
            <a:pPr marL="0" indent="0">
              <a:buNone/>
            </a:pPr>
            <a:r>
              <a:rPr lang="en-US" sz="2400" b="1" dirty="0">
                <a:solidFill>
                  <a:srgbClr val="FF0000"/>
                </a:solidFill>
              </a:rPr>
              <a:t>5</a:t>
            </a:r>
            <a:r>
              <a:rPr lang="en-US" sz="2800" dirty="0"/>
              <a:t> </a:t>
            </a:r>
            <a:r>
              <a:rPr lang="en-US" sz="2800" b="1" i="1" dirty="0"/>
              <a:t>“Then </a:t>
            </a:r>
            <a:r>
              <a:rPr lang="en-US" sz="2800" b="1" i="1" dirty="0">
                <a:solidFill>
                  <a:srgbClr val="0070C0"/>
                </a:solidFill>
              </a:rPr>
              <a:t>I will draw near</a:t>
            </a:r>
            <a:r>
              <a:rPr lang="en-US" sz="2800" b="1" i="1" dirty="0"/>
              <a:t> to you </a:t>
            </a:r>
            <a:r>
              <a:rPr lang="en-US" sz="2800" b="1" i="1" dirty="0">
                <a:solidFill>
                  <a:srgbClr val="0070C0"/>
                </a:solidFill>
              </a:rPr>
              <a:t>for judgment</a:t>
            </a:r>
            <a:r>
              <a:rPr lang="en-US" sz="2800" b="1" i="1" dirty="0"/>
              <a:t>. I will be a swift witness </a:t>
            </a:r>
            <a:r>
              <a:rPr lang="en-US" sz="2800" b="1" i="1" dirty="0">
                <a:solidFill>
                  <a:srgbClr val="0070C0"/>
                </a:solidFill>
              </a:rPr>
              <a:t>against</a:t>
            </a:r>
            <a:r>
              <a:rPr lang="en-US" sz="2800" b="1" i="1" dirty="0"/>
              <a:t> the sorcerers, against the adulterers, against those who swear falsely, against </a:t>
            </a:r>
            <a:r>
              <a:rPr lang="en-US" sz="2800" b="1" i="1" dirty="0">
                <a:solidFill>
                  <a:srgbClr val="0070C0"/>
                </a:solidFill>
              </a:rPr>
              <a:t>those who oppress the hired worker</a:t>
            </a:r>
            <a:r>
              <a:rPr lang="en-US" sz="2800" b="1" i="1" dirty="0"/>
              <a:t> in his wages, </a:t>
            </a:r>
            <a:r>
              <a:rPr lang="en-US" sz="2800" b="1" i="1" dirty="0">
                <a:solidFill>
                  <a:srgbClr val="0070C0"/>
                </a:solidFill>
              </a:rPr>
              <a:t>the widow </a:t>
            </a:r>
            <a:r>
              <a:rPr lang="en-US" sz="2800" b="1" i="1" dirty="0"/>
              <a:t>and the fatherless, against </a:t>
            </a:r>
            <a:r>
              <a:rPr lang="en-US" sz="2800" b="1" i="1" dirty="0">
                <a:solidFill>
                  <a:srgbClr val="0070C0"/>
                </a:solidFill>
              </a:rPr>
              <a:t>those who thrust aside the sojourner</a:t>
            </a:r>
            <a:r>
              <a:rPr lang="en-US" sz="2800" b="1" i="1" dirty="0"/>
              <a:t>, and do not fear me, says the </a:t>
            </a:r>
            <a:r>
              <a:rPr lang="en-US" sz="2800" b="1" i="1" cap="small" dirty="0"/>
              <a:t>Lord</a:t>
            </a:r>
            <a:r>
              <a:rPr lang="en-US" sz="2800" b="1" i="1" dirty="0"/>
              <a:t> of hosts.</a:t>
            </a:r>
            <a:r>
              <a:rPr lang="en-US" sz="2800" b="1" dirty="0"/>
              <a:t>” </a:t>
            </a:r>
            <a:endParaRPr lang="en-US" sz="2800" b="1" i="1" dirty="0"/>
          </a:p>
        </p:txBody>
      </p:sp>
    </p:spTree>
    <p:extLst>
      <p:ext uri="{BB962C8B-B14F-4D97-AF65-F5344CB8AC3E}">
        <p14:creationId xmlns:p14="http://schemas.microsoft.com/office/powerpoint/2010/main" val="245887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ircle(in)">
                                      <p:cBhvr>
                                        <p:cTn id="11"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94241-E355-41C3-80DA-30BFB73A98F9}"/>
              </a:ext>
            </a:extLst>
          </p:cNvPr>
          <p:cNvSpPr>
            <a:spLocks noGrp="1"/>
          </p:cNvSpPr>
          <p:nvPr>
            <p:ph type="title"/>
          </p:nvPr>
        </p:nvSpPr>
        <p:spPr/>
        <p:txBody>
          <a:bodyPr>
            <a:noAutofit/>
          </a:bodyPr>
          <a:lstStyle/>
          <a:p>
            <a:r>
              <a:rPr lang="en-US" sz="3400" b="1" dirty="0">
                <a:solidFill>
                  <a:srgbClr val="FFFF00"/>
                </a:solidFill>
              </a:rPr>
              <a:t>I.</a:t>
            </a:r>
            <a:r>
              <a:rPr lang="en-US" sz="3400" b="1" dirty="0"/>
              <a:t> God’s grace brings His justice to all at the perfect time and in a perfect way </a:t>
            </a:r>
            <a:r>
              <a:rPr lang="en-US" sz="3400" b="1" i="1" dirty="0"/>
              <a:t>(2:17-3-7)</a:t>
            </a:r>
          </a:p>
        </p:txBody>
      </p:sp>
      <p:sp>
        <p:nvSpPr>
          <p:cNvPr id="3" name="Content Placeholder 2">
            <a:extLst>
              <a:ext uri="{FF2B5EF4-FFF2-40B4-BE49-F238E27FC236}">
                <a16:creationId xmlns:a16="http://schemas.microsoft.com/office/drawing/2014/main" id="{78ADCEA6-7BE1-4836-9819-DDD108CBBFE8}"/>
              </a:ext>
            </a:extLst>
          </p:cNvPr>
          <p:cNvSpPr>
            <a:spLocks noGrp="1"/>
          </p:cNvSpPr>
          <p:nvPr>
            <p:ph idx="1"/>
          </p:nvPr>
        </p:nvSpPr>
        <p:spPr>
          <a:xfrm>
            <a:off x="4739425" y="804689"/>
            <a:ext cx="6993229" cy="5248622"/>
          </a:xfrm>
        </p:spPr>
        <p:txBody>
          <a:bodyPr>
            <a:noAutofit/>
          </a:bodyPr>
          <a:lstStyle/>
          <a:p>
            <a:pPr marL="514350" indent="-514350">
              <a:buFont typeface="+mj-lt"/>
              <a:buAutoNum type="alphaUcPeriod" startAt="3"/>
            </a:pPr>
            <a:r>
              <a:rPr lang="en-US" sz="2800" b="1" dirty="0"/>
              <a:t>God will prove to be just by judging the disobedient according to His grace </a:t>
            </a:r>
            <a:r>
              <a:rPr lang="en-US" sz="2800" b="1" i="1" dirty="0"/>
              <a:t>(5-7)</a:t>
            </a:r>
          </a:p>
          <a:p>
            <a:pPr marL="0" indent="0">
              <a:buNone/>
            </a:pPr>
            <a:r>
              <a:rPr lang="en-US" sz="2400" b="1" dirty="0">
                <a:solidFill>
                  <a:srgbClr val="FF0000"/>
                </a:solidFill>
              </a:rPr>
              <a:t>6</a:t>
            </a:r>
            <a:r>
              <a:rPr lang="en-US" sz="2800" b="1" dirty="0"/>
              <a:t> </a:t>
            </a:r>
            <a:r>
              <a:rPr lang="en-US" sz="2800" b="1" i="1" dirty="0"/>
              <a:t>“</a:t>
            </a:r>
            <a:r>
              <a:rPr lang="en-US" sz="2800" b="1" i="1" dirty="0">
                <a:solidFill>
                  <a:srgbClr val="0070C0"/>
                </a:solidFill>
              </a:rPr>
              <a:t>For I the Lord do not change; therefore you, O children of Jacob, are not consumed. </a:t>
            </a:r>
            <a:r>
              <a:rPr lang="en-US" sz="2400" b="1" dirty="0">
                <a:solidFill>
                  <a:srgbClr val="FF0000"/>
                </a:solidFill>
              </a:rPr>
              <a:t>7</a:t>
            </a:r>
            <a:r>
              <a:rPr lang="en-US" sz="2800" b="1" dirty="0"/>
              <a:t> </a:t>
            </a:r>
            <a:r>
              <a:rPr lang="en-US" sz="2800" b="1" i="1" dirty="0">
                <a:solidFill>
                  <a:srgbClr val="0070C0"/>
                </a:solidFill>
              </a:rPr>
              <a:t>From the days of your fathers you have turned aside from my statutes and have not kept them</a:t>
            </a:r>
            <a:r>
              <a:rPr lang="en-US" sz="2800" b="1" i="1" dirty="0"/>
              <a:t>. Return to me, and I will return to you, says the Lord of hosts. But you say, ‘How shall we return?’ </a:t>
            </a:r>
          </a:p>
          <a:p>
            <a:endParaRPr lang="en-US" sz="2400" dirty="0">
              <a:hlinkClick r:id="rId2"/>
            </a:endParaRPr>
          </a:p>
        </p:txBody>
      </p:sp>
    </p:spTree>
    <p:extLst>
      <p:ext uri="{BB962C8B-B14F-4D97-AF65-F5344CB8AC3E}">
        <p14:creationId xmlns:p14="http://schemas.microsoft.com/office/powerpoint/2010/main" val="2840972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94241-E355-41C3-80DA-30BFB73A98F9}"/>
              </a:ext>
            </a:extLst>
          </p:cNvPr>
          <p:cNvSpPr>
            <a:spLocks noGrp="1"/>
          </p:cNvSpPr>
          <p:nvPr>
            <p:ph type="title"/>
          </p:nvPr>
        </p:nvSpPr>
        <p:spPr/>
        <p:txBody>
          <a:bodyPr>
            <a:noAutofit/>
          </a:bodyPr>
          <a:lstStyle/>
          <a:p>
            <a:r>
              <a:rPr lang="en-US" sz="3400" b="1" dirty="0">
                <a:solidFill>
                  <a:srgbClr val="FFFF00"/>
                </a:solidFill>
              </a:rPr>
              <a:t>I.</a:t>
            </a:r>
            <a:r>
              <a:rPr lang="en-US" sz="3400" b="1" dirty="0"/>
              <a:t> God’s grace brings His justice to all at the perfect time and in a perfect way </a:t>
            </a:r>
            <a:r>
              <a:rPr lang="en-US" sz="3400" b="1" i="1" dirty="0"/>
              <a:t>(2:17-3-7)</a:t>
            </a:r>
          </a:p>
        </p:txBody>
      </p:sp>
      <p:sp>
        <p:nvSpPr>
          <p:cNvPr id="3" name="Content Placeholder 2">
            <a:extLst>
              <a:ext uri="{FF2B5EF4-FFF2-40B4-BE49-F238E27FC236}">
                <a16:creationId xmlns:a16="http://schemas.microsoft.com/office/drawing/2014/main" id="{78ADCEA6-7BE1-4836-9819-DDD108CBBFE8}"/>
              </a:ext>
            </a:extLst>
          </p:cNvPr>
          <p:cNvSpPr>
            <a:spLocks noGrp="1"/>
          </p:cNvSpPr>
          <p:nvPr>
            <p:ph idx="1"/>
          </p:nvPr>
        </p:nvSpPr>
        <p:spPr>
          <a:xfrm>
            <a:off x="4739425" y="804689"/>
            <a:ext cx="6993229" cy="5248622"/>
          </a:xfrm>
        </p:spPr>
        <p:txBody>
          <a:bodyPr>
            <a:noAutofit/>
          </a:bodyPr>
          <a:lstStyle/>
          <a:p>
            <a:pPr marL="514350" indent="-514350">
              <a:buFont typeface="+mj-lt"/>
              <a:buAutoNum type="alphaUcPeriod" startAt="3"/>
            </a:pPr>
            <a:r>
              <a:rPr lang="en-US" sz="2800" b="1" dirty="0"/>
              <a:t>God will prove to be just by judging the disobedient according to His grace </a:t>
            </a:r>
            <a:r>
              <a:rPr lang="en-US" sz="2800" b="1" i="1" dirty="0"/>
              <a:t>(5-7)</a:t>
            </a:r>
          </a:p>
          <a:p>
            <a:pPr marL="0" indent="0">
              <a:buNone/>
            </a:pPr>
            <a:r>
              <a:rPr lang="en-US" sz="2400" b="1" dirty="0">
                <a:solidFill>
                  <a:srgbClr val="FF0000"/>
                </a:solidFill>
              </a:rPr>
              <a:t>6</a:t>
            </a:r>
            <a:r>
              <a:rPr lang="en-US" sz="2800" b="1" dirty="0"/>
              <a:t> </a:t>
            </a:r>
            <a:r>
              <a:rPr lang="en-US" sz="2800" b="1" i="1" dirty="0"/>
              <a:t>“For I the Lord do not change; therefore you, O children of Jacob, are not consumed. </a:t>
            </a:r>
            <a:r>
              <a:rPr lang="en-US" sz="2400" b="1" dirty="0">
                <a:solidFill>
                  <a:srgbClr val="FF0000"/>
                </a:solidFill>
              </a:rPr>
              <a:t>7</a:t>
            </a:r>
            <a:r>
              <a:rPr lang="en-US" sz="2800" b="1" dirty="0"/>
              <a:t> </a:t>
            </a:r>
            <a:r>
              <a:rPr lang="en-US" sz="2800" b="1" i="1" dirty="0"/>
              <a:t>From the days of your fathers you have turned aside from my statutes and have not kept them. </a:t>
            </a:r>
            <a:r>
              <a:rPr lang="en-US" sz="2800" b="1" i="1" dirty="0">
                <a:solidFill>
                  <a:srgbClr val="0070C0"/>
                </a:solidFill>
              </a:rPr>
              <a:t>Return to me, and I will return to you, says the Lord of hosts. But you say, ‘How shall we return?’ </a:t>
            </a:r>
          </a:p>
          <a:p>
            <a:endParaRPr lang="en-US" sz="2400" dirty="0">
              <a:hlinkClick r:id="rId2"/>
            </a:endParaRPr>
          </a:p>
        </p:txBody>
      </p:sp>
    </p:spTree>
    <p:extLst>
      <p:ext uri="{BB962C8B-B14F-4D97-AF65-F5344CB8AC3E}">
        <p14:creationId xmlns:p14="http://schemas.microsoft.com/office/powerpoint/2010/main" val="3310875254"/>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905</TotalTime>
  <Words>1429</Words>
  <Application>Microsoft Macintosh PowerPoint</Application>
  <PresentationFormat>Widescreen</PresentationFormat>
  <Paragraphs>49</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Calibri</vt:lpstr>
      <vt:lpstr>Calibri Light</vt:lpstr>
      <vt:lpstr>Rockwell</vt:lpstr>
      <vt:lpstr>Wingdings</vt:lpstr>
      <vt:lpstr>Atlas</vt:lpstr>
      <vt:lpstr>Majoring in the Minors</vt:lpstr>
      <vt:lpstr>PowerPoint Presentation</vt:lpstr>
      <vt:lpstr>PowerPoint Presentation</vt:lpstr>
      <vt:lpstr>I. God’s grace brings His justice to all at the perfect time and in a perfect way (2:17-3-7)</vt:lpstr>
      <vt:lpstr>I. God’s grace brings His justice to all at the perfect time and in a perfect way (2:17-3-7)</vt:lpstr>
      <vt:lpstr>I. God’s grace brings His justice to all at the perfect time and in a perfect way (2:17-3-7)</vt:lpstr>
      <vt:lpstr>I. God’s grace brings His justice to all at the perfect time and in a perfect way (2:17-3-7)</vt:lpstr>
      <vt:lpstr>I. God’s grace brings His justice to all at the perfect time and in a perfect way (2:17-3-7)</vt:lpstr>
      <vt:lpstr>I. God’s grace brings His justice to all at the perfect time and in a perfect way (2:17-3-7)</vt:lpstr>
      <vt:lpstr>I. God’s grace brings His justice to all at the perfect time and in a perfect way (2:17-3-7)</vt:lpstr>
      <vt:lpstr>I. God’s grace brings His justice to all at the perfect time and in a perfect way (2:17-3-7)</vt:lpstr>
      <vt:lpstr>II. The peoples’ real spiritual problem is that He is for them and they are against Him (13-15)</vt:lpstr>
      <vt:lpstr>II. The peoples’ real spiritual problem is that He is for them and they are against Him (13-15)</vt:lpstr>
      <vt:lpstr>II. The peoples’ real spiritual problem is that He is for them and they are against Him (13-15)</vt:lpstr>
      <vt:lpstr>III. God is not the problem! </vt:lpstr>
      <vt:lpstr>III. God is not the problem! </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User1</dc:creator>
  <cp:lastModifiedBy>AV Leptondale</cp:lastModifiedBy>
  <cp:revision>60</cp:revision>
  <dcterms:created xsi:type="dcterms:W3CDTF">2020-03-26T18:56:14Z</dcterms:created>
  <dcterms:modified xsi:type="dcterms:W3CDTF">2020-08-02T15:11:58Z</dcterms:modified>
</cp:coreProperties>
</file>