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30"/>
  </p:notesMasterIdLst>
  <p:sldIdLst>
    <p:sldId id="258" r:id="rId2"/>
    <p:sldId id="328" r:id="rId3"/>
    <p:sldId id="344" r:id="rId4"/>
    <p:sldId id="345" r:id="rId5"/>
    <p:sldId id="346" r:id="rId6"/>
    <p:sldId id="347" r:id="rId7"/>
    <p:sldId id="348" r:id="rId8"/>
    <p:sldId id="349" r:id="rId9"/>
    <p:sldId id="259" r:id="rId10"/>
    <p:sldId id="350" r:id="rId11"/>
    <p:sldId id="351" r:id="rId12"/>
    <p:sldId id="352" r:id="rId13"/>
    <p:sldId id="353" r:id="rId14"/>
    <p:sldId id="301" r:id="rId15"/>
    <p:sldId id="354" r:id="rId16"/>
    <p:sldId id="355" r:id="rId17"/>
    <p:sldId id="356" r:id="rId18"/>
    <p:sldId id="357" r:id="rId19"/>
    <p:sldId id="358" r:id="rId20"/>
    <p:sldId id="343" r:id="rId21"/>
    <p:sldId id="359" r:id="rId22"/>
    <p:sldId id="360" r:id="rId23"/>
    <p:sldId id="361" r:id="rId24"/>
    <p:sldId id="362" r:id="rId25"/>
    <p:sldId id="363" r:id="rId26"/>
    <p:sldId id="364" r:id="rId27"/>
    <p:sldId id="365" r:id="rId28"/>
    <p:sldId id="36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1EC2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72" d="100"/>
          <a:sy n="72" d="100"/>
        </p:scale>
        <p:origin x="576" y="54"/>
      </p:cViewPr>
      <p:guideLst/>
    </p:cSldViewPr>
  </p:slideViewPr>
  <p:notesTextViewPr>
    <p:cViewPr>
      <p:scale>
        <a:sx n="1" d="1"/>
        <a:sy n="1" d="1"/>
      </p:scale>
      <p:origin x="0" y="0"/>
    </p:cViewPr>
  </p:notesTextViewPr>
  <p:sorterViewPr>
    <p:cViewPr>
      <p:scale>
        <a:sx n="100" d="100"/>
        <a:sy n="100" d="100"/>
      </p:scale>
      <p:origin x="0" y="-2263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B4494C-559A-443A-A052-32FAE5AD2C0D}" type="datetimeFigureOut">
              <a:rPr lang="en-US" smtClean="0"/>
              <a:t>2/23/2020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4FD325-C61E-4F11-90E5-2E09FACA26D0}" type="slidenum">
              <a:rPr lang="en-US" smtClean="0"/>
              <a:t>‹#›</a:t>
            </a:fld>
            <a:endParaRPr lang="en-US"/>
          </a:p>
        </p:txBody>
      </p:sp>
    </p:spTree>
    <p:extLst>
      <p:ext uri="{BB962C8B-B14F-4D97-AF65-F5344CB8AC3E}">
        <p14:creationId xmlns:p14="http://schemas.microsoft.com/office/powerpoint/2010/main" val="874668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49145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91828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05791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53015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32325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62707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37801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53332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89158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16980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2105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24157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2507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2/23/2020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59218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2/23/2020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20989894"/>
      </p:ext>
    </p:extLst>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2501-3965-478D-8141-803EBE83C704}"/>
              </a:ext>
            </a:extLst>
          </p:cNvPr>
          <p:cNvSpPr>
            <a:spLocks noGrp="1"/>
          </p:cNvSpPr>
          <p:nvPr>
            <p:ph type="ctrTitle"/>
          </p:nvPr>
        </p:nvSpPr>
        <p:spPr>
          <a:xfrm>
            <a:off x="363069" y="0"/>
            <a:ext cx="2996084" cy="2971051"/>
          </a:xfrm>
        </p:spPr>
        <p:txBody>
          <a:bodyPr/>
          <a:lstStyle/>
          <a:p>
            <a:pPr algn="ctr"/>
            <a:r>
              <a:rPr lang="en-US" dirty="0"/>
              <a:t>God’s power to save</a:t>
            </a:r>
          </a:p>
        </p:txBody>
      </p:sp>
      <p:sp>
        <p:nvSpPr>
          <p:cNvPr id="3" name="Subtitle 2">
            <a:extLst>
              <a:ext uri="{FF2B5EF4-FFF2-40B4-BE49-F238E27FC236}">
                <a16:creationId xmlns:a16="http://schemas.microsoft.com/office/drawing/2014/main" id="{B7FE1A44-454D-47B7-89DD-5B32F34D61D4}"/>
              </a:ext>
            </a:extLst>
          </p:cNvPr>
          <p:cNvSpPr>
            <a:spLocks noGrp="1"/>
          </p:cNvSpPr>
          <p:nvPr>
            <p:ph type="subTitle" idx="1"/>
          </p:nvPr>
        </p:nvSpPr>
        <p:spPr>
          <a:xfrm>
            <a:off x="8565776" y="4491319"/>
            <a:ext cx="3518647" cy="2326340"/>
          </a:xfrm>
        </p:spPr>
        <p:txBody>
          <a:bodyPr>
            <a:normAutofit/>
          </a:bodyPr>
          <a:lstStyle/>
          <a:p>
            <a:pPr algn="ctr"/>
            <a:r>
              <a:rPr lang="en-US" sz="2800" b="1" dirty="0"/>
              <a:t>A sermon series on the gospel from the book of Romans</a:t>
            </a:r>
          </a:p>
        </p:txBody>
      </p:sp>
      <p:pic>
        <p:nvPicPr>
          <p:cNvPr id="5" name="Picture 4">
            <a:extLst>
              <a:ext uri="{FF2B5EF4-FFF2-40B4-BE49-F238E27FC236}">
                <a16:creationId xmlns:a16="http://schemas.microsoft.com/office/drawing/2014/main" id="{7EF5ED6F-868E-4A43-9DCE-A401ADB5572D}"/>
              </a:ext>
            </a:extLst>
          </p:cNvPr>
          <p:cNvPicPr>
            <a:picLocks noChangeAspect="1"/>
          </p:cNvPicPr>
          <p:nvPr/>
        </p:nvPicPr>
        <p:blipFill>
          <a:blip r:embed="rId2"/>
          <a:stretch>
            <a:fillRect/>
          </a:stretch>
        </p:blipFill>
        <p:spPr>
          <a:xfrm>
            <a:off x="3806085" y="0"/>
            <a:ext cx="4579829" cy="6858000"/>
          </a:xfrm>
          <a:prstGeom prst="rect">
            <a:avLst/>
          </a:prstGeom>
        </p:spPr>
      </p:pic>
    </p:spTree>
    <p:extLst>
      <p:ext uri="{BB962C8B-B14F-4D97-AF65-F5344CB8AC3E}">
        <p14:creationId xmlns:p14="http://schemas.microsoft.com/office/powerpoint/2010/main" val="144845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544003"/>
            <a:ext cx="10571998" cy="970450"/>
          </a:xfrm>
        </p:spPr>
        <p:txBody>
          <a:bodyPr/>
          <a:lstStyle/>
          <a:p>
            <a:r>
              <a:rPr lang="en-US" dirty="0">
                <a:solidFill>
                  <a:srgbClr val="C00000"/>
                </a:solidFill>
              </a:rPr>
              <a:t>I.</a:t>
            </a:r>
            <a:r>
              <a:rPr lang="en-US" dirty="0"/>
              <a:t> In Christ, believers are forever united with His life </a:t>
            </a:r>
            <a:r>
              <a:rPr lang="en-US" i="1" dirty="0"/>
              <a:t>(verses 1-5)</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528254" y="2631084"/>
            <a:ext cx="11373288" cy="3636511"/>
          </a:xfrm>
        </p:spPr>
        <p:txBody>
          <a:bodyPr>
            <a:noAutofit/>
          </a:bodyPr>
          <a:lstStyle/>
          <a:p>
            <a:pPr>
              <a:buFont typeface="+mj-lt"/>
              <a:buAutoNum type="alphaUcPeriod"/>
            </a:pPr>
            <a:r>
              <a:rPr lang="en-US" sz="2800" b="1" dirty="0"/>
              <a:t> Christ did not die to unite us to an ungodly life </a:t>
            </a:r>
            <a:r>
              <a:rPr lang="en-US" sz="2800" b="1" i="1" dirty="0"/>
              <a:t>(1-2) </a:t>
            </a:r>
          </a:p>
          <a:p>
            <a:pPr marL="0" indent="0">
              <a:buNone/>
            </a:pPr>
            <a:r>
              <a:rPr lang="en-US" sz="2400" b="1" dirty="0">
                <a:solidFill>
                  <a:srgbClr val="FF0000"/>
                </a:solidFill>
              </a:rPr>
              <a:t>1</a:t>
            </a:r>
            <a:r>
              <a:rPr lang="en-US" sz="2800" b="1" dirty="0"/>
              <a:t> </a:t>
            </a:r>
            <a:r>
              <a:rPr lang="en-US" sz="2800" b="1" i="1" dirty="0"/>
              <a:t>What shall we say then? Are we to continue in sin that grace may abound?</a:t>
            </a:r>
            <a:r>
              <a:rPr lang="en-US" sz="2800" b="1" dirty="0"/>
              <a:t> </a:t>
            </a:r>
            <a:r>
              <a:rPr lang="en-US" sz="2400" b="1" dirty="0">
                <a:solidFill>
                  <a:srgbClr val="FF0000"/>
                </a:solidFill>
              </a:rPr>
              <a:t>2</a:t>
            </a:r>
            <a:r>
              <a:rPr lang="en-US" sz="2800" b="1" dirty="0"/>
              <a:t> </a:t>
            </a:r>
            <a:r>
              <a:rPr lang="en-US" sz="2800" b="1" i="1" dirty="0">
                <a:solidFill>
                  <a:srgbClr val="00B0F0"/>
                </a:solidFill>
              </a:rPr>
              <a:t>By no means! </a:t>
            </a:r>
            <a:r>
              <a:rPr lang="en-US" sz="2800" b="1" i="1" dirty="0"/>
              <a:t>How can </a:t>
            </a:r>
            <a:r>
              <a:rPr lang="en-US" sz="2800" b="1" i="1" dirty="0">
                <a:solidFill>
                  <a:srgbClr val="00B0F0"/>
                </a:solidFill>
              </a:rPr>
              <a:t>we</a:t>
            </a:r>
            <a:r>
              <a:rPr lang="en-US" sz="2800" b="1" i="1" dirty="0"/>
              <a:t> who </a:t>
            </a:r>
            <a:r>
              <a:rPr lang="en-US" sz="2800" b="1" i="1" dirty="0">
                <a:solidFill>
                  <a:srgbClr val="00B0F0"/>
                </a:solidFill>
              </a:rPr>
              <a:t>died to sin</a:t>
            </a:r>
            <a:r>
              <a:rPr lang="en-US" sz="2800" b="1" i="1" dirty="0"/>
              <a:t> still live in it?</a:t>
            </a:r>
            <a:endParaRPr lang="en-US" sz="7200" b="1" i="1" dirty="0">
              <a:solidFill>
                <a:srgbClr val="FF0000"/>
              </a:solidFill>
            </a:endParaRPr>
          </a:p>
        </p:txBody>
      </p:sp>
    </p:spTree>
    <p:extLst>
      <p:ext uri="{BB962C8B-B14F-4D97-AF65-F5344CB8AC3E}">
        <p14:creationId xmlns:p14="http://schemas.microsoft.com/office/powerpoint/2010/main" val="137225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544003"/>
            <a:ext cx="10571998" cy="970450"/>
          </a:xfrm>
        </p:spPr>
        <p:txBody>
          <a:bodyPr/>
          <a:lstStyle/>
          <a:p>
            <a:r>
              <a:rPr lang="en-US" dirty="0">
                <a:solidFill>
                  <a:srgbClr val="C00000"/>
                </a:solidFill>
              </a:rPr>
              <a:t>I.</a:t>
            </a:r>
            <a:r>
              <a:rPr lang="en-US" dirty="0"/>
              <a:t> In Christ, believers are forever united with His life </a:t>
            </a:r>
            <a:r>
              <a:rPr lang="en-US" i="1" dirty="0"/>
              <a:t>(verses 1-5)</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528254" y="2631084"/>
            <a:ext cx="11373288" cy="3636511"/>
          </a:xfrm>
        </p:spPr>
        <p:txBody>
          <a:bodyPr>
            <a:noAutofit/>
          </a:bodyPr>
          <a:lstStyle/>
          <a:p>
            <a:pPr>
              <a:buFont typeface="+mj-lt"/>
              <a:buAutoNum type="alphaUcPeriod"/>
            </a:pPr>
            <a:r>
              <a:rPr lang="en-US" sz="2800" b="1" dirty="0"/>
              <a:t> Christ did not die to unite us to an ungodly life </a:t>
            </a:r>
            <a:r>
              <a:rPr lang="en-US" sz="2800" b="1" i="1" dirty="0"/>
              <a:t>(1-2) </a:t>
            </a:r>
          </a:p>
          <a:p>
            <a:pPr>
              <a:buFont typeface="+mj-lt"/>
              <a:buAutoNum type="alphaUcPeriod"/>
            </a:pPr>
            <a:r>
              <a:rPr lang="en-US" sz="2800" b="1" dirty="0"/>
              <a:t>Christ died and rose again to unite us to a life like His </a:t>
            </a:r>
            <a:r>
              <a:rPr lang="en-US" sz="2800" b="1" i="1" dirty="0"/>
              <a:t>(3-5)</a:t>
            </a:r>
          </a:p>
          <a:p>
            <a:pPr marL="0" indent="0">
              <a:buNone/>
            </a:pPr>
            <a:r>
              <a:rPr lang="en-US" sz="2400" b="1" dirty="0">
                <a:solidFill>
                  <a:srgbClr val="FF0000"/>
                </a:solidFill>
              </a:rPr>
              <a:t>3</a:t>
            </a:r>
            <a:r>
              <a:rPr lang="en-US" sz="2800" b="1" dirty="0"/>
              <a:t> </a:t>
            </a:r>
            <a:r>
              <a:rPr lang="en-US" sz="2800" b="1" i="1" dirty="0"/>
              <a:t>Do you not know that all of us who have been baptized into Christ Jesus were baptized into his death?</a:t>
            </a:r>
            <a:r>
              <a:rPr lang="en-US" sz="2800" b="1" dirty="0"/>
              <a:t> </a:t>
            </a:r>
            <a:r>
              <a:rPr lang="en-US" sz="2400" b="1" dirty="0">
                <a:solidFill>
                  <a:srgbClr val="FF0000"/>
                </a:solidFill>
              </a:rPr>
              <a:t>4</a:t>
            </a:r>
            <a:r>
              <a:rPr lang="en-US" sz="2800" b="1" dirty="0"/>
              <a:t> </a:t>
            </a:r>
            <a:r>
              <a:rPr lang="en-US" sz="2800" b="1" i="1" dirty="0">
                <a:solidFill>
                  <a:srgbClr val="00B0F0"/>
                </a:solidFill>
              </a:rPr>
              <a:t>We were buried therefore with him</a:t>
            </a:r>
            <a:r>
              <a:rPr lang="en-US" sz="2800" b="1" i="1" dirty="0"/>
              <a:t> by baptism into death, in order that, just as Christ was raised from the dead by the glory of the Father, we too might walk in newness of life. </a:t>
            </a:r>
            <a:r>
              <a:rPr lang="en-US" sz="2400" b="1" dirty="0">
                <a:solidFill>
                  <a:srgbClr val="FF0000"/>
                </a:solidFill>
              </a:rPr>
              <a:t>5</a:t>
            </a:r>
            <a:r>
              <a:rPr lang="en-US" sz="2800" b="1" dirty="0"/>
              <a:t> </a:t>
            </a:r>
            <a:r>
              <a:rPr lang="en-US" sz="2800" b="1" i="1" dirty="0"/>
              <a:t>For if we have been united with him in a death like his, </a:t>
            </a:r>
            <a:r>
              <a:rPr lang="en-US" sz="2800" b="1" i="1" dirty="0">
                <a:solidFill>
                  <a:srgbClr val="00B0F0"/>
                </a:solidFill>
              </a:rPr>
              <a:t>we shall certainly be united with him in a resurrection like his</a:t>
            </a:r>
            <a:r>
              <a:rPr lang="en-US" sz="2800" b="1" dirty="0"/>
              <a:t>.</a:t>
            </a:r>
            <a:endParaRPr lang="en-US" sz="9600" b="1" i="1" dirty="0">
              <a:solidFill>
                <a:srgbClr val="FF0000"/>
              </a:solidFill>
            </a:endParaRPr>
          </a:p>
        </p:txBody>
      </p:sp>
    </p:spTree>
    <p:extLst>
      <p:ext uri="{BB962C8B-B14F-4D97-AF65-F5344CB8AC3E}">
        <p14:creationId xmlns:p14="http://schemas.microsoft.com/office/powerpoint/2010/main" val="105408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544003"/>
            <a:ext cx="10571998" cy="970450"/>
          </a:xfrm>
        </p:spPr>
        <p:txBody>
          <a:bodyPr/>
          <a:lstStyle/>
          <a:p>
            <a:r>
              <a:rPr lang="en-US" dirty="0">
                <a:solidFill>
                  <a:srgbClr val="C00000"/>
                </a:solidFill>
              </a:rPr>
              <a:t>I.</a:t>
            </a:r>
            <a:r>
              <a:rPr lang="en-US" dirty="0"/>
              <a:t> In Christ, believers are forever united with His life </a:t>
            </a:r>
            <a:r>
              <a:rPr lang="en-US" i="1" dirty="0"/>
              <a:t>(verses 1-5)</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528254" y="2631084"/>
            <a:ext cx="11373288" cy="3636511"/>
          </a:xfrm>
        </p:spPr>
        <p:txBody>
          <a:bodyPr>
            <a:noAutofit/>
          </a:bodyPr>
          <a:lstStyle/>
          <a:p>
            <a:pPr>
              <a:buFont typeface="+mj-lt"/>
              <a:buAutoNum type="alphaUcPeriod"/>
            </a:pPr>
            <a:r>
              <a:rPr lang="en-US" sz="2800" b="1" dirty="0"/>
              <a:t> Christ did not die to unite us to an ungodly life </a:t>
            </a:r>
            <a:r>
              <a:rPr lang="en-US" sz="2800" b="1" i="1" dirty="0"/>
              <a:t>(1-2) </a:t>
            </a:r>
          </a:p>
          <a:p>
            <a:pPr>
              <a:buFont typeface="+mj-lt"/>
              <a:buAutoNum type="alphaUcPeriod"/>
            </a:pPr>
            <a:r>
              <a:rPr lang="en-US" sz="2800" b="1" dirty="0"/>
              <a:t>Christ died and rose again to unite us to a life like His </a:t>
            </a:r>
            <a:r>
              <a:rPr lang="en-US" sz="2800" b="1" i="1" dirty="0"/>
              <a:t>(3-5)</a:t>
            </a:r>
          </a:p>
          <a:p>
            <a:pPr marL="0" indent="0">
              <a:buNone/>
            </a:pPr>
            <a:r>
              <a:rPr lang="en-US" sz="2400" b="1" dirty="0">
                <a:solidFill>
                  <a:srgbClr val="FF0000"/>
                </a:solidFill>
              </a:rPr>
              <a:t>3</a:t>
            </a:r>
            <a:r>
              <a:rPr lang="en-US" sz="2800" b="1" dirty="0"/>
              <a:t> </a:t>
            </a:r>
            <a:r>
              <a:rPr lang="en-US" sz="2800" b="1" i="1" dirty="0"/>
              <a:t>Do you not know that all of us who have been baptized into Christ Jesus were baptized into his death?</a:t>
            </a:r>
            <a:r>
              <a:rPr lang="en-US" sz="2800" b="1" dirty="0"/>
              <a:t> </a:t>
            </a:r>
            <a:r>
              <a:rPr lang="en-US" sz="2400" b="1" dirty="0">
                <a:solidFill>
                  <a:srgbClr val="FF0000"/>
                </a:solidFill>
              </a:rPr>
              <a:t>4</a:t>
            </a:r>
            <a:r>
              <a:rPr lang="en-US" sz="2800" b="1" dirty="0"/>
              <a:t> </a:t>
            </a:r>
            <a:r>
              <a:rPr lang="en-US" sz="2800" b="1" i="1" dirty="0"/>
              <a:t>We were buried therefore with him by baptism into death, in order that, </a:t>
            </a:r>
            <a:r>
              <a:rPr lang="en-US" sz="2800" b="1" i="1" dirty="0">
                <a:solidFill>
                  <a:srgbClr val="00B0F0"/>
                </a:solidFill>
              </a:rPr>
              <a:t>just as Christ was raised from the dead by the glory of the Father, we too might walk in newness of life.</a:t>
            </a:r>
            <a:r>
              <a:rPr lang="en-US" sz="2800" b="1" i="1" dirty="0"/>
              <a:t> </a:t>
            </a:r>
            <a:r>
              <a:rPr lang="en-US" sz="2400" b="1" dirty="0">
                <a:solidFill>
                  <a:srgbClr val="FF0000"/>
                </a:solidFill>
              </a:rPr>
              <a:t>5</a:t>
            </a:r>
            <a:r>
              <a:rPr lang="en-US" sz="2800" b="1" dirty="0"/>
              <a:t> </a:t>
            </a:r>
            <a:r>
              <a:rPr lang="en-US" sz="2800" b="1" i="1" dirty="0"/>
              <a:t>For if we have been united with him in a death like his, we shall certainly be united with him in a resurrection like his</a:t>
            </a:r>
            <a:r>
              <a:rPr lang="en-US" sz="2800" b="1" dirty="0"/>
              <a:t>.</a:t>
            </a:r>
            <a:endParaRPr lang="en-US" sz="9600" b="1" i="1" dirty="0"/>
          </a:p>
        </p:txBody>
      </p:sp>
    </p:spTree>
    <p:extLst>
      <p:ext uri="{BB962C8B-B14F-4D97-AF65-F5344CB8AC3E}">
        <p14:creationId xmlns:p14="http://schemas.microsoft.com/office/powerpoint/2010/main" val="1593859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544003"/>
            <a:ext cx="10571998" cy="970450"/>
          </a:xfrm>
        </p:spPr>
        <p:txBody>
          <a:bodyPr/>
          <a:lstStyle/>
          <a:p>
            <a:r>
              <a:rPr lang="en-US" dirty="0">
                <a:solidFill>
                  <a:srgbClr val="C00000"/>
                </a:solidFill>
              </a:rPr>
              <a:t>I.</a:t>
            </a:r>
            <a:r>
              <a:rPr lang="en-US" dirty="0"/>
              <a:t> In Christ, believers are forever united with His life </a:t>
            </a:r>
            <a:r>
              <a:rPr lang="en-US" i="1" dirty="0"/>
              <a:t>(verses 1-5)</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528254" y="2631084"/>
            <a:ext cx="11373288" cy="3636511"/>
          </a:xfrm>
        </p:spPr>
        <p:txBody>
          <a:bodyPr>
            <a:noAutofit/>
          </a:bodyPr>
          <a:lstStyle/>
          <a:p>
            <a:pPr>
              <a:buFont typeface="+mj-lt"/>
              <a:buAutoNum type="alphaUcPeriod"/>
            </a:pPr>
            <a:r>
              <a:rPr lang="en-US" sz="2800" b="1" dirty="0"/>
              <a:t> Christ did not die to unite us to an ungodly life </a:t>
            </a:r>
            <a:r>
              <a:rPr lang="en-US" sz="2800" b="1" i="1" dirty="0"/>
              <a:t>(1-2) </a:t>
            </a:r>
          </a:p>
          <a:p>
            <a:pPr>
              <a:buFont typeface="+mj-lt"/>
              <a:buAutoNum type="alphaUcPeriod"/>
            </a:pPr>
            <a:r>
              <a:rPr lang="en-US" sz="2800" b="1" dirty="0"/>
              <a:t>Christ died and rose again to unite us to a life like His </a:t>
            </a:r>
            <a:r>
              <a:rPr lang="en-US" sz="2800" b="1" i="1" dirty="0"/>
              <a:t>(3-5)</a:t>
            </a:r>
          </a:p>
          <a:p>
            <a:pPr marL="0" indent="0">
              <a:buNone/>
            </a:pPr>
            <a:r>
              <a:rPr lang="en-US" sz="2800" b="1" u="sng" dirty="0">
                <a:solidFill>
                  <a:srgbClr val="FF66FF"/>
                </a:solidFill>
              </a:rPr>
              <a:t>No resurrection; no gospel</a:t>
            </a:r>
          </a:p>
          <a:p>
            <a:pPr marL="0" indent="0">
              <a:buNone/>
            </a:pPr>
            <a:r>
              <a:rPr lang="en-US" sz="2800" b="1" dirty="0"/>
              <a:t>As Paul writes in </a:t>
            </a:r>
            <a:r>
              <a:rPr lang="en-US" sz="2800" b="1" dirty="0">
                <a:solidFill>
                  <a:srgbClr val="FF0000"/>
                </a:solidFill>
              </a:rPr>
              <a:t>1 Corinthians 15:17</a:t>
            </a:r>
            <a:r>
              <a:rPr lang="en-US" sz="2800" b="1" dirty="0"/>
              <a:t>, </a:t>
            </a:r>
            <a:r>
              <a:rPr lang="en-US" sz="2800" b="1" dirty="0">
                <a:solidFill>
                  <a:srgbClr val="00B0F0"/>
                </a:solidFill>
              </a:rPr>
              <a:t>“</a:t>
            </a:r>
            <a:r>
              <a:rPr lang="en-US" sz="2800" b="1" i="1" dirty="0">
                <a:solidFill>
                  <a:srgbClr val="00B0F0"/>
                </a:solidFill>
              </a:rPr>
              <a:t>…if Christ has not been raised, your faith is futile and you are still in your sins.</a:t>
            </a:r>
            <a:r>
              <a:rPr lang="en-US" sz="2800" b="1" dirty="0"/>
              <a:t>” Without Christ’s resurrection, we’re still helplessly bound under sin’s power and authority.</a:t>
            </a:r>
            <a:endParaRPr lang="en-US" sz="16600" b="1" i="1" dirty="0"/>
          </a:p>
        </p:txBody>
      </p:sp>
    </p:spTree>
    <p:extLst>
      <p:ext uri="{BB962C8B-B14F-4D97-AF65-F5344CB8AC3E}">
        <p14:creationId xmlns:p14="http://schemas.microsoft.com/office/powerpoint/2010/main" val="185262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504174"/>
            <a:ext cx="10571998" cy="970450"/>
          </a:xfrm>
        </p:spPr>
        <p:txBody>
          <a:bodyPr/>
          <a:lstStyle/>
          <a:p>
            <a:r>
              <a:rPr lang="en-US" dirty="0">
                <a:solidFill>
                  <a:srgbClr val="C00000"/>
                </a:solidFill>
              </a:rPr>
              <a:t>II.</a:t>
            </a:r>
            <a:r>
              <a:rPr lang="en-US" dirty="0"/>
              <a:t> In Christ, believers are forever delivered from sin’s authority </a:t>
            </a:r>
            <a:r>
              <a:rPr lang="en-US" i="1" dirty="0"/>
              <a:t>(verses 6-10)</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a:buFont typeface="+mj-lt"/>
              <a:buAutoNum type="alphaUcPeriod"/>
            </a:pPr>
            <a:r>
              <a:rPr lang="en-US" sz="2800" b="1" dirty="0"/>
              <a:t> Being united with Christ in His death sets us free from sin’s authority </a:t>
            </a:r>
            <a:r>
              <a:rPr lang="en-US" sz="2800" b="1" i="1" dirty="0"/>
              <a:t>(6-7)</a:t>
            </a:r>
          </a:p>
          <a:p>
            <a:pPr marL="0" indent="0">
              <a:buNone/>
            </a:pPr>
            <a:r>
              <a:rPr lang="en-US" sz="2400" b="1" dirty="0">
                <a:solidFill>
                  <a:srgbClr val="FF0000"/>
                </a:solidFill>
              </a:rPr>
              <a:t>6</a:t>
            </a:r>
            <a:r>
              <a:rPr lang="en-US" sz="2800" b="1" dirty="0"/>
              <a:t> </a:t>
            </a:r>
            <a:r>
              <a:rPr lang="en-US" sz="2800" b="1" i="1" dirty="0"/>
              <a:t>We know that our old self was crucified with him in order that the body of sin might be brought to nothing, so that we would no longer be enslaved to sin.</a:t>
            </a:r>
            <a:r>
              <a:rPr lang="en-US" sz="2800" b="1" dirty="0"/>
              <a:t> </a:t>
            </a:r>
            <a:r>
              <a:rPr lang="en-US" sz="2400" b="1" dirty="0">
                <a:solidFill>
                  <a:srgbClr val="FF0000"/>
                </a:solidFill>
              </a:rPr>
              <a:t>7</a:t>
            </a:r>
            <a:r>
              <a:rPr lang="en-US" sz="2800" b="1" dirty="0"/>
              <a:t> </a:t>
            </a:r>
            <a:r>
              <a:rPr lang="en-US" sz="2800" b="1" i="1" dirty="0"/>
              <a:t>For </a:t>
            </a:r>
            <a:r>
              <a:rPr lang="en-US" sz="2800" b="1" i="1" dirty="0">
                <a:solidFill>
                  <a:srgbClr val="00B0F0"/>
                </a:solidFill>
              </a:rPr>
              <a:t>one who has died has been set free from sin</a:t>
            </a:r>
            <a:r>
              <a:rPr lang="en-US" sz="2800" b="1" i="1" dirty="0"/>
              <a:t>.</a:t>
            </a:r>
          </a:p>
          <a:p>
            <a:pPr marL="0" indent="0">
              <a:buNone/>
            </a:pPr>
            <a:r>
              <a:rPr lang="en-US" sz="2800" b="1" i="1" dirty="0"/>
              <a:t>“…whoever hears my word and believes him who sent me has eternal life. He does not come into judgment, but </a:t>
            </a:r>
            <a:r>
              <a:rPr lang="en-US" sz="2800" b="1" i="1" dirty="0">
                <a:solidFill>
                  <a:srgbClr val="00B0F0"/>
                </a:solidFill>
              </a:rPr>
              <a:t>has passed from death to life</a:t>
            </a:r>
            <a:r>
              <a:rPr lang="en-US" sz="2800" b="1" i="1" dirty="0"/>
              <a:t>.” </a:t>
            </a:r>
            <a:r>
              <a:rPr lang="en-US" sz="2800" b="1" dirty="0">
                <a:solidFill>
                  <a:srgbClr val="FF0000"/>
                </a:solidFill>
              </a:rPr>
              <a:t>John 5:24 </a:t>
            </a:r>
          </a:p>
        </p:txBody>
      </p:sp>
    </p:spTree>
    <p:extLst>
      <p:ext uri="{BB962C8B-B14F-4D97-AF65-F5344CB8AC3E}">
        <p14:creationId xmlns:p14="http://schemas.microsoft.com/office/powerpoint/2010/main" val="146673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504174"/>
            <a:ext cx="10571998" cy="970450"/>
          </a:xfrm>
        </p:spPr>
        <p:txBody>
          <a:bodyPr/>
          <a:lstStyle/>
          <a:p>
            <a:r>
              <a:rPr lang="en-US" dirty="0">
                <a:solidFill>
                  <a:srgbClr val="C00000"/>
                </a:solidFill>
              </a:rPr>
              <a:t>II.</a:t>
            </a:r>
            <a:r>
              <a:rPr lang="en-US" dirty="0"/>
              <a:t> In Christ, believers are forever delivered from sin’s authority </a:t>
            </a:r>
            <a:r>
              <a:rPr lang="en-US" i="1" dirty="0"/>
              <a:t>(verses 6-10)</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a:buFont typeface="+mj-lt"/>
              <a:buAutoNum type="alphaUcPeriod"/>
            </a:pPr>
            <a:r>
              <a:rPr lang="en-US" sz="2800" b="1" dirty="0"/>
              <a:t> Being united with Christ in His death sets us free from sin’s authority </a:t>
            </a:r>
            <a:r>
              <a:rPr lang="en-US" sz="2800" b="1" i="1" dirty="0"/>
              <a:t>(6-7)</a:t>
            </a:r>
          </a:p>
          <a:p>
            <a:pPr>
              <a:buFont typeface="+mj-lt"/>
              <a:buAutoNum type="alphaUcPeriod"/>
            </a:pPr>
            <a:r>
              <a:rPr lang="en-US" sz="2800" b="1" dirty="0"/>
              <a:t>Being united with Christ in His resurrection sets us free to live for God </a:t>
            </a:r>
            <a:r>
              <a:rPr lang="en-US" sz="2800" b="1" i="1" dirty="0"/>
              <a:t>(8-10)</a:t>
            </a:r>
          </a:p>
          <a:p>
            <a:pPr marL="0" indent="0">
              <a:buNone/>
            </a:pPr>
            <a:r>
              <a:rPr lang="en-US" sz="2400" b="1" dirty="0">
                <a:solidFill>
                  <a:srgbClr val="FF0000"/>
                </a:solidFill>
              </a:rPr>
              <a:t>8</a:t>
            </a:r>
            <a:r>
              <a:rPr lang="en-US" sz="2800" b="1" dirty="0"/>
              <a:t> </a:t>
            </a:r>
            <a:r>
              <a:rPr lang="en-US" sz="2800" b="1" i="1" dirty="0"/>
              <a:t>Now if we have died with Christ, we believe that we will also live with him.</a:t>
            </a:r>
            <a:r>
              <a:rPr lang="en-US" sz="2800" b="1" dirty="0"/>
              <a:t> </a:t>
            </a:r>
            <a:endParaRPr lang="en-US" sz="5400" b="1" i="1" dirty="0">
              <a:solidFill>
                <a:srgbClr val="FF0000"/>
              </a:solidFill>
            </a:endParaRPr>
          </a:p>
        </p:txBody>
      </p:sp>
    </p:spTree>
    <p:extLst>
      <p:ext uri="{BB962C8B-B14F-4D97-AF65-F5344CB8AC3E}">
        <p14:creationId xmlns:p14="http://schemas.microsoft.com/office/powerpoint/2010/main" val="77419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504174"/>
            <a:ext cx="10571998" cy="970450"/>
          </a:xfrm>
        </p:spPr>
        <p:txBody>
          <a:bodyPr/>
          <a:lstStyle/>
          <a:p>
            <a:r>
              <a:rPr lang="en-US" dirty="0">
                <a:solidFill>
                  <a:srgbClr val="C00000"/>
                </a:solidFill>
              </a:rPr>
              <a:t>II.</a:t>
            </a:r>
            <a:r>
              <a:rPr lang="en-US" dirty="0"/>
              <a:t> In Christ, believers are forever delivered from sin’s authority </a:t>
            </a:r>
            <a:r>
              <a:rPr lang="en-US" i="1" dirty="0"/>
              <a:t>(verses 6-10)</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a:buFont typeface="+mj-lt"/>
              <a:buAutoNum type="alphaUcPeriod"/>
            </a:pPr>
            <a:r>
              <a:rPr lang="en-US" sz="2800" b="1" dirty="0"/>
              <a:t> Being united with Christ in His death sets us free from sin’s authority </a:t>
            </a:r>
            <a:r>
              <a:rPr lang="en-US" sz="2800" b="1" i="1" dirty="0"/>
              <a:t>(6-7)</a:t>
            </a:r>
          </a:p>
          <a:p>
            <a:pPr>
              <a:buFont typeface="+mj-lt"/>
              <a:buAutoNum type="alphaUcPeriod"/>
            </a:pPr>
            <a:r>
              <a:rPr lang="en-US" sz="2800" b="1" dirty="0"/>
              <a:t>Being united with Christ in His resurrection sets us free to live for God </a:t>
            </a:r>
            <a:r>
              <a:rPr lang="en-US" sz="2800" b="1" i="1" dirty="0"/>
              <a:t>(8-10)</a:t>
            </a:r>
          </a:p>
          <a:p>
            <a:pPr marL="0" indent="0">
              <a:buNone/>
            </a:pPr>
            <a:r>
              <a:rPr lang="en-US" sz="2800" b="1" dirty="0">
                <a:solidFill>
                  <a:srgbClr val="FF0000"/>
                </a:solidFill>
              </a:rPr>
              <a:t>9</a:t>
            </a:r>
            <a:r>
              <a:rPr lang="en-US" sz="2800" b="1" dirty="0"/>
              <a:t> </a:t>
            </a:r>
            <a:r>
              <a:rPr lang="en-US" sz="2800" b="1" i="1" dirty="0"/>
              <a:t>We know that </a:t>
            </a:r>
            <a:r>
              <a:rPr lang="en-US" sz="2800" b="1" i="1" dirty="0">
                <a:solidFill>
                  <a:srgbClr val="00B0F0"/>
                </a:solidFill>
              </a:rPr>
              <a:t>Christ, being raised from the dead, will never die again</a:t>
            </a:r>
            <a:r>
              <a:rPr lang="en-US" sz="2800" b="1" i="1" dirty="0"/>
              <a:t>; death no longer has dominion over him.</a:t>
            </a:r>
            <a:r>
              <a:rPr lang="en-US" sz="2800" b="1" dirty="0"/>
              <a:t> </a:t>
            </a:r>
            <a:r>
              <a:rPr lang="en-US" sz="2800" b="1" dirty="0">
                <a:solidFill>
                  <a:srgbClr val="FF0000"/>
                </a:solidFill>
              </a:rPr>
              <a:t>10</a:t>
            </a:r>
            <a:r>
              <a:rPr lang="en-US" sz="2800" b="1" dirty="0"/>
              <a:t> </a:t>
            </a:r>
            <a:r>
              <a:rPr lang="en-US" sz="2800" b="1" i="1" dirty="0"/>
              <a:t>For the death he died he died to sin, once for all, but the life he lives he lives to God.</a:t>
            </a:r>
            <a:endParaRPr lang="en-US" sz="7200" b="1" i="1" dirty="0">
              <a:solidFill>
                <a:srgbClr val="FF0000"/>
              </a:solidFill>
            </a:endParaRPr>
          </a:p>
        </p:txBody>
      </p:sp>
    </p:spTree>
    <p:extLst>
      <p:ext uri="{BB962C8B-B14F-4D97-AF65-F5344CB8AC3E}">
        <p14:creationId xmlns:p14="http://schemas.microsoft.com/office/powerpoint/2010/main" val="298736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504174"/>
            <a:ext cx="10571998" cy="970450"/>
          </a:xfrm>
        </p:spPr>
        <p:txBody>
          <a:bodyPr/>
          <a:lstStyle/>
          <a:p>
            <a:r>
              <a:rPr lang="en-US" dirty="0">
                <a:solidFill>
                  <a:srgbClr val="C00000"/>
                </a:solidFill>
              </a:rPr>
              <a:t>II.</a:t>
            </a:r>
            <a:r>
              <a:rPr lang="en-US" dirty="0"/>
              <a:t> In Christ, believers are forever delivered from sin’s authority </a:t>
            </a:r>
            <a:r>
              <a:rPr lang="en-US" i="1" dirty="0"/>
              <a:t>(verses 6-10)</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a:buFont typeface="+mj-lt"/>
              <a:buAutoNum type="alphaUcPeriod"/>
            </a:pPr>
            <a:r>
              <a:rPr lang="en-US" sz="2800" b="1" dirty="0"/>
              <a:t> Being united with Christ in His death sets us free from sin’s authority </a:t>
            </a:r>
            <a:r>
              <a:rPr lang="en-US" sz="2800" b="1" i="1" dirty="0"/>
              <a:t>(6-7)</a:t>
            </a:r>
          </a:p>
          <a:p>
            <a:pPr>
              <a:buFont typeface="+mj-lt"/>
              <a:buAutoNum type="alphaUcPeriod"/>
            </a:pPr>
            <a:r>
              <a:rPr lang="en-US" sz="2800" b="1" dirty="0"/>
              <a:t>Being united with Christ in His resurrection sets us free to live for God </a:t>
            </a:r>
            <a:r>
              <a:rPr lang="en-US" sz="2800" b="1" i="1" dirty="0"/>
              <a:t>(8-10)</a:t>
            </a:r>
          </a:p>
          <a:p>
            <a:pPr marL="0" indent="0">
              <a:buNone/>
            </a:pPr>
            <a:r>
              <a:rPr lang="en-US" sz="2800" b="1" dirty="0">
                <a:solidFill>
                  <a:srgbClr val="FF0000"/>
                </a:solidFill>
              </a:rPr>
              <a:t>9</a:t>
            </a:r>
            <a:r>
              <a:rPr lang="en-US" sz="2800" b="1" dirty="0"/>
              <a:t> </a:t>
            </a:r>
            <a:r>
              <a:rPr lang="en-US" sz="2800" b="1" i="1" dirty="0"/>
              <a:t>We know that Christ, being raised from the dead, will never die again; </a:t>
            </a:r>
            <a:r>
              <a:rPr lang="en-US" sz="2800" b="1" i="1" dirty="0">
                <a:solidFill>
                  <a:srgbClr val="00B0F0"/>
                </a:solidFill>
              </a:rPr>
              <a:t>death no longer has </a:t>
            </a:r>
            <a:r>
              <a:rPr lang="en-US" sz="2800" b="1" i="1" u="sng" dirty="0">
                <a:solidFill>
                  <a:srgbClr val="00B0F0"/>
                </a:solidFill>
              </a:rPr>
              <a:t>dominion</a:t>
            </a:r>
            <a:r>
              <a:rPr lang="en-US" sz="2800" b="1" i="1" dirty="0">
                <a:solidFill>
                  <a:srgbClr val="00B0F0"/>
                </a:solidFill>
              </a:rPr>
              <a:t> over him</a:t>
            </a:r>
            <a:r>
              <a:rPr lang="en-US" sz="2800" b="1" i="1" dirty="0"/>
              <a:t>.</a:t>
            </a:r>
            <a:r>
              <a:rPr lang="en-US" sz="2800" b="1" dirty="0"/>
              <a:t> </a:t>
            </a:r>
            <a:r>
              <a:rPr lang="en-US" sz="2800" b="1" dirty="0">
                <a:solidFill>
                  <a:srgbClr val="FF0000"/>
                </a:solidFill>
              </a:rPr>
              <a:t>10</a:t>
            </a:r>
            <a:r>
              <a:rPr lang="en-US" sz="2800" b="1" dirty="0"/>
              <a:t> </a:t>
            </a:r>
            <a:r>
              <a:rPr lang="en-US" sz="2800" b="1" i="1" dirty="0"/>
              <a:t>For the death he died he died to sin, once for all, but the life he lives he lives to God.</a:t>
            </a:r>
            <a:endParaRPr lang="en-US" sz="7200" b="1" i="1" dirty="0">
              <a:solidFill>
                <a:srgbClr val="FF0000"/>
              </a:solidFill>
            </a:endParaRPr>
          </a:p>
        </p:txBody>
      </p:sp>
    </p:spTree>
    <p:extLst>
      <p:ext uri="{BB962C8B-B14F-4D97-AF65-F5344CB8AC3E}">
        <p14:creationId xmlns:p14="http://schemas.microsoft.com/office/powerpoint/2010/main" val="1180301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504174"/>
            <a:ext cx="10571998" cy="970450"/>
          </a:xfrm>
        </p:spPr>
        <p:txBody>
          <a:bodyPr/>
          <a:lstStyle/>
          <a:p>
            <a:r>
              <a:rPr lang="en-US" dirty="0">
                <a:solidFill>
                  <a:srgbClr val="C00000"/>
                </a:solidFill>
              </a:rPr>
              <a:t>II.</a:t>
            </a:r>
            <a:r>
              <a:rPr lang="en-US" dirty="0"/>
              <a:t> In Christ, believers are forever delivered from sin’s authority </a:t>
            </a:r>
            <a:r>
              <a:rPr lang="en-US" i="1" dirty="0"/>
              <a:t>(verses 6-10)</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a:buFont typeface="+mj-lt"/>
              <a:buAutoNum type="alphaUcPeriod"/>
            </a:pPr>
            <a:r>
              <a:rPr lang="en-US" sz="2800" b="1" dirty="0"/>
              <a:t> Being united with Christ in His death sets us free from sin’s authority </a:t>
            </a:r>
            <a:r>
              <a:rPr lang="en-US" sz="2800" b="1" i="1" dirty="0"/>
              <a:t>(6-7)</a:t>
            </a:r>
          </a:p>
          <a:p>
            <a:pPr>
              <a:buFont typeface="+mj-lt"/>
              <a:buAutoNum type="alphaUcPeriod"/>
            </a:pPr>
            <a:r>
              <a:rPr lang="en-US" sz="2800" b="1" dirty="0"/>
              <a:t>Being united with Christ in His resurrection sets us free to live for God </a:t>
            </a:r>
            <a:r>
              <a:rPr lang="en-US" sz="2800" b="1" i="1" dirty="0"/>
              <a:t>(8-10)</a:t>
            </a:r>
          </a:p>
          <a:p>
            <a:pPr marL="0" indent="0">
              <a:buNone/>
            </a:pPr>
            <a:r>
              <a:rPr lang="en-US" sz="2800" b="1" dirty="0">
                <a:solidFill>
                  <a:srgbClr val="FF0000"/>
                </a:solidFill>
              </a:rPr>
              <a:t>9</a:t>
            </a:r>
            <a:r>
              <a:rPr lang="en-US" sz="2800" b="1" dirty="0"/>
              <a:t> </a:t>
            </a:r>
            <a:r>
              <a:rPr lang="en-US" sz="2800" b="1" i="1" dirty="0"/>
              <a:t>We know that Christ, being raised from the dead, will never die again; death no longer has dominion over him.</a:t>
            </a:r>
            <a:r>
              <a:rPr lang="en-US" sz="2800" b="1" dirty="0"/>
              <a:t> </a:t>
            </a:r>
            <a:r>
              <a:rPr lang="en-US" sz="2800" b="1" dirty="0">
                <a:solidFill>
                  <a:srgbClr val="FF0000"/>
                </a:solidFill>
              </a:rPr>
              <a:t>10</a:t>
            </a:r>
            <a:r>
              <a:rPr lang="en-US" sz="2800" b="1" dirty="0"/>
              <a:t> </a:t>
            </a:r>
            <a:r>
              <a:rPr lang="en-US" sz="2800" b="1" i="1" dirty="0"/>
              <a:t>For the death he died he died to sin, once for all, but </a:t>
            </a:r>
            <a:r>
              <a:rPr lang="en-US" sz="2800" b="1" i="1" dirty="0">
                <a:solidFill>
                  <a:srgbClr val="00B0F0"/>
                </a:solidFill>
              </a:rPr>
              <a:t>the life he lives he lives to God</a:t>
            </a:r>
            <a:r>
              <a:rPr lang="en-US" sz="2800" b="1" i="1" dirty="0"/>
              <a:t>.</a:t>
            </a:r>
            <a:endParaRPr lang="en-US" sz="7200" b="1" i="1" dirty="0">
              <a:solidFill>
                <a:srgbClr val="FF0000"/>
              </a:solidFill>
            </a:endParaRPr>
          </a:p>
        </p:txBody>
      </p:sp>
    </p:spTree>
    <p:extLst>
      <p:ext uri="{BB962C8B-B14F-4D97-AF65-F5344CB8AC3E}">
        <p14:creationId xmlns:p14="http://schemas.microsoft.com/office/powerpoint/2010/main" val="164058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504174"/>
            <a:ext cx="10571998" cy="970450"/>
          </a:xfrm>
        </p:spPr>
        <p:txBody>
          <a:bodyPr/>
          <a:lstStyle/>
          <a:p>
            <a:r>
              <a:rPr lang="en-US" dirty="0">
                <a:solidFill>
                  <a:srgbClr val="C00000"/>
                </a:solidFill>
              </a:rPr>
              <a:t>II.</a:t>
            </a:r>
            <a:r>
              <a:rPr lang="en-US" dirty="0"/>
              <a:t> In Christ, believers are forever delivered from sin’s authority </a:t>
            </a:r>
            <a:r>
              <a:rPr lang="en-US" i="1" dirty="0"/>
              <a:t>(verses 6-10)</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a:buFont typeface="+mj-lt"/>
              <a:buAutoNum type="alphaUcPeriod"/>
            </a:pPr>
            <a:r>
              <a:rPr lang="en-US" sz="2800" b="1" dirty="0"/>
              <a:t> Being united with Christ in His death sets us free from sin’s authority </a:t>
            </a:r>
            <a:r>
              <a:rPr lang="en-US" sz="2800" b="1" i="1" dirty="0"/>
              <a:t>(6-7)</a:t>
            </a:r>
          </a:p>
          <a:p>
            <a:pPr>
              <a:buFont typeface="+mj-lt"/>
              <a:buAutoNum type="alphaUcPeriod"/>
            </a:pPr>
            <a:r>
              <a:rPr lang="en-US" sz="2800" b="1" dirty="0"/>
              <a:t>Being united with Christ in His resurrection sets us free to live for God </a:t>
            </a:r>
            <a:r>
              <a:rPr lang="en-US" sz="2800" b="1" i="1" dirty="0"/>
              <a:t>(8-10)</a:t>
            </a:r>
          </a:p>
          <a:p>
            <a:pPr marL="0" indent="0">
              <a:buNone/>
            </a:pPr>
            <a:r>
              <a:rPr lang="en-US" sz="2800" b="1" dirty="0">
                <a:solidFill>
                  <a:srgbClr val="FF0000"/>
                </a:solidFill>
              </a:rPr>
              <a:t>9</a:t>
            </a:r>
            <a:r>
              <a:rPr lang="en-US" sz="2800" b="1" dirty="0"/>
              <a:t> </a:t>
            </a:r>
            <a:r>
              <a:rPr lang="en-US" sz="2800" b="1" i="1" dirty="0"/>
              <a:t>We know that Christ, being raised from the dead, will never die again; death no longer has dominion over him.</a:t>
            </a:r>
            <a:r>
              <a:rPr lang="en-US" sz="2800" b="1" dirty="0"/>
              <a:t> </a:t>
            </a:r>
            <a:r>
              <a:rPr lang="en-US" sz="2800" b="1" dirty="0">
                <a:solidFill>
                  <a:srgbClr val="FF0000"/>
                </a:solidFill>
              </a:rPr>
              <a:t>10</a:t>
            </a:r>
            <a:r>
              <a:rPr lang="en-US" sz="2800" b="1" dirty="0"/>
              <a:t> </a:t>
            </a:r>
            <a:r>
              <a:rPr lang="en-US" sz="2800" b="1" i="1" dirty="0">
                <a:solidFill>
                  <a:srgbClr val="00B0F0"/>
                </a:solidFill>
              </a:rPr>
              <a:t>For the death he died he died to sin, </a:t>
            </a:r>
            <a:r>
              <a:rPr lang="en-US" sz="2800" b="1" i="1" u="sng" dirty="0">
                <a:solidFill>
                  <a:srgbClr val="00B0F0"/>
                </a:solidFill>
              </a:rPr>
              <a:t>once for all</a:t>
            </a:r>
            <a:r>
              <a:rPr lang="en-US" sz="2800" b="1" i="1" dirty="0"/>
              <a:t>, but the life he lives he lives to God.</a:t>
            </a:r>
            <a:endParaRPr lang="en-US" sz="7200" b="1" i="1" dirty="0"/>
          </a:p>
        </p:txBody>
      </p:sp>
    </p:spTree>
    <p:extLst>
      <p:ext uri="{BB962C8B-B14F-4D97-AF65-F5344CB8AC3E}">
        <p14:creationId xmlns:p14="http://schemas.microsoft.com/office/powerpoint/2010/main" val="2904799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30000"/>
          </a:stretch>
        </a:blip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BFC690C-7C93-46FC-801F-E9B0556F50A4}"/>
              </a:ext>
            </a:extLst>
          </p:cNvPr>
          <p:cNvSpPr txBox="1"/>
          <p:nvPr/>
        </p:nvSpPr>
        <p:spPr>
          <a:xfrm>
            <a:off x="2121050" y="5411450"/>
            <a:ext cx="7949901" cy="144655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rPr>
              <a:t>Under new ownership!</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prstClr val="white"/>
                </a:solidFill>
                <a:effectLst/>
                <a:uLnTx/>
                <a:uFillTx/>
                <a:latin typeface="Kristen ITC" panose="03050502040202030202" pitchFamily="66" charset="0"/>
                <a:ea typeface="+mn-ea"/>
                <a:cs typeface="+mn-cs"/>
              </a:rPr>
              <a:t>Romans 6:1-14</a:t>
            </a:r>
          </a:p>
        </p:txBody>
      </p:sp>
    </p:spTree>
    <p:extLst>
      <p:ext uri="{BB962C8B-B14F-4D97-AF65-F5344CB8AC3E}">
        <p14:creationId xmlns:p14="http://schemas.microsoft.com/office/powerpoint/2010/main" val="3347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493416"/>
            <a:ext cx="10571998" cy="970450"/>
          </a:xfrm>
        </p:spPr>
        <p:txBody>
          <a:bodyPr/>
          <a:lstStyle/>
          <a:p>
            <a:r>
              <a:rPr lang="en-US" dirty="0">
                <a:solidFill>
                  <a:srgbClr val="C00000"/>
                </a:solidFill>
              </a:rPr>
              <a:t>III.</a:t>
            </a:r>
            <a:r>
              <a:rPr lang="en-US" dirty="0"/>
              <a:t> Live like you’re under new ownership! </a:t>
            </a:r>
            <a:r>
              <a:rPr lang="en-US" i="1" dirty="0"/>
              <a:t>(verses 11-14)</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a:buFont typeface="+mj-lt"/>
              <a:buAutoNum type="alphaUcPeriod"/>
            </a:pPr>
            <a:r>
              <a:rPr lang="en-US" sz="2800" b="1" dirty="0"/>
              <a:t> You must always embrace who you are in Christ </a:t>
            </a:r>
            <a:r>
              <a:rPr lang="en-US" sz="2800" b="1" i="1" dirty="0"/>
              <a:t>(11)</a:t>
            </a:r>
          </a:p>
          <a:p>
            <a:pPr marL="0" indent="0">
              <a:buNone/>
            </a:pPr>
            <a:r>
              <a:rPr lang="en-US" sz="2400" b="1" dirty="0">
                <a:solidFill>
                  <a:srgbClr val="FF0000"/>
                </a:solidFill>
              </a:rPr>
              <a:t>11</a:t>
            </a:r>
            <a:r>
              <a:rPr lang="en-US" sz="2800" b="1" dirty="0"/>
              <a:t> </a:t>
            </a:r>
            <a:r>
              <a:rPr lang="en-US" sz="2800" b="1" i="1" dirty="0"/>
              <a:t>So you also must </a:t>
            </a:r>
            <a:r>
              <a:rPr lang="en-US" sz="2800" b="1" i="1" dirty="0">
                <a:solidFill>
                  <a:srgbClr val="00B0F0"/>
                </a:solidFill>
              </a:rPr>
              <a:t>consider yourselves </a:t>
            </a:r>
            <a:r>
              <a:rPr lang="en-US" sz="2800" b="1" i="1" dirty="0"/>
              <a:t>dead to sin and alive to God in Christ Jesus.</a:t>
            </a:r>
          </a:p>
          <a:p>
            <a:pPr marL="0" indent="0">
              <a:buNone/>
            </a:pPr>
            <a:r>
              <a:rPr lang="en-US" sz="2800" b="1" i="1" dirty="0"/>
              <a:t>											</a:t>
            </a:r>
            <a:r>
              <a:rPr lang="en-US" sz="2800" b="1" dirty="0"/>
              <a:t>“</a:t>
            </a:r>
            <a:r>
              <a:rPr lang="en-US" sz="2800" b="1" i="1" dirty="0">
                <a:solidFill>
                  <a:srgbClr val="00B0F0"/>
                </a:solidFill>
              </a:rPr>
              <a:t>reckon yourselves</a:t>
            </a:r>
            <a:r>
              <a:rPr lang="en-US" sz="2800" b="1" i="1" dirty="0"/>
              <a:t>,</a:t>
            </a:r>
            <a:r>
              <a:rPr lang="en-US" sz="2800" b="1" dirty="0"/>
              <a:t>” </a:t>
            </a:r>
            <a:r>
              <a:rPr lang="en-US" sz="2800" b="1" dirty="0">
                <a:solidFill>
                  <a:srgbClr val="FF0000"/>
                </a:solidFill>
              </a:rPr>
              <a:t>NKJV</a:t>
            </a:r>
          </a:p>
          <a:p>
            <a:pPr marL="0" indent="0">
              <a:buNone/>
            </a:pPr>
            <a:endParaRPr lang="en-US" sz="2800" b="1" dirty="0">
              <a:solidFill>
                <a:srgbClr val="FF0000"/>
              </a:solidFill>
            </a:endParaRPr>
          </a:p>
          <a:p>
            <a:pPr marL="0" indent="0">
              <a:buNone/>
            </a:pPr>
            <a:r>
              <a:rPr lang="en-US" sz="2800" b="1" dirty="0">
                <a:solidFill>
                  <a:srgbClr val="FF0000"/>
                </a:solidFill>
              </a:rPr>
              <a:t>2</a:t>
            </a:r>
            <a:r>
              <a:rPr lang="en-US" sz="2800" b="1" dirty="0"/>
              <a:t> </a:t>
            </a:r>
            <a:r>
              <a:rPr lang="en-US" sz="2800" b="1" i="1" dirty="0"/>
              <a:t>By no means! How can we who died to sin still live in it?</a:t>
            </a:r>
            <a:endParaRPr lang="en-US" sz="5400" b="1" dirty="0">
              <a:solidFill>
                <a:srgbClr val="FF0000"/>
              </a:solidFill>
            </a:endParaRPr>
          </a:p>
        </p:txBody>
      </p:sp>
      <p:sp>
        <p:nvSpPr>
          <p:cNvPr id="4" name="Arrow: Down 3">
            <a:extLst>
              <a:ext uri="{FF2B5EF4-FFF2-40B4-BE49-F238E27FC236}">
                <a16:creationId xmlns:a16="http://schemas.microsoft.com/office/drawing/2014/main" id="{067918F3-9DBA-4CA0-B43B-216595D8A214}"/>
              </a:ext>
            </a:extLst>
          </p:cNvPr>
          <p:cNvSpPr/>
          <p:nvPr/>
        </p:nvSpPr>
        <p:spPr>
          <a:xfrm rot="17568535">
            <a:off x="6771463" y="3635616"/>
            <a:ext cx="142861" cy="12724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770294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par>
                          <p:cTn id="16" fill="hold">
                            <p:stCondLst>
                              <p:cond delay="6000"/>
                            </p:stCondLst>
                            <p:childTnLst>
                              <p:par>
                                <p:cTn id="17" presetID="6"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493416"/>
            <a:ext cx="10571998" cy="970450"/>
          </a:xfrm>
        </p:spPr>
        <p:txBody>
          <a:bodyPr/>
          <a:lstStyle/>
          <a:p>
            <a:r>
              <a:rPr lang="en-US" dirty="0">
                <a:solidFill>
                  <a:srgbClr val="C00000"/>
                </a:solidFill>
              </a:rPr>
              <a:t>III.</a:t>
            </a:r>
            <a:r>
              <a:rPr lang="en-US" dirty="0"/>
              <a:t> Live like you’re under new ownership! </a:t>
            </a:r>
            <a:r>
              <a:rPr lang="en-US" i="1" dirty="0"/>
              <a:t>(verses 11-14)</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a:buFont typeface="+mj-lt"/>
              <a:buAutoNum type="alphaUcPeriod"/>
            </a:pPr>
            <a:r>
              <a:rPr lang="en-US" sz="2800" b="1" dirty="0"/>
              <a:t> You must always embrace who you are in Christ </a:t>
            </a:r>
            <a:r>
              <a:rPr lang="en-US" sz="2800" b="1" i="1" dirty="0"/>
              <a:t>(11)</a:t>
            </a:r>
            <a:endParaRPr lang="en-US" sz="2800" b="1" dirty="0"/>
          </a:p>
          <a:p>
            <a:pPr>
              <a:buFont typeface="+mj-lt"/>
              <a:buAutoNum type="alphaUcPeriod"/>
            </a:pPr>
            <a:r>
              <a:rPr lang="en-US" sz="2800" b="1" dirty="0"/>
              <a:t> You must always reject the overtures of your old master, “sin,” in your life </a:t>
            </a:r>
            <a:r>
              <a:rPr lang="en-US" sz="2800" b="1" i="1" dirty="0"/>
              <a:t>(12-13a)</a:t>
            </a:r>
          </a:p>
          <a:p>
            <a:pPr marL="0" indent="0">
              <a:buNone/>
            </a:pPr>
            <a:r>
              <a:rPr lang="en-US" sz="2400" b="1" dirty="0">
                <a:solidFill>
                  <a:srgbClr val="FF0000"/>
                </a:solidFill>
              </a:rPr>
              <a:t>12</a:t>
            </a:r>
            <a:r>
              <a:rPr lang="en-US" sz="2800" b="1" dirty="0"/>
              <a:t> </a:t>
            </a:r>
            <a:r>
              <a:rPr lang="en-US" sz="2800" b="1" i="1" dirty="0">
                <a:solidFill>
                  <a:srgbClr val="00B0F0"/>
                </a:solidFill>
              </a:rPr>
              <a:t>Let not sin </a:t>
            </a:r>
            <a:r>
              <a:rPr lang="en-US" sz="2800" b="1" i="1" dirty="0"/>
              <a:t>therefore </a:t>
            </a:r>
            <a:r>
              <a:rPr lang="en-US" sz="2800" b="1" i="1" dirty="0">
                <a:solidFill>
                  <a:srgbClr val="00B0F0"/>
                </a:solidFill>
              </a:rPr>
              <a:t>reign in your mortal body</a:t>
            </a:r>
            <a:r>
              <a:rPr lang="en-US" sz="2800" b="1" i="1" dirty="0"/>
              <a:t>, to make you obey its passions.</a:t>
            </a:r>
          </a:p>
          <a:p>
            <a:pPr marL="0" indent="0">
              <a:buNone/>
            </a:pPr>
            <a:endParaRPr lang="en-US" sz="5400" b="1" dirty="0">
              <a:solidFill>
                <a:srgbClr val="FF0000"/>
              </a:solidFill>
            </a:endParaRPr>
          </a:p>
        </p:txBody>
      </p:sp>
    </p:spTree>
    <p:extLst>
      <p:ext uri="{BB962C8B-B14F-4D97-AF65-F5344CB8AC3E}">
        <p14:creationId xmlns:p14="http://schemas.microsoft.com/office/powerpoint/2010/main" val="68100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493416"/>
            <a:ext cx="10571998" cy="970450"/>
          </a:xfrm>
        </p:spPr>
        <p:txBody>
          <a:bodyPr/>
          <a:lstStyle/>
          <a:p>
            <a:r>
              <a:rPr lang="en-US" dirty="0">
                <a:solidFill>
                  <a:srgbClr val="C00000"/>
                </a:solidFill>
              </a:rPr>
              <a:t>III.</a:t>
            </a:r>
            <a:r>
              <a:rPr lang="en-US" dirty="0"/>
              <a:t> Live like you’re under new ownership! </a:t>
            </a:r>
            <a:r>
              <a:rPr lang="en-US" i="1" dirty="0"/>
              <a:t>(verses 11-14)</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531209"/>
            <a:ext cx="10554574" cy="4635713"/>
          </a:xfrm>
        </p:spPr>
        <p:txBody>
          <a:bodyPr>
            <a:normAutofit/>
          </a:bodyPr>
          <a:lstStyle/>
          <a:p>
            <a:pPr>
              <a:buFont typeface="+mj-lt"/>
              <a:buAutoNum type="alphaUcPeriod"/>
            </a:pPr>
            <a:r>
              <a:rPr lang="en-US" sz="2800" b="1" dirty="0"/>
              <a:t> You must always embrace who you are in Christ </a:t>
            </a:r>
            <a:r>
              <a:rPr lang="en-US" sz="2800" b="1" i="1" dirty="0"/>
              <a:t>(11)</a:t>
            </a:r>
            <a:endParaRPr lang="en-US" sz="2800" b="1" dirty="0"/>
          </a:p>
          <a:p>
            <a:pPr>
              <a:buFont typeface="+mj-lt"/>
              <a:buAutoNum type="alphaUcPeriod"/>
            </a:pPr>
            <a:r>
              <a:rPr lang="en-US" sz="2800" b="1" dirty="0"/>
              <a:t> You must always reject the overtures of your old master, “sin,” in your life </a:t>
            </a:r>
            <a:r>
              <a:rPr lang="en-US" sz="2800" b="1" i="1" dirty="0"/>
              <a:t>(12-13a)</a:t>
            </a:r>
          </a:p>
          <a:p>
            <a:pPr marL="0" indent="0">
              <a:buNone/>
            </a:pPr>
            <a:r>
              <a:rPr lang="en-US" sz="2400" b="1" dirty="0">
                <a:solidFill>
                  <a:srgbClr val="FF0000"/>
                </a:solidFill>
              </a:rPr>
              <a:t>12</a:t>
            </a:r>
            <a:r>
              <a:rPr lang="en-US" sz="2800" b="1" dirty="0"/>
              <a:t> </a:t>
            </a:r>
            <a:r>
              <a:rPr lang="en-US" sz="2800" b="1" i="1" dirty="0"/>
              <a:t>Let not sin therefore reign in your mortal body, to make you obey its passions. </a:t>
            </a:r>
            <a:r>
              <a:rPr lang="en-US" sz="2400" b="1" dirty="0">
                <a:solidFill>
                  <a:srgbClr val="FF0000"/>
                </a:solidFill>
              </a:rPr>
              <a:t>13</a:t>
            </a:r>
            <a:r>
              <a:rPr lang="en-US" sz="2800" b="1" dirty="0"/>
              <a:t> </a:t>
            </a:r>
            <a:r>
              <a:rPr lang="en-US" sz="2800" b="1" i="1" dirty="0">
                <a:solidFill>
                  <a:srgbClr val="00B0F0"/>
                </a:solidFill>
              </a:rPr>
              <a:t>Do not present your members to sin as instruments for unrighteousness</a:t>
            </a:r>
            <a:r>
              <a:rPr lang="en-US" sz="2800" b="1" i="1" dirty="0"/>
              <a:t>…</a:t>
            </a:r>
            <a:r>
              <a:rPr lang="en-US" sz="2800" b="1" dirty="0"/>
              <a:t>”</a:t>
            </a:r>
          </a:p>
          <a:p>
            <a:pPr marL="0" indent="0">
              <a:buNone/>
            </a:pPr>
            <a:r>
              <a:rPr lang="en-US" sz="2400" b="1" dirty="0">
                <a:solidFill>
                  <a:srgbClr val="FF0000"/>
                </a:solidFill>
              </a:rPr>
              <a:t>13</a:t>
            </a:r>
            <a:r>
              <a:rPr lang="en-US" sz="2800" b="1" i="1" dirty="0"/>
              <a:t> </a:t>
            </a:r>
            <a:r>
              <a:rPr lang="en-US" sz="2800" b="1" i="1" dirty="0">
                <a:solidFill>
                  <a:srgbClr val="00B0F0"/>
                </a:solidFill>
              </a:rPr>
              <a:t>Do not let any part of your body </a:t>
            </a:r>
            <a:r>
              <a:rPr lang="en-US" sz="2800" b="1" i="1" dirty="0"/>
              <a:t>become an instrument of evil to serve sin.</a:t>
            </a:r>
            <a:r>
              <a:rPr lang="en-US" sz="2800" b="1" dirty="0"/>
              <a:t> (</a:t>
            </a:r>
            <a:r>
              <a:rPr lang="en-US" sz="2800" b="1" dirty="0">
                <a:solidFill>
                  <a:srgbClr val="FF0000"/>
                </a:solidFill>
              </a:rPr>
              <a:t>NLT</a:t>
            </a:r>
            <a:r>
              <a:rPr lang="en-US" sz="2800" b="1" dirty="0"/>
              <a:t>)</a:t>
            </a:r>
            <a:endParaRPr lang="en-US" sz="2800" b="1" i="1" dirty="0"/>
          </a:p>
          <a:p>
            <a:pPr marL="0" indent="0">
              <a:buNone/>
            </a:pPr>
            <a:endParaRPr lang="en-US" sz="5400" b="1" dirty="0">
              <a:solidFill>
                <a:srgbClr val="FF0000"/>
              </a:solidFill>
            </a:endParaRPr>
          </a:p>
        </p:txBody>
      </p:sp>
    </p:spTree>
    <p:extLst>
      <p:ext uri="{BB962C8B-B14F-4D97-AF65-F5344CB8AC3E}">
        <p14:creationId xmlns:p14="http://schemas.microsoft.com/office/powerpoint/2010/main" val="1175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circle(in)">
                                      <p:cBhvr>
                                        <p:cTn id="1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493416"/>
            <a:ext cx="10571998" cy="970450"/>
          </a:xfrm>
        </p:spPr>
        <p:txBody>
          <a:bodyPr/>
          <a:lstStyle/>
          <a:p>
            <a:r>
              <a:rPr lang="en-US" dirty="0">
                <a:solidFill>
                  <a:srgbClr val="C00000"/>
                </a:solidFill>
              </a:rPr>
              <a:t>III.</a:t>
            </a:r>
            <a:r>
              <a:rPr lang="en-US" dirty="0"/>
              <a:t> Live like you’re under new ownership! </a:t>
            </a:r>
            <a:r>
              <a:rPr lang="en-US" i="1" dirty="0"/>
              <a:t>(verses 11-14)</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531209"/>
            <a:ext cx="10554574" cy="4635713"/>
          </a:xfrm>
        </p:spPr>
        <p:txBody>
          <a:bodyPr>
            <a:normAutofit/>
          </a:bodyPr>
          <a:lstStyle/>
          <a:p>
            <a:pPr>
              <a:buFont typeface="+mj-lt"/>
              <a:buAutoNum type="alphaUcPeriod"/>
            </a:pPr>
            <a:r>
              <a:rPr lang="en-US" sz="2800" b="1" dirty="0"/>
              <a:t> You must always embrace who you are in Christ </a:t>
            </a:r>
            <a:r>
              <a:rPr lang="en-US" sz="2800" b="1" i="1" dirty="0"/>
              <a:t>(11)</a:t>
            </a:r>
            <a:endParaRPr lang="en-US" sz="2800" b="1" dirty="0"/>
          </a:p>
          <a:p>
            <a:pPr>
              <a:buFont typeface="+mj-lt"/>
              <a:buAutoNum type="alphaUcPeriod"/>
            </a:pPr>
            <a:r>
              <a:rPr lang="en-US" sz="2800" b="1" dirty="0"/>
              <a:t> You must always reject the overtures of your old master, “sin,” in your life </a:t>
            </a:r>
            <a:r>
              <a:rPr lang="en-US" sz="2800" b="1" i="1" dirty="0"/>
              <a:t>(12-13a)</a:t>
            </a:r>
          </a:p>
          <a:p>
            <a:pPr marL="0" indent="0">
              <a:buNone/>
            </a:pPr>
            <a:r>
              <a:rPr lang="en-US" sz="2400" b="1" dirty="0">
                <a:solidFill>
                  <a:srgbClr val="FF0000"/>
                </a:solidFill>
              </a:rPr>
              <a:t>13</a:t>
            </a:r>
            <a:r>
              <a:rPr lang="en-US" sz="2800" b="1" i="1" dirty="0"/>
              <a:t> </a:t>
            </a:r>
            <a:r>
              <a:rPr lang="en-US" sz="2800" b="1" i="1" dirty="0">
                <a:solidFill>
                  <a:srgbClr val="00B0F0"/>
                </a:solidFill>
              </a:rPr>
              <a:t>Do not </a:t>
            </a:r>
            <a:r>
              <a:rPr lang="en-US" sz="2800" b="1" i="1" dirty="0"/>
              <a:t>let any part of your body </a:t>
            </a:r>
            <a:r>
              <a:rPr lang="en-US" sz="2800" b="1" i="1" dirty="0">
                <a:solidFill>
                  <a:srgbClr val="00B0F0"/>
                </a:solidFill>
              </a:rPr>
              <a:t>become an instrument of evil to serve sin</a:t>
            </a:r>
            <a:r>
              <a:rPr lang="en-US" sz="2800" b="1" i="1" dirty="0"/>
              <a:t>.</a:t>
            </a:r>
            <a:r>
              <a:rPr lang="en-US" sz="2800" b="1" dirty="0"/>
              <a:t> (</a:t>
            </a:r>
            <a:r>
              <a:rPr lang="en-US" sz="2800" b="1" dirty="0">
                <a:solidFill>
                  <a:srgbClr val="FF0000"/>
                </a:solidFill>
              </a:rPr>
              <a:t>NLT</a:t>
            </a:r>
            <a:r>
              <a:rPr lang="en-US" sz="2800" b="1" dirty="0"/>
              <a:t>)</a:t>
            </a:r>
            <a:endParaRPr lang="en-US" sz="2800" b="1" i="1" dirty="0"/>
          </a:p>
          <a:p>
            <a:pPr marL="0" indent="0">
              <a:buNone/>
            </a:pPr>
            <a:endParaRPr lang="en-US" sz="5400" b="1" dirty="0">
              <a:solidFill>
                <a:srgbClr val="FF0000"/>
              </a:solidFill>
            </a:endParaRPr>
          </a:p>
        </p:txBody>
      </p:sp>
    </p:spTree>
    <p:extLst>
      <p:ext uri="{BB962C8B-B14F-4D97-AF65-F5344CB8AC3E}">
        <p14:creationId xmlns:p14="http://schemas.microsoft.com/office/powerpoint/2010/main" val="172416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493416"/>
            <a:ext cx="10571998" cy="970450"/>
          </a:xfrm>
        </p:spPr>
        <p:txBody>
          <a:bodyPr/>
          <a:lstStyle/>
          <a:p>
            <a:r>
              <a:rPr lang="en-US" dirty="0">
                <a:solidFill>
                  <a:srgbClr val="C00000"/>
                </a:solidFill>
              </a:rPr>
              <a:t>III.</a:t>
            </a:r>
            <a:r>
              <a:rPr lang="en-US" dirty="0"/>
              <a:t> Live like you’re under new ownership! </a:t>
            </a:r>
            <a:r>
              <a:rPr lang="en-US" i="1" dirty="0"/>
              <a:t>(verses 11-14)</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09931"/>
            <a:ext cx="10554574" cy="4635713"/>
          </a:xfrm>
        </p:spPr>
        <p:txBody>
          <a:bodyPr>
            <a:normAutofit lnSpcReduction="10000"/>
          </a:bodyPr>
          <a:lstStyle/>
          <a:p>
            <a:pPr>
              <a:buFont typeface="+mj-lt"/>
              <a:buAutoNum type="alphaUcPeriod"/>
            </a:pPr>
            <a:r>
              <a:rPr lang="en-US" sz="2800" b="1" dirty="0"/>
              <a:t> You must always embrace who you are in Christ </a:t>
            </a:r>
            <a:r>
              <a:rPr lang="en-US" sz="2800" b="1" i="1" dirty="0"/>
              <a:t>(11)</a:t>
            </a:r>
            <a:endParaRPr lang="en-US" sz="2800" b="1" dirty="0"/>
          </a:p>
          <a:p>
            <a:pPr>
              <a:buFont typeface="+mj-lt"/>
              <a:buAutoNum type="alphaUcPeriod"/>
            </a:pPr>
            <a:r>
              <a:rPr lang="en-US" sz="2800" b="1" dirty="0"/>
              <a:t> You must always reject the overtures of your old master, “sin,” in your life </a:t>
            </a:r>
            <a:r>
              <a:rPr lang="en-US" sz="2800" b="1" i="1" dirty="0"/>
              <a:t>(12-13a)</a:t>
            </a:r>
          </a:p>
          <a:p>
            <a:pPr>
              <a:buFont typeface="+mj-lt"/>
              <a:buAutoNum type="alphaUcPeriod"/>
            </a:pPr>
            <a:r>
              <a:rPr lang="en-US" sz="2800" b="1" dirty="0"/>
              <a:t> You must always seek God’s grace to live the righteous life He has called you to </a:t>
            </a:r>
            <a:r>
              <a:rPr lang="en-US" sz="2800" b="1" i="1" dirty="0"/>
              <a:t>(13b-14)</a:t>
            </a:r>
          </a:p>
          <a:p>
            <a:pPr marL="0" indent="0">
              <a:buNone/>
            </a:pPr>
            <a:r>
              <a:rPr lang="en-US" sz="2800" b="1" dirty="0">
                <a:solidFill>
                  <a:srgbClr val="FF0000"/>
                </a:solidFill>
              </a:rPr>
              <a:t>13</a:t>
            </a:r>
            <a:r>
              <a:rPr lang="en-US" sz="2800" b="1" dirty="0"/>
              <a:t> </a:t>
            </a:r>
            <a:r>
              <a:rPr lang="en-US" sz="2800" b="1" i="1" dirty="0"/>
              <a:t>…but </a:t>
            </a:r>
            <a:r>
              <a:rPr lang="en-US" sz="2800" b="1" i="1" dirty="0">
                <a:solidFill>
                  <a:srgbClr val="00B0F0"/>
                </a:solidFill>
              </a:rPr>
              <a:t>present yourselves to God as those who have been brought from death to life</a:t>
            </a:r>
            <a:r>
              <a:rPr lang="en-US" sz="2800" b="1" i="1" dirty="0"/>
              <a:t>, and your members to God as instruments for righteousness.</a:t>
            </a:r>
          </a:p>
          <a:p>
            <a:pPr marL="0" indent="0">
              <a:buNone/>
            </a:pPr>
            <a:r>
              <a:rPr lang="en-US" sz="2800" b="1" i="1" dirty="0"/>
              <a:t>“…</a:t>
            </a:r>
            <a:r>
              <a:rPr lang="en-US" sz="2800" b="1" i="1" dirty="0">
                <a:solidFill>
                  <a:srgbClr val="00B0F0"/>
                </a:solidFill>
              </a:rPr>
              <a:t>present your bodies as a living sacrifice</a:t>
            </a:r>
            <a:r>
              <a:rPr lang="en-US" sz="2800" b="1" i="1" dirty="0"/>
              <a:t>, holy and acceptable to God.</a:t>
            </a:r>
            <a:r>
              <a:rPr lang="en-US" sz="2800" b="1" dirty="0"/>
              <a:t>” </a:t>
            </a:r>
            <a:r>
              <a:rPr lang="en-US" sz="2800" b="1" dirty="0">
                <a:solidFill>
                  <a:srgbClr val="FF0000"/>
                </a:solidFill>
              </a:rPr>
              <a:t>Romans 12:1 </a:t>
            </a:r>
            <a:endParaRPr lang="en-US" sz="7200" b="1" i="1" dirty="0">
              <a:solidFill>
                <a:srgbClr val="FF0000"/>
              </a:solidFill>
            </a:endParaRPr>
          </a:p>
        </p:txBody>
      </p:sp>
    </p:spTree>
    <p:extLst>
      <p:ext uri="{BB962C8B-B14F-4D97-AF65-F5344CB8AC3E}">
        <p14:creationId xmlns:p14="http://schemas.microsoft.com/office/powerpoint/2010/main" val="3983875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circle(in)">
                                      <p:cBhvr>
                                        <p:cTn id="11" dur="2000"/>
                                        <p:tgtEl>
                                          <p:spTgt spid="3">
                                            <p:txEl>
                                              <p:pRg st="3" end="3"/>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ircle(in)">
                                      <p:cBhvr>
                                        <p:cTn id="1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493416"/>
            <a:ext cx="10571998" cy="970450"/>
          </a:xfrm>
        </p:spPr>
        <p:txBody>
          <a:bodyPr/>
          <a:lstStyle/>
          <a:p>
            <a:r>
              <a:rPr lang="en-US" dirty="0">
                <a:solidFill>
                  <a:srgbClr val="C00000"/>
                </a:solidFill>
              </a:rPr>
              <a:t>III.</a:t>
            </a:r>
            <a:r>
              <a:rPr lang="en-US" dirty="0"/>
              <a:t> Live like you’re under new ownership! </a:t>
            </a:r>
            <a:r>
              <a:rPr lang="en-US" i="1" dirty="0"/>
              <a:t>(verses 11-14)</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09931"/>
            <a:ext cx="10554574" cy="4635713"/>
          </a:xfrm>
        </p:spPr>
        <p:txBody>
          <a:bodyPr>
            <a:normAutofit/>
          </a:bodyPr>
          <a:lstStyle/>
          <a:p>
            <a:pPr marL="0" indent="0">
              <a:buNone/>
            </a:pPr>
            <a:r>
              <a:rPr lang="en-US" sz="2800" b="1" u="sng" dirty="0">
                <a:solidFill>
                  <a:srgbClr val="FF66FF"/>
                </a:solidFill>
              </a:rPr>
              <a:t>Seek His Grace</a:t>
            </a:r>
          </a:p>
          <a:p>
            <a:pPr marL="0" indent="0">
              <a:buNone/>
            </a:pPr>
            <a:r>
              <a:rPr lang="en-US" sz="2800" b="1" dirty="0"/>
              <a:t>In His word</a:t>
            </a:r>
          </a:p>
          <a:p>
            <a:pPr marL="0" indent="0">
              <a:buNone/>
            </a:pPr>
            <a:r>
              <a:rPr lang="en-US" sz="2800" b="1" dirty="0"/>
              <a:t>In prayer</a:t>
            </a:r>
          </a:p>
          <a:p>
            <a:pPr marL="0" indent="0">
              <a:buNone/>
            </a:pPr>
            <a:r>
              <a:rPr lang="en-US" sz="2800" b="1" dirty="0"/>
              <a:t>“</a:t>
            </a:r>
            <a:r>
              <a:rPr lang="en-US" sz="2800" b="1" i="1" dirty="0"/>
              <a:t>pray without ceasing</a:t>
            </a:r>
            <a:r>
              <a:rPr lang="en-US" sz="2800" b="1" dirty="0"/>
              <a:t>” </a:t>
            </a:r>
            <a:r>
              <a:rPr lang="en-US" sz="2800" b="1" dirty="0">
                <a:solidFill>
                  <a:srgbClr val="FF0000"/>
                </a:solidFill>
              </a:rPr>
              <a:t>1 Thessalonians 5:17</a:t>
            </a:r>
          </a:p>
        </p:txBody>
      </p:sp>
    </p:spTree>
    <p:extLst>
      <p:ext uri="{BB962C8B-B14F-4D97-AF65-F5344CB8AC3E}">
        <p14:creationId xmlns:p14="http://schemas.microsoft.com/office/powerpoint/2010/main" val="3668799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493416"/>
            <a:ext cx="10571998" cy="970450"/>
          </a:xfrm>
        </p:spPr>
        <p:txBody>
          <a:bodyPr/>
          <a:lstStyle/>
          <a:p>
            <a:r>
              <a:rPr lang="en-US" dirty="0">
                <a:solidFill>
                  <a:srgbClr val="C00000"/>
                </a:solidFill>
              </a:rPr>
              <a:t>III.</a:t>
            </a:r>
            <a:r>
              <a:rPr lang="en-US" dirty="0"/>
              <a:t> Live like you’re under new ownership! </a:t>
            </a:r>
            <a:r>
              <a:rPr lang="en-US" i="1" dirty="0"/>
              <a:t>(verses 11-14)</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09931"/>
            <a:ext cx="10554574" cy="4635713"/>
          </a:xfrm>
        </p:spPr>
        <p:txBody>
          <a:bodyPr>
            <a:normAutofit/>
          </a:bodyPr>
          <a:lstStyle/>
          <a:p>
            <a:pPr marL="0" indent="0">
              <a:buNone/>
            </a:pPr>
            <a:r>
              <a:rPr lang="en-US" sz="2800" b="1" u="sng" dirty="0">
                <a:solidFill>
                  <a:srgbClr val="FF66FF"/>
                </a:solidFill>
              </a:rPr>
              <a:t>Seek His Grace</a:t>
            </a:r>
          </a:p>
          <a:p>
            <a:pPr marL="0" indent="0">
              <a:buNone/>
            </a:pPr>
            <a:r>
              <a:rPr lang="en-US" sz="2800" b="1" dirty="0"/>
              <a:t>In His word</a:t>
            </a:r>
          </a:p>
          <a:p>
            <a:pPr marL="0" indent="0">
              <a:buNone/>
            </a:pPr>
            <a:r>
              <a:rPr lang="en-US" sz="2800" b="1" dirty="0"/>
              <a:t>In prayer</a:t>
            </a:r>
          </a:p>
          <a:p>
            <a:pPr marL="0" indent="0">
              <a:buNone/>
            </a:pPr>
            <a:r>
              <a:rPr lang="en-US" sz="2800" b="1" dirty="0"/>
              <a:t>In corporate worship, fellowship, and study</a:t>
            </a:r>
          </a:p>
          <a:p>
            <a:pPr marL="0" indent="0">
              <a:buNone/>
            </a:pPr>
            <a:r>
              <a:rPr lang="en-US" sz="2800" b="1" dirty="0"/>
              <a:t>“</a:t>
            </a:r>
            <a:r>
              <a:rPr lang="en-US" sz="2800" b="1" i="1" dirty="0"/>
              <a:t>let us consider how to </a:t>
            </a:r>
            <a:r>
              <a:rPr lang="en-US" sz="2800" b="1" i="1" dirty="0">
                <a:solidFill>
                  <a:srgbClr val="00B0F0"/>
                </a:solidFill>
              </a:rPr>
              <a:t>stir up one another to love and good works</a:t>
            </a:r>
            <a:r>
              <a:rPr lang="en-US" sz="2800" b="1" i="1" dirty="0"/>
              <a:t>, </a:t>
            </a:r>
            <a:r>
              <a:rPr lang="en-US" sz="2800" b="1" i="1" dirty="0">
                <a:solidFill>
                  <a:srgbClr val="00B0F0"/>
                </a:solidFill>
              </a:rPr>
              <a:t>not neglecting to meet together</a:t>
            </a:r>
            <a:r>
              <a:rPr lang="en-US" sz="2800" b="1" i="1" dirty="0"/>
              <a:t>, as is the habit of some, but </a:t>
            </a:r>
            <a:r>
              <a:rPr lang="en-US" sz="2800" b="1" i="1" dirty="0">
                <a:solidFill>
                  <a:srgbClr val="00B0F0"/>
                </a:solidFill>
              </a:rPr>
              <a:t>encouraging one another</a:t>
            </a:r>
            <a:r>
              <a:rPr lang="en-US" sz="2800" b="1" dirty="0"/>
              <a:t>” </a:t>
            </a:r>
            <a:r>
              <a:rPr lang="en-US" sz="2800" b="1" dirty="0">
                <a:solidFill>
                  <a:srgbClr val="FF0000"/>
                </a:solidFill>
              </a:rPr>
              <a:t>Hebrews 10:24-25</a:t>
            </a:r>
            <a:endParaRPr lang="en-US" sz="5400" b="1" dirty="0">
              <a:solidFill>
                <a:srgbClr val="FF0000"/>
              </a:solidFill>
            </a:endParaRPr>
          </a:p>
        </p:txBody>
      </p:sp>
    </p:spTree>
    <p:extLst>
      <p:ext uri="{BB962C8B-B14F-4D97-AF65-F5344CB8AC3E}">
        <p14:creationId xmlns:p14="http://schemas.microsoft.com/office/powerpoint/2010/main" val="1119740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ircle(in)">
                                      <p:cBhvr>
                                        <p:cTn id="1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493416"/>
            <a:ext cx="10571998" cy="970450"/>
          </a:xfrm>
        </p:spPr>
        <p:txBody>
          <a:bodyPr/>
          <a:lstStyle/>
          <a:p>
            <a:r>
              <a:rPr lang="en-US" dirty="0">
                <a:solidFill>
                  <a:srgbClr val="C00000"/>
                </a:solidFill>
              </a:rPr>
              <a:t>III.</a:t>
            </a:r>
            <a:r>
              <a:rPr lang="en-US" dirty="0"/>
              <a:t> Live like you’re under new ownership! </a:t>
            </a:r>
            <a:r>
              <a:rPr lang="en-US" i="1" dirty="0"/>
              <a:t>(verses 11-14)</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09931"/>
            <a:ext cx="10554574" cy="4635713"/>
          </a:xfrm>
        </p:spPr>
        <p:txBody>
          <a:bodyPr>
            <a:normAutofit/>
          </a:bodyPr>
          <a:lstStyle/>
          <a:p>
            <a:pPr marL="0" indent="0">
              <a:buNone/>
            </a:pPr>
            <a:r>
              <a:rPr lang="en-US" sz="2800" b="1" u="sng" dirty="0">
                <a:solidFill>
                  <a:srgbClr val="FF66FF"/>
                </a:solidFill>
              </a:rPr>
              <a:t>Seek His Grace</a:t>
            </a:r>
          </a:p>
          <a:p>
            <a:pPr marL="0" indent="0">
              <a:buNone/>
            </a:pPr>
            <a:r>
              <a:rPr lang="en-US" sz="2800" b="1" dirty="0"/>
              <a:t>In His word</a:t>
            </a:r>
          </a:p>
          <a:p>
            <a:pPr marL="0" indent="0">
              <a:buNone/>
            </a:pPr>
            <a:r>
              <a:rPr lang="en-US" sz="2800" b="1" dirty="0"/>
              <a:t>In prayer</a:t>
            </a:r>
          </a:p>
          <a:p>
            <a:pPr marL="0" indent="0">
              <a:buNone/>
            </a:pPr>
            <a:r>
              <a:rPr lang="en-US" sz="2800" b="1" dirty="0"/>
              <a:t>In corporate worship, fellowship, and study</a:t>
            </a:r>
          </a:p>
          <a:p>
            <a:pPr marL="0" indent="0">
              <a:buNone/>
            </a:pPr>
            <a:r>
              <a:rPr lang="en-US" sz="2800" b="1" dirty="0"/>
              <a:t>In service to the Lord </a:t>
            </a:r>
          </a:p>
          <a:p>
            <a:pPr marL="0" indent="0">
              <a:buNone/>
            </a:pPr>
            <a:r>
              <a:rPr lang="en-US" sz="2800" b="1" dirty="0"/>
              <a:t>“</a:t>
            </a:r>
            <a:r>
              <a:rPr lang="en-US" sz="2800" b="1" i="1" dirty="0"/>
              <a:t>For we are God’s fellow workers</a:t>
            </a:r>
            <a:r>
              <a:rPr lang="en-US" sz="2800" b="1" dirty="0"/>
              <a:t>” </a:t>
            </a:r>
            <a:r>
              <a:rPr lang="en-US" sz="2800" b="1" dirty="0">
                <a:solidFill>
                  <a:srgbClr val="FF0000"/>
                </a:solidFill>
              </a:rPr>
              <a:t>1 Corinthians 3:9</a:t>
            </a:r>
          </a:p>
          <a:p>
            <a:pPr marL="0" indent="0">
              <a:buNone/>
            </a:pPr>
            <a:r>
              <a:rPr lang="en-US" sz="2800" b="1" dirty="0"/>
              <a:t>“</a:t>
            </a:r>
            <a:r>
              <a:rPr lang="en-US" sz="2800" b="1" i="1" dirty="0"/>
              <a:t>Having </a:t>
            </a:r>
            <a:r>
              <a:rPr lang="en-US" sz="2800" b="1" i="1" dirty="0">
                <a:solidFill>
                  <a:srgbClr val="00B0F0"/>
                </a:solidFill>
              </a:rPr>
              <a:t>gifts</a:t>
            </a:r>
            <a:r>
              <a:rPr lang="en-US" sz="2800" b="1" i="1" dirty="0"/>
              <a:t> that differ </a:t>
            </a:r>
            <a:r>
              <a:rPr lang="en-US" sz="2800" b="1" i="1" dirty="0">
                <a:solidFill>
                  <a:srgbClr val="00B0F0"/>
                </a:solidFill>
              </a:rPr>
              <a:t>according to the grace given to us</a:t>
            </a:r>
            <a:r>
              <a:rPr lang="en-US" sz="2800" b="1" i="1" dirty="0"/>
              <a:t>, </a:t>
            </a:r>
            <a:r>
              <a:rPr lang="en-US" sz="2800" b="1" i="1" u="sng" dirty="0">
                <a:solidFill>
                  <a:srgbClr val="00B0F0"/>
                </a:solidFill>
              </a:rPr>
              <a:t>let us use them</a:t>
            </a:r>
            <a:r>
              <a:rPr lang="en-US" sz="2800" b="1" i="1" dirty="0"/>
              <a:t>.</a:t>
            </a:r>
            <a:r>
              <a:rPr lang="en-US" sz="2800" b="1" dirty="0"/>
              <a:t>” </a:t>
            </a:r>
            <a:r>
              <a:rPr lang="en-US" sz="2800" b="1" dirty="0">
                <a:solidFill>
                  <a:srgbClr val="FF0000"/>
                </a:solidFill>
              </a:rPr>
              <a:t>Romans 12:6 </a:t>
            </a:r>
            <a:endParaRPr lang="en-US" sz="9600" b="1" dirty="0">
              <a:solidFill>
                <a:srgbClr val="FF0000"/>
              </a:solidFill>
            </a:endParaRPr>
          </a:p>
        </p:txBody>
      </p:sp>
    </p:spTree>
    <p:extLst>
      <p:ext uri="{BB962C8B-B14F-4D97-AF65-F5344CB8AC3E}">
        <p14:creationId xmlns:p14="http://schemas.microsoft.com/office/powerpoint/2010/main" val="5837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ircle(in)">
                                      <p:cBhvr>
                                        <p:cTn id="7" dur="2000"/>
                                        <p:tgtEl>
                                          <p:spTgt spid="3">
                                            <p:txEl>
                                              <p:pRg st="4" end="4"/>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circle(in)">
                                      <p:cBhvr>
                                        <p:cTn id="10" dur="20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circle(in)">
                                      <p:cBhvr>
                                        <p:cTn id="1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8000"/>
            <a:lum/>
          </a:blip>
          <a:srcRect/>
          <a:stretch>
            <a:fillRect t="-5000" b="-30000"/>
          </a:stretch>
        </a:blip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BFC690C-7C93-46FC-801F-E9B0556F50A4}"/>
              </a:ext>
            </a:extLst>
          </p:cNvPr>
          <p:cNvSpPr txBox="1"/>
          <p:nvPr/>
        </p:nvSpPr>
        <p:spPr>
          <a:xfrm>
            <a:off x="0" y="4731829"/>
            <a:ext cx="12192000" cy="1446550"/>
          </a:xfrm>
          <a:prstGeom prst="rect">
            <a:avLst/>
          </a:prstGeom>
          <a:solidFill>
            <a:schemeClr val="accent4">
              <a:lumMod val="75000"/>
            </a:schemeClr>
          </a:solidFill>
          <a:effectLst>
            <a:softEdge rad="127000"/>
          </a:effectLst>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C00000"/>
                </a:solidFill>
                <a:effectLst/>
                <a:uLnTx/>
                <a:uFillTx/>
                <a:latin typeface="Kristen ITC" panose="03050502040202030202" pitchFamily="66" charset="0"/>
                <a:ea typeface="+mn-ea"/>
                <a:cs typeface="+mn-cs"/>
              </a:rPr>
              <a:t>14</a:t>
            </a:r>
            <a:r>
              <a:rPr kumimoji="0" lang="en-US" sz="4400" b="1"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rPr>
              <a:t> </a:t>
            </a:r>
            <a:r>
              <a:rPr kumimoji="0" lang="en-US" sz="4400" b="1" i="1" u="none" strike="noStrike" kern="1200" cap="none" spc="0" normalizeH="0" baseline="0" noProof="0" dirty="0">
                <a:ln>
                  <a:noFill/>
                </a:ln>
                <a:solidFill>
                  <a:prstClr val="white"/>
                </a:solidFill>
                <a:effectLst/>
                <a:uLnTx/>
                <a:uFillTx/>
                <a:latin typeface="Kristen ITC" panose="03050502040202030202" pitchFamily="66" charset="0"/>
                <a:ea typeface="+mn-ea"/>
                <a:cs typeface="+mn-cs"/>
              </a:rPr>
              <a:t>For sin will have no dominion over you, since </a:t>
            </a:r>
            <a:r>
              <a:rPr kumimoji="0" lang="en-US" sz="4400" b="1" i="1" u="none" strike="noStrike" kern="1200" cap="none" spc="0" normalizeH="0" baseline="0" noProof="0" dirty="0">
                <a:ln>
                  <a:noFill/>
                </a:ln>
                <a:solidFill>
                  <a:srgbClr val="0070C0"/>
                </a:solidFill>
                <a:effectLst/>
                <a:uLnTx/>
                <a:uFillTx/>
                <a:latin typeface="Kristen ITC" panose="03050502040202030202" pitchFamily="66" charset="0"/>
                <a:ea typeface="+mn-ea"/>
                <a:cs typeface="+mn-cs"/>
              </a:rPr>
              <a:t>you are</a:t>
            </a:r>
            <a:r>
              <a:rPr kumimoji="0" lang="en-US" sz="4400" b="1" i="1" u="none" strike="noStrike" kern="1200" cap="none" spc="0" normalizeH="0" baseline="0" noProof="0" dirty="0">
                <a:ln>
                  <a:noFill/>
                </a:ln>
                <a:solidFill>
                  <a:srgbClr val="00B0F0"/>
                </a:solidFill>
                <a:effectLst/>
                <a:uLnTx/>
                <a:uFillTx/>
                <a:latin typeface="Kristen ITC" panose="03050502040202030202" pitchFamily="66" charset="0"/>
                <a:ea typeface="+mn-ea"/>
                <a:cs typeface="+mn-cs"/>
              </a:rPr>
              <a:t> </a:t>
            </a:r>
            <a:r>
              <a:rPr kumimoji="0" lang="en-US" sz="4400" b="1" i="1" u="none" strike="noStrike" kern="1200" cap="none" spc="0" normalizeH="0" baseline="0" noProof="0" dirty="0">
                <a:ln>
                  <a:noFill/>
                </a:ln>
                <a:solidFill>
                  <a:prstClr val="white"/>
                </a:solidFill>
                <a:effectLst/>
                <a:uLnTx/>
                <a:uFillTx/>
                <a:latin typeface="Kristen ITC" panose="03050502040202030202" pitchFamily="66" charset="0"/>
                <a:ea typeface="+mn-ea"/>
                <a:cs typeface="+mn-cs"/>
              </a:rPr>
              <a:t>not under law but </a:t>
            </a:r>
            <a:r>
              <a:rPr kumimoji="0" lang="en-US" sz="4400" b="1" i="1" u="none" strike="noStrike" kern="1200" cap="none" spc="0" normalizeH="0" baseline="0" noProof="0" dirty="0">
                <a:ln>
                  <a:noFill/>
                </a:ln>
                <a:solidFill>
                  <a:srgbClr val="0070C0"/>
                </a:solidFill>
                <a:effectLst/>
                <a:uLnTx/>
                <a:uFillTx/>
                <a:latin typeface="Kristen ITC" panose="03050502040202030202" pitchFamily="66" charset="0"/>
                <a:ea typeface="+mn-ea"/>
                <a:cs typeface="+mn-cs"/>
              </a:rPr>
              <a:t>under grace.</a:t>
            </a:r>
          </a:p>
        </p:txBody>
      </p:sp>
    </p:spTree>
    <p:extLst>
      <p:ext uri="{BB962C8B-B14F-4D97-AF65-F5344CB8AC3E}">
        <p14:creationId xmlns:p14="http://schemas.microsoft.com/office/powerpoint/2010/main" val="323752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41BB7B-B2A6-4563-A5DA-3A7DD60EB853}"/>
              </a:ext>
            </a:extLst>
          </p:cNvPr>
          <p:cNvSpPr>
            <a:spLocks noGrp="1"/>
          </p:cNvSpPr>
          <p:nvPr>
            <p:ph idx="1"/>
          </p:nvPr>
        </p:nvSpPr>
        <p:spPr>
          <a:xfrm>
            <a:off x="268940" y="302559"/>
            <a:ext cx="4976970" cy="6252882"/>
          </a:xfrm>
        </p:spPr>
        <p:txBody>
          <a:bodyPr>
            <a:normAutofit/>
          </a:bodyPr>
          <a:lstStyle/>
          <a:p>
            <a:pPr marL="0" indent="0" algn="ctr">
              <a:buNone/>
            </a:pPr>
            <a:r>
              <a:rPr lang="en-US" sz="3200" b="1" u="sng" dirty="0"/>
              <a:t>Satan</a:t>
            </a:r>
          </a:p>
          <a:p>
            <a:pPr marL="0" indent="0" algn="ctr">
              <a:buNone/>
            </a:pPr>
            <a:endParaRPr lang="en-US" sz="2800" b="1" i="1" dirty="0"/>
          </a:p>
          <a:p>
            <a:pPr marL="0" indent="0" algn="ctr">
              <a:buNone/>
            </a:pPr>
            <a:r>
              <a:rPr lang="en-US" sz="2800" b="1" i="1" dirty="0"/>
              <a:t>“the ruler of </a:t>
            </a:r>
            <a:r>
              <a:rPr lang="en-US" sz="2800" b="1" dirty="0"/>
              <a:t>this</a:t>
            </a:r>
            <a:r>
              <a:rPr lang="en-US" sz="2800" b="1" i="1" dirty="0"/>
              <a:t> world” </a:t>
            </a:r>
            <a:r>
              <a:rPr lang="en-US" sz="2800" b="1" dirty="0">
                <a:solidFill>
                  <a:srgbClr val="FF0000"/>
                </a:solidFill>
              </a:rPr>
              <a:t>John 12:31 </a:t>
            </a:r>
            <a:endParaRPr lang="en-US" sz="4400" b="1" u="sng" dirty="0">
              <a:solidFill>
                <a:srgbClr val="FF0000"/>
              </a:solidFill>
            </a:endParaRPr>
          </a:p>
        </p:txBody>
      </p:sp>
      <p:sp>
        <p:nvSpPr>
          <p:cNvPr id="4" name="Content Placeholder 2">
            <a:extLst>
              <a:ext uri="{FF2B5EF4-FFF2-40B4-BE49-F238E27FC236}">
                <a16:creationId xmlns:a16="http://schemas.microsoft.com/office/drawing/2014/main" id="{EF5CFFE5-708D-46FE-B11D-0B06F03EE0B8}"/>
              </a:ext>
            </a:extLst>
          </p:cNvPr>
          <p:cNvSpPr txBox="1">
            <a:spLocks/>
          </p:cNvSpPr>
          <p:nvPr/>
        </p:nvSpPr>
        <p:spPr>
          <a:xfrm>
            <a:off x="6946090" y="302559"/>
            <a:ext cx="4976970" cy="6252882"/>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3200" b="1" i="0" u="sng" strike="noStrike" kern="1200" cap="none" spc="0" normalizeH="0" baseline="0" noProof="0" dirty="0">
                <a:ln>
                  <a:noFill/>
                </a:ln>
                <a:solidFill>
                  <a:prstClr val="white"/>
                </a:solidFill>
                <a:effectLst/>
                <a:uLnTx/>
                <a:uFillTx/>
                <a:latin typeface="Century Gothic" panose="020B0502020202020204"/>
                <a:ea typeface="+mn-ea"/>
                <a:cs typeface="+mn-cs"/>
              </a:rPr>
              <a:t>Christ</a:t>
            </a:r>
          </a:p>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2800" b="1" i="1" u="none" strike="noStrike" kern="1200" cap="none" spc="0" normalizeH="0" baseline="0" noProof="0" dirty="0">
                <a:ln>
                  <a:noFill/>
                </a:ln>
                <a:solidFill>
                  <a:prstClr val="white"/>
                </a:solidFill>
                <a:effectLst/>
                <a:uLnTx/>
                <a:uFillTx/>
                <a:latin typeface="Century Gothic" panose="020B0502020202020204"/>
                <a:ea typeface="+mn-ea"/>
                <a:cs typeface="+mn-cs"/>
              </a:rPr>
              <a:t>“The kingdom of the world has become the kingdom of our Lord and of his Christ” </a:t>
            </a:r>
            <a:r>
              <a:rPr kumimoji="0" lang="en-US" sz="2800" b="1" i="0" u="none" strike="noStrike" kern="1200" cap="none" spc="0" normalizeH="0" baseline="0" noProof="0" dirty="0">
                <a:ln>
                  <a:noFill/>
                </a:ln>
                <a:solidFill>
                  <a:srgbClr val="FF0000"/>
                </a:solidFill>
                <a:effectLst/>
                <a:uLnTx/>
                <a:uFillTx/>
                <a:latin typeface="Century Gothic" panose="020B0502020202020204"/>
                <a:ea typeface="+mn-ea"/>
                <a:cs typeface="+mn-cs"/>
              </a:rPr>
              <a:t>Revelation 11:15</a:t>
            </a:r>
            <a:endParaRPr kumimoji="0" lang="en-US" sz="4400" b="1" i="0" u="none" strike="noStrike" kern="1200" cap="none" spc="0" normalizeH="0" baseline="0" noProof="0" dirty="0">
              <a:ln>
                <a:noFill/>
              </a:ln>
              <a:solidFill>
                <a:srgbClr val="FF0000"/>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458433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41BB7B-B2A6-4563-A5DA-3A7DD60EB853}"/>
              </a:ext>
            </a:extLst>
          </p:cNvPr>
          <p:cNvSpPr>
            <a:spLocks noGrp="1"/>
          </p:cNvSpPr>
          <p:nvPr>
            <p:ph idx="1"/>
          </p:nvPr>
        </p:nvSpPr>
        <p:spPr>
          <a:xfrm>
            <a:off x="268940" y="302559"/>
            <a:ext cx="4976970" cy="6252882"/>
          </a:xfrm>
        </p:spPr>
        <p:txBody>
          <a:bodyPr>
            <a:normAutofit/>
          </a:bodyPr>
          <a:lstStyle/>
          <a:p>
            <a:pPr marL="0" indent="0" algn="ctr">
              <a:buNone/>
            </a:pPr>
            <a:r>
              <a:rPr lang="en-US" sz="3200" b="1" u="sng" dirty="0"/>
              <a:t>Satan</a:t>
            </a:r>
          </a:p>
          <a:p>
            <a:pPr marL="0" indent="0" algn="ctr">
              <a:buNone/>
            </a:pPr>
            <a:r>
              <a:rPr lang="en-US" sz="3200" b="1" dirty="0">
                <a:solidFill>
                  <a:srgbClr val="FF0000"/>
                </a:solidFill>
              </a:rPr>
              <a:t>Sin</a:t>
            </a:r>
          </a:p>
          <a:p>
            <a:pPr marL="0" indent="0" algn="ctr">
              <a:buNone/>
            </a:pPr>
            <a:r>
              <a:rPr lang="en-US" sz="2800" b="1" i="1" dirty="0"/>
              <a:t>“the spirit that is now at work in the sons of disobedience” </a:t>
            </a:r>
            <a:r>
              <a:rPr lang="en-US" sz="2800" b="1" dirty="0">
                <a:solidFill>
                  <a:srgbClr val="FF0000"/>
                </a:solidFill>
              </a:rPr>
              <a:t>Ephesians 2:2</a:t>
            </a:r>
          </a:p>
          <a:p>
            <a:pPr marL="0" indent="0" algn="ctr">
              <a:buNone/>
            </a:pPr>
            <a:endParaRPr lang="en-US" sz="3200" b="1" dirty="0"/>
          </a:p>
          <a:p>
            <a:pPr marL="0" indent="0" algn="ctr">
              <a:buNone/>
            </a:pPr>
            <a:endParaRPr lang="en-US" sz="3200" b="1" dirty="0"/>
          </a:p>
        </p:txBody>
      </p:sp>
      <p:sp>
        <p:nvSpPr>
          <p:cNvPr id="4" name="Content Placeholder 2">
            <a:extLst>
              <a:ext uri="{FF2B5EF4-FFF2-40B4-BE49-F238E27FC236}">
                <a16:creationId xmlns:a16="http://schemas.microsoft.com/office/drawing/2014/main" id="{EF5CFFE5-708D-46FE-B11D-0B06F03EE0B8}"/>
              </a:ext>
            </a:extLst>
          </p:cNvPr>
          <p:cNvSpPr txBox="1">
            <a:spLocks/>
          </p:cNvSpPr>
          <p:nvPr/>
        </p:nvSpPr>
        <p:spPr>
          <a:xfrm>
            <a:off x="6999870" y="87402"/>
            <a:ext cx="4976970" cy="6252882"/>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3200" b="1" i="0" u="sng" strike="noStrike" kern="1200" cap="none" spc="0" normalizeH="0" baseline="0" noProof="0" dirty="0">
                <a:ln>
                  <a:noFill/>
                </a:ln>
                <a:solidFill>
                  <a:prstClr val="white"/>
                </a:solidFill>
                <a:effectLst/>
                <a:uLnTx/>
                <a:uFillTx/>
                <a:latin typeface="Century Gothic" panose="020B0502020202020204"/>
                <a:ea typeface="+mn-ea"/>
                <a:cs typeface="+mn-cs"/>
              </a:rPr>
              <a:t>Christ</a:t>
            </a:r>
          </a:p>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3200" b="1" i="0" u="none" strike="noStrike" kern="1200" cap="none" spc="0" normalizeH="0" baseline="0" noProof="0" dirty="0">
                <a:ln>
                  <a:noFill/>
                </a:ln>
                <a:solidFill>
                  <a:srgbClr val="FF66FF"/>
                </a:solidFill>
                <a:effectLst/>
                <a:uLnTx/>
                <a:uFillTx/>
                <a:latin typeface="Century Gothic" panose="020B0502020202020204"/>
                <a:ea typeface="+mn-ea"/>
                <a:cs typeface="+mn-cs"/>
              </a:rPr>
              <a:t>Holy Spirit</a:t>
            </a:r>
          </a:p>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2800" b="1" i="1" u="none" strike="noStrike" kern="1200" cap="none" spc="0" normalizeH="0" baseline="0" noProof="0" dirty="0">
                <a:ln>
                  <a:noFill/>
                </a:ln>
                <a:solidFill>
                  <a:prstClr val="white"/>
                </a:solidFill>
                <a:effectLst/>
                <a:uLnTx/>
                <a:uFillTx/>
                <a:latin typeface="Century Gothic" panose="020B0502020202020204"/>
                <a:ea typeface="+mn-ea"/>
                <a:cs typeface="+mn-cs"/>
              </a:rPr>
              <a:t>“all who are led by the Spirit of God are sons of God” </a:t>
            </a:r>
            <a:r>
              <a:rPr kumimoji="0" lang="en-US" sz="2800" b="1" i="0" u="none" strike="noStrike" kern="1200" cap="none" spc="0" normalizeH="0" baseline="0" noProof="0" dirty="0">
                <a:ln>
                  <a:noFill/>
                </a:ln>
                <a:solidFill>
                  <a:srgbClr val="FF66FF"/>
                </a:solidFill>
                <a:effectLst/>
                <a:uLnTx/>
                <a:uFillTx/>
                <a:latin typeface="Century Gothic" panose="020B0502020202020204"/>
                <a:ea typeface="+mn-ea"/>
                <a:cs typeface="+mn-cs"/>
              </a:rPr>
              <a:t>Romans 8:14 </a:t>
            </a:r>
          </a:p>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endParaRPr kumimoji="0" lang="en-US" sz="3200" b="1"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endParaRPr kumimoji="0" lang="en-US" sz="3200" b="1"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57639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circle(in)">
                                      <p:cBhvr>
                                        <p:cTn id="16" dur="2000"/>
                                        <p:tgtEl>
                                          <p:spTgt spid="4">
                                            <p:txEl>
                                              <p:pRg st="1" end="1"/>
                                            </p:txEl>
                                          </p:spTgt>
                                        </p:tgtEl>
                                      </p:cBhvr>
                                    </p:animEffect>
                                  </p:childTnLst>
                                </p:cTn>
                              </p:par>
                            </p:childTnLst>
                          </p:cTn>
                        </p:par>
                        <p:par>
                          <p:cTn id="17" fill="hold">
                            <p:stCondLst>
                              <p:cond delay="2000"/>
                            </p:stCondLst>
                            <p:childTnLst>
                              <p:par>
                                <p:cTn id="18" presetID="6" presetClass="entr" presetSubtype="16" fill="hold" nodeType="after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circle(in)">
                                      <p:cBhvr>
                                        <p:cTn id="20"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41BB7B-B2A6-4563-A5DA-3A7DD60EB853}"/>
              </a:ext>
            </a:extLst>
          </p:cNvPr>
          <p:cNvSpPr>
            <a:spLocks noGrp="1"/>
          </p:cNvSpPr>
          <p:nvPr>
            <p:ph idx="1"/>
          </p:nvPr>
        </p:nvSpPr>
        <p:spPr>
          <a:xfrm>
            <a:off x="268940" y="302559"/>
            <a:ext cx="4976970" cy="6252882"/>
          </a:xfrm>
        </p:spPr>
        <p:txBody>
          <a:bodyPr>
            <a:normAutofit/>
          </a:bodyPr>
          <a:lstStyle/>
          <a:p>
            <a:pPr marL="0" indent="0" algn="ctr">
              <a:buNone/>
            </a:pPr>
            <a:r>
              <a:rPr lang="en-US" sz="3200" b="1" u="sng" dirty="0"/>
              <a:t>Satan</a:t>
            </a:r>
          </a:p>
          <a:p>
            <a:pPr marL="0" indent="0" algn="ctr">
              <a:buNone/>
            </a:pPr>
            <a:r>
              <a:rPr lang="en-US" sz="3200" b="1" dirty="0">
                <a:solidFill>
                  <a:srgbClr val="FF0000"/>
                </a:solidFill>
              </a:rPr>
              <a:t>Sin</a:t>
            </a:r>
          </a:p>
          <a:p>
            <a:pPr marL="0" indent="0" algn="ctr">
              <a:buNone/>
            </a:pPr>
            <a:r>
              <a:rPr lang="en-US" sz="3200" b="1" dirty="0">
                <a:solidFill>
                  <a:srgbClr val="FF0000"/>
                </a:solidFill>
              </a:rPr>
              <a:t>Law</a:t>
            </a:r>
          </a:p>
          <a:p>
            <a:pPr marL="0" indent="0" algn="ctr">
              <a:buNone/>
            </a:pPr>
            <a:r>
              <a:rPr lang="en-US" sz="2800" b="1" i="1" dirty="0"/>
              <a:t>“I would not have known what it is to covet if the law had not said, ‘You shall not covet.’ But sin, seizing an opportunity through the commandment, produced in me all kinds of covetousness.” </a:t>
            </a:r>
            <a:r>
              <a:rPr lang="en-US" sz="2800" b="1" dirty="0">
                <a:solidFill>
                  <a:srgbClr val="FF0000"/>
                </a:solidFill>
              </a:rPr>
              <a:t>Romans 7:7-8</a:t>
            </a:r>
            <a:endParaRPr lang="en-US" sz="4400" b="1" dirty="0">
              <a:solidFill>
                <a:srgbClr val="FF0000"/>
              </a:solidFill>
            </a:endParaRPr>
          </a:p>
        </p:txBody>
      </p:sp>
      <p:sp>
        <p:nvSpPr>
          <p:cNvPr id="4" name="Content Placeholder 2">
            <a:extLst>
              <a:ext uri="{FF2B5EF4-FFF2-40B4-BE49-F238E27FC236}">
                <a16:creationId xmlns:a16="http://schemas.microsoft.com/office/drawing/2014/main" id="{EF5CFFE5-708D-46FE-B11D-0B06F03EE0B8}"/>
              </a:ext>
            </a:extLst>
          </p:cNvPr>
          <p:cNvSpPr txBox="1">
            <a:spLocks/>
          </p:cNvSpPr>
          <p:nvPr/>
        </p:nvSpPr>
        <p:spPr>
          <a:xfrm>
            <a:off x="6999870" y="420895"/>
            <a:ext cx="4976970" cy="6252882"/>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3200" b="1" i="0" u="sng" strike="noStrike" kern="1200" cap="none" spc="0" normalizeH="0" baseline="0" noProof="0" dirty="0">
                <a:ln>
                  <a:noFill/>
                </a:ln>
                <a:solidFill>
                  <a:prstClr val="white"/>
                </a:solidFill>
                <a:effectLst/>
                <a:uLnTx/>
                <a:uFillTx/>
                <a:latin typeface="Century Gothic" panose="020B0502020202020204"/>
                <a:ea typeface="+mn-ea"/>
                <a:cs typeface="+mn-cs"/>
              </a:rPr>
              <a:t>Christ</a:t>
            </a:r>
          </a:p>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3200" b="1" i="0" u="none" strike="noStrike" kern="1200" cap="none" spc="0" normalizeH="0" baseline="0" noProof="0" dirty="0">
                <a:ln>
                  <a:noFill/>
                </a:ln>
                <a:solidFill>
                  <a:srgbClr val="FF66FF"/>
                </a:solidFill>
                <a:effectLst/>
                <a:uLnTx/>
                <a:uFillTx/>
                <a:latin typeface="Century Gothic" panose="020B0502020202020204"/>
                <a:ea typeface="+mn-ea"/>
                <a:cs typeface="+mn-cs"/>
              </a:rPr>
              <a:t>Holy Spirit</a:t>
            </a:r>
          </a:p>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3200" b="1" i="0" u="none" strike="noStrike" kern="1200" cap="none" spc="0" normalizeH="0" baseline="0" noProof="0" dirty="0">
                <a:ln>
                  <a:noFill/>
                </a:ln>
                <a:solidFill>
                  <a:srgbClr val="FF66FF"/>
                </a:solidFill>
                <a:effectLst/>
                <a:uLnTx/>
                <a:uFillTx/>
                <a:latin typeface="Century Gothic" panose="020B0502020202020204"/>
                <a:ea typeface="+mn-ea"/>
                <a:cs typeface="+mn-cs"/>
              </a:rPr>
              <a:t>Grace</a:t>
            </a:r>
          </a:p>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en-US" sz="2800" b="1" i="1" u="none" strike="noStrike" kern="1200" cap="none" spc="0" normalizeH="0" baseline="0" noProof="0" dirty="0">
                <a:ln>
                  <a:noFill/>
                </a:ln>
                <a:solidFill>
                  <a:prstClr val="white"/>
                </a:solidFill>
                <a:effectLst/>
                <a:uLnTx/>
                <a:uFillTx/>
                <a:latin typeface="Century Gothic" panose="020B0502020202020204"/>
                <a:ea typeface="+mn-ea"/>
                <a:cs typeface="+mn-cs"/>
              </a:rPr>
              <a:t>“For the grace of God has appeared…training us to renounce ungodliness and worldly passions, and to live self-controlled, upright, and godly lives in the present age”</a:t>
            </a:r>
            <a:r>
              <a:rPr kumimoji="0" lang="en-US" sz="2800" b="1"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en-US" sz="2800" b="1" i="0" u="none" strike="noStrike" kern="1200" cap="none" spc="0" normalizeH="0" baseline="0" noProof="0" dirty="0">
                <a:ln>
                  <a:noFill/>
                </a:ln>
                <a:solidFill>
                  <a:srgbClr val="FF66FF"/>
                </a:solidFill>
                <a:effectLst/>
                <a:uLnTx/>
                <a:uFillTx/>
                <a:latin typeface="Century Gothic" panose="020B0502020202020204"/>
                <a:ea typeface="+mn-ea"/>
                <a:cs typeface="+mn-cs"/>
              </a:rPr>
              <a:t>Titus 2:11-12 </a:t>
            </a:r>
          </a:p>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3200" b="0" i="0" u="none" strike="noStrike" kern="1200" cap="none" spc="0" normalizeH="0" baseline="0" noProof="0" dirty="0">
                <a:ln>
                  <a:noFill/>
                </a:ln>
                <a:solidFill>
                  <a:prstClr val="white"/>
                </a:solidFill>
                <a:effectLst/>
                <a:uLnTx/>
                <a:uFillTx/>
                <a:latin typeface="Century Gothic" panose="020B0502020202020204"/>
                <a:ea typeface="+mn-ea"/>
                <a:cs typeface="+mn-cs"/>
              </a:rPr>
              <a:t>  </a:t>
            </a:r>
            <a:endParaRPr kumimoji="0" lang="en-US" sz="3200" b="1" i="0" u="none" strike="noStrike" kern="1200" cap="none" spc="0" normalizeH="0" baseline="0" noProof="0" dirty="0">
              <a:ln>
                <a:noFill/>
              </a:ln>
              <a:solidFill>
                <a:srgbClr val="FF66FF"/>
              </a:solidFill>
              <a:effectLst/>
              <a:uLnTx/>
              <a:uFillTx/>
              <a:latin typeface="Century Gothic" panose="020B0502020202020204"/>
              <a:ea typeface="+mn-ea"/>
              <a:cs typeface="+mn-cs"/>
            </a:endParaRPr>
          </a:p>
        </p:txBody>
      </p:sp>
      <p:sp>
        <p:nvSpPr>
          <p:cNvPr id="2" name="Arrow: Left 1">
            <a:extLst>
              <a:ext uri="{FF2B5EF4-FFF2-40B4-BE49-F238E27FC236}">
                <a16:creationId xmlns:a16="http://schemas.microsoft.com/office/drawing/2014/main" id="{56B7F642-7B9F-4C28-9A70-3BC81166A964}"/>
              </a:ext>
            </a:extLst>
          </p:cNvPr>
          <p:cNvSpPr/>
          <p:nvPr/>
        </p:nvSpPr>
        <p:spPr>
          <a:xfrm>
            <a:off x="3356386" y="1861075"/>
            <a:ext cx="5245911" cy="49485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40098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childTnLst>
                          </p:cTn>
                        </p:par>
                        <p:par>
                          <p:cTn id="18" fill="hold">
                            <p:stCondLst>
                              <p:cond delay="2000"/>
                            </p:stCondLst>
                            <p:childTnLst>
                              <p:par>
                                <p:cTn id="19" presetID="6" presetClass="entr" presetSubtype="16" fill="hold" nodeType="after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circle(in)">
                                      <p:cBhvr>
                                        <p:cTn id="21" dur="20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circle(in)">
                                      <p:cBhvr>
                                        <p:cTn id="2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41BB7B-B2A6-4563-A5DA-3A7DD60EB853}"/>
              </a:ext>
            </a:extLst>
          </p:cNvPr>
          <p:cNvSpPr>
            <a:spLocks noGrp="1"/>
          </p:cNvSpPr>
          <p:nvPr>
            <p:ph idx="1"/>
          </p:nvPr>
        </p:nvSpPr>
        <p:spPr>
          <a:xfrm>
            <a:off x="268940" y="302559"/>
            <a:ext cx="4976970" cy="6252882"/>
          </a:xfrm>
        </p:spPr>
        <p:txBody>
          <a:bodyPr>
            <a:normAutofit/>
          </a:bodyPr>
          <a:lstStyle/>
          <a:p>
            <a:pPr marL="0" indent="0" algn="ctr">
              <a:buNone/>
            </a:pPr>
            <a:r>
              <a:rPr lang="en-US" sz="3200" b="1" u="sng" dirty="0"/>
              <a:t>Satan</a:t>
            </a:r>
          </a:p>
          <a:p>
            <a:pPr marL="0" indent="0" algn="ctr">
              <a:buNone/>
            </a:pPr>
            <a:r>
              <a:rPr lang="en-US" sz="3200" b="1" dirty="0">
                <a:solidFill>
                  <a:srgbClr val="FF0000"/>
                </a:solidFill>
              </a:rPr>
              <a:t>Sin</a:t>
            </a:r>
          </a:p>
          <a:p>
            <a:pPr marL="0" indent="0" algn="ctr">
              <a:buNone/>
            </a:pPr>
            <a:r>
              <a:rPr lang="en-US" sz="3200" b="1" dirty="0">
                <a:solidFill>
                  <a:srgbClr val="FF0000"/>
                </a:solidFill>
              </a:rPr>
              <a:t>Law</a:t>
            </a:r>
          </a:p>
          <a:p>
            <a:pPr marL="0" indent="0" algn="ctr">
              <a:buNone/>
            </a:pPr>
            <a:r>
              <a:rPr lang="en-US" sz="3200" b="1" dirty="0">
                <a:solidFill>
                  <a:srgbClr val="FF0000"/>
                </a:solidFill>
              </a:rPr>
              <a:t>Death</a:t>
            </a:r>
          </a:p>
          <a:p>
            <a:pPr marL="0" indent="0" algn="ctr">
              <a:buNone/>
            </a:pPr>
            <a:r>
              <a:rPr lang="en-US" sz="2800" b="1" i="1" dirty="0"/>
              <a:t>“you were dead in the trespasses and sins” </a:t>
            </a:r>
            <a:r>
              <a:rPr lang="en-US" sz="2800" b="1" dirty="0">
                <a:solidFill>
                  <a:srgbClr val="FF0000"/>
                </a:solidFill>
              </a:rPr>
              <a:t>Ephesians 2:1</a:t>
            </a:r>
          </a:p>
          <a:p>
            <a:pPr marL="0" indent="0" algn="ctr">
              <a:buNone/>
            </a:pPr>
            <a:r>
              <a:rPr lang="en-US" dirty="0"/>
              <a:t> </a:t>
            </a:r>
            <a:endParaRPr lang="en-US" sz="3200" b="1" dirty="0">
              <a:solidFill>
                <a:srgbClr val="FF0000"/>
              </a:solidFill>
            </a:endParaRPr>
          </a:p>
        </p:txBody>
      </p:sp>
      <p:sp>
        <p:nvSpPr>
          <p:cNvPr id="4" name="Content Placeholder 2">
            <a:extLst>
              <a:ext uri="{FF2B5EF4-FFF2-40B4-BE49-F238E27FC236}">
                <a16:creationId xmlns:a16="http://schemas.microsoft.com/office/drawing/2014/main" id="{EF5CFFE5-708D-46FE-B11D-0B06F03EE0B8}"/>
              </a:ext>
            </a:extLst>
          </p:cNvPr>
          <p:cNvSpPr txBox="1">
            <a:spLocks/>
          </p:cNvSpPr>
          <p:nvPr/>
        </p:nvSpPr>
        <p:spPr>
          <a:xfrm>
            <a:off x="6999870" y="530978"/>
            <a:ext cx="4976970" cy="6252882"/>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3200" b="1" i="0" u="sng" strike="noStrike" kern="1200" cap="none" spc="0" normalizeH="0" baseline="0" noProof="0" dirty="0">
                <a:ln>
                  <a:noFill/>
                </a:ln>
                <a:solidFill>
                  <a:prstClr val="white"/>
                </a:solidFill>
                <a:effectLst/>
                <a:uLnTx/>
                <a:uFillTx/>
                <a:latin typeface="Century Gothic" panose="020B0502020202020204"/>
                <a:ea typeface="+mn-ea"/>
                <a:cs typeface="+mn-cs"/>
              </a:rPr>
              <a:t>Christ</a:t>
            </a:r>
          </a:p>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3200" b="1" i="0" u="none" strike="noStrike" kern="1200" cap="none" spc="0" normalizeH="0" baseline="0" noProof="0" dirty="0">
                <a:ln>
                  <a:noFill/>
                </a:ln>
                <a:solidFill>
                  <a:srgbClr val="FF66FF"/>
                </a:solidFill>
                <a:effectLst/>
                <a:uLnTx/>
                <a:uFillTx/>
                <a:latin typeface="Century Gothic" panose="020B0502020202020204"/>
                <a:ea typeface="+mn-ea"/>
                <a:cs typeface="+mn-cs"/>
              </a:rPr>
              <a:t>Holy Spirit</a:t>
            </a:r>
          </a:p>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3200" b="1" i="0" u="none" strike="noStrike" kern="1200" cap="none" spc="0" normalizeH="0" baseline="0" noProof="0" dirty="0">
                <a:ln>
                  <a:noFill/>
                </a:ln>
                <a:solidFill>
                  <a:srgbClr val="FF66FF"/>
                </a:solidFill>
                <a:effectLst/>
                <a:uLnTx/>
                <a:uFillTx/>
                <a:latin typeface="Century Gothic" panose="020B0502020202020204"/>
                <a:ea typeface="+mn-ea"/>
                <a:cs typeface="+mn-cs"/>
              </a:rPr>
              <a:t>Grace</a:t>
            </a:r>
          </a:p>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3200" b="1" i="0" u="none" strike="noStrike" kern="1200" cap="none" spc="0" normalizeH="0" baseline="0" noProof="0" dirty="0">
                <a:ln>
                  <a:noFill/>
                </a:ln>
                <a:solidFill>
                  <a:srgbClr val="FF66FF"/>
                </a:solidFill>
                <a:effectLst/>
                <a:uLnTx/>
                <a:uFillTx/>
                <a:latin typeface="Century Gothic" panose="020B0502020202020204"/>
                <a:ea typeface="+mn-ea"/>
                <a:cs typeface="+mn-cs"/>
              </a:rPr>
              <a:t>Life</a:t>
            </a:r>
          </a:p>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2800" b="1" i="1" u="none" strike="noStrike" kern="1200" cap="none" spc="0" normalizeH="0" baseline="0" noProof="0" dirty="0">
                <a:ln>
                  <a:noFill/>
                </a:ln>
                <a:solidFill>
                  <a:prstClr val="white"/>
                </a:solidFill>
                <a:effectLst/>
                <a:uLnTx/>
                <a:uFillTx/>
                <a:latin typeface="Century Gothic" panose="020B0502020202020204"/>
                <a:ea typeface="+mn-ea"/>
                <a:cs typeface="+mn-cs"/>
              </a:rPr>
              <a:t>“The thief comes only to steal and kill and destroy. I came that they may have life and have it abundantly.” </a:t>
            </a:r>
            <a:r>
              <a:rPr kumimoji="0" lang="en-US" sz="2800" b="1" i="0" u="none" strike="noStrike" kern="1200" cap="none" spc="0" normalizeH="0" baseline="0" noProof="0" dirty="0">
                <a:ln>
                  <a:noFill/>
                </a:ln>
                <a:solidFill>
                  <a:srgbClr val="FF66FF"/>
                </a:solidFill>
                <a:effectLst/>
                <a:uLnTx/>
                <a:uFillTx/>
                <a:latin typeface="Century Gothic" panose="020B0502020202020204"/>
                <a:ea typeface="+mn-ea"/>
                <a:cs typeface="+mn-cs"/>
              </a:rPr>
              <a:t>John 10:10</a:t>
            </a:r>
          </a:p>
        </p:txBody>
      </p:sp>
    </p:spTree>
    <p:extLst>
      <p:ext uri="{BB962C8B-B14F-4D97-AF65-F5344CB8AC3E}">
        <p14:creationId xmlns:p14="http://schemas.microsoft.com/office/powerpoint/2010/main" val="98144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circle(in)">
                                      <p:cBhvr>
                                        <p:cTn id="11" dur="2000"/>
                                        <p:tgtEl>
                                          <p:spTgt spid="3">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circle(in)">
                                      <p:cBhvr>
                                        <p:cTn id="16" dur="2000"/>
                                        <p:tgtEl>
                                          <p:spTgt spid="4">
                                            <p:txEl>
                                              <p:pRg st="3" end="3"/>
                                            </p:txEl>
                                          </p:spTgt>
                                        </p:tgtEl>
                                      </p:cBhvr>
                                    </p:animEffect>
                                  </p:childTnLst>
                                </p:cTn>
                              </p:par>
                            </p:childTnLst>
                          </p:cTn>
                        </p:par>
                        <p:par>
                          <p:cTn id="17" fill="hold">
                            <p:stCondLst>
                              <p:cond delay="2000"/>
                            </p:stCondLst>
                            <p:childTnLst>
                              <p:par>
                                <p:cTn id="18" presetID="6" presetClass="entr" presetSubtype="16" fill="hold" nodeType="after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circle(in)">
                                      <p:cBhvr>
                                        <p:cTn id="20"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41BB7B-B2A6-4563-A5DA-3A7DD60EB853}"/>
              </a:ext>
            </a:extLst>
          </p:cNvPr>
          <p:cNvSpPr>
            <a:spLocks noGrp="1"/>
          </p:cNvSpPr>
          <p:nvPr>
            <p:ph idx="1"/>
          </p:nvPr>
        </p:nvSpPr>
        <p:spPr>
          <a:xfrm>
            <a:off x="268940" y="302559"/>
            <a:ext cx="4976970" cy="4145873"/>
          </a:xfrm>
        </p:spPr>
        <p:txBody>
          <a:bodyPr>
            <a:normAutofit/>
          </a:bodyPr>
          <a:lstStyle/>
          <a:p>
            <a:pPr marL="0" indent="0" algn="ctr">
              <a:buNone/>
            </a:pPr>
            <a:r>
              <a:rPr lang="en-US" sz="3200" b="1" u="sng" dirty="0"/>
              <a:t>Satan</a:t>
            </a:r>
          </a:p>
          <a:p>
            <a:pPr marL="0" indent="0" algn="ctr">
              <a:buNone/>
            </a:pPr>
            <a:r>
              <a:rPr lang="en-US" sz="3200" b="1" dirty="0">
                <a:solidFill>
                  <a:srgbClr val="FF0000"/>
                </a:solidFill>
              </a:rPr>
              <a:t>Sin</a:t>
            </a:r>
          </a:p>
          <a:p>
            <a:pPr marL="0" indent="0" algn="ctr">
              <a:buNone/>
            </a:pPr>
            <a:r>
              <a:rPr lang="en-US" sz="3200" b="1" dirty="0">
                <a:solidFill>
                  <a:srgbClr val="FF0000"/>
                </a:solidFill>
              </a:rPr>
              <a:t>Law</a:t>
            </a:r>
          </a:p>
          <a:p>
            <a:pPr marL="0" indent="0" algn="ctr">
              <a:buNone/>
            </a:pPr>
            <a:r>
              <a:rPr lang="en-US" sz="3200" b="1" dirty="0">
                <a:solidFill>
                  <a:srgbClr val="FF0000"/>
                </a:solidFill>
              </a:rPr>
              <a:t>Death</a:t>
            </a:r>
            <a:r>
              <a:rPr lang="en-US" dirty="0"/>
              <a:t> </a:t>
            </a:r>
            <a:endParaRPr lang="en-US" sz="3200" b="1" dirty="0">
              <a:solidFill>
                <a:srgbClr val="FF0000"/>
              </a:solidFill>
            </a:endParaRPr>
          </a:p>
        </p:txBody>
      </p:sp>
      <p:sp>
        <p:nvSpPr>
          <p:cNvPr id="4" name="Content Placeholder 2">
            <a:extLst>
              <a:ext uri="{FF2B5EF4-FFF2-40B4-BE49-F238E27FC236}">
                <a16:creationId xmlns:a16="http://schemas.microsoft.com/office/drawing/2014/main" id="{EF5CFFE5-708D-46FE-B11D-0B06F03EE0B8}"/>
              </a:ext>
            </a:extLst>
          </p:cNvPr>
          <p:cNvSpPr txBox="1">
            <a:spLocks/>
          </p:cNvSpPr>
          <p:nvPr/>
        </p:nvSpPr>
        <p:spPr>
          <a:xfrm>
            <a:off x="6967890" y="416768"/>
            <a:ext cx="4976970" cy="3917454"/>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3200" b="1" i="0" u="sng" strike="noStrike" kern="1200" cap="none" spc="0" normalizeH="0" baseline="0" noProof="0" dirty="0">
                <a:ln>
                  <a:noFill/>
                </a:ln>
                <a:solidFill>
                  <a:prstClr val="white"/>
                </a:solidFill>
                <a:effectLst/>
                <a:uLnTx/>
                <a:uFillTx/>
                <a:latin typeface="Century Gothic" panose="020B0502020202020204"/>
                <a:ea typeface="+mn-ea"/>
                <a:cs typeface="+mn-cs"/>
              </a:rPr>
              <a:t>Christ</a:t>
            </a:r>
          </a:p>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3200" b="1" i="0" u="none" strike="noStrike" kern="1200" cap="none" spc="0" normalizeH="0" baseline="0" noProof="0" dirty="0">
                <a:ln>
                  <a:noFill/>
                </a:ln>
                <a:solidFill>
                  <a:srgbClr val="FF66FF"/>
                </a:solidFill>
                <a:effectLst/>
                <a:uLnTx/>
                <a:uFillTx/>
                <a:latin typeface="Century Gothic" panose="020B0502020202020204"/>
                <a:ea typeface="+mn-ea"/>
                <a:cs typeface="+mn-cs"/>
              </a:rPr>
              <a:t>Holy Spirit</a:t>
            </a:r>
          </a:p>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3200" b="1" i="0" u="none" strike="noStrike" kern="1200" cap="none" spc="0" normalizeH="0" baseline="0" noProof="0" dirty="0">
                <a:ln>
                  <a:noFill/>
                </a:ln>
                <a:solidFill>
                  <a:srgbClr val="FF66FF"/>
                </a:solidFill>
                <a:effectLst/>
                <a:uLnTx/>
                <a:uFillTx/>
                <a:latin typeface="Century Gothic" panose="020B0502020202020204"/>
                <a:ea typeface="+mn-ea"/>
                <a:cs typeface="+mn-cs"/>
              </a:rPr>
              <a:t>Grace</a:t>
            </a:r>
          </a:p>
          <a:p>
            <a:pPr marL="0" marR="0" lvl="0" indent="0" algn="ctr" defTabSz="457200" rtl="0" eaLnBrk="1" fontAlgn="auto" latinLnBrk="0" hangingPunct="1">
              <a:lnSpc>
                <a:spcPct val="100000"/>
              </a:lnSpc>
              <a:spcBef>
                <a:spcPct val="20000"/>
              </a:spcBef>
              <a:spcAft>
                <a:spcPts val="600"/>
              </a:spcAft>
              <a:buClr>
                <a:srgbClr val="00C6BB"/>
              </a:buClr>
              <a:buSzTx/>
              <a:buFont typeface="Wingdings 2" charset="2"/>
              <a:buNone/>
              <a:tabLst/>
              <a:defRPr/>
            </a:pPr>
            <a:r>
              <a:rPr kumimoji="0" lang="en-US" sz="3200" b="1" i="0" u="none" strike="noStrike" kern="1200" cap="none" spc="0" normalizeH="0" baseline="0" noProof="0" dirty="0">
                <a:ln>
                  <a:noFill/>
                </a:ln>
                <a:solidFill>
                  <a:srgbClr val="FF66FF"/>
                </a:solidFill>
                <a:effectLst/>
                <a:uLnTx/>
                <a:uFillTx/>
                <a:latin typeface="Century Gothic" panose="020B0502020202020204"/>
                <a:ea typeface="+mn-ea"/>
                <a:cs typeface="+mn-cs"/>
              </a:rPr>
              <a:t>Life</a:t>
            </a:r>
          </a:p>
        </p:txBody>
      </p:sp>
      <p:sp>
        <p:nvSpPr>
          <p:cNvPr id="2" name="Oval 1">
            <a:extLst>
              <a:ext uri="{FF2B5EF4-FFF2-40B4-BE49-F238E27FC236}">
                <a16:creationId xmlns:a16="http://schemas.microsoft.com/office/drawing/2014/main" id="{350515EB-C7AC-405B-B3D6-DBE7A3AFC942}"/>
              </a:ext>
            </a:extLst>
          </p:cNvPr>
          <p:cNvSpPr/>
          <p:nvPr/>
        </p:nvSpPr>
        <p:spPr>
          <a:xfrm>
            <a:off x="1355455" y="617838"/>
            <a:ext cx="2757425" cy="371938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5" name="TextBox 4">
            <a:extLst>
              <a:ext uri="{FF2B5EF4-FFF2-40B4-BE49-F238E27FC236}">
                <a16:creationId xmlns:a16="http://schemas.microsoft.com/office/drawing/2014/main" id="{FA4CC211-4CF5-4BA0-B977-A24F0554277C}"/>
              </a:ext>
            </a:extLst>
          </p:cNvPr>
          <p:cNvSpPr txBox="1"/>
          <p:nvPr/>
        </p:nvSpPr>
        <p:spPr>
          <a:xfrm>
            <a:off x="191530" y="5004486"/>
            <a:ext cx="11808941" cy="181588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white"/>
                </a:solidFill>
                <a:effectLst/>
                <a:uLnTx/>
                <a:uFillTx/>
                <a:latin typeface="Century Gothic" panose="020B0502020202020204"/>
                <a:ea typeface="+mn-ea"/>
                <a:cs typeface="+mn-cs"/>
              </a:rPr>
              <a:t>“Jesus answered them, ‘Truly, truly, I say to you, everyone who practices sin is a slave to sin. The slave does not remain in the house forever; the son remains forever. So if the Son sets you free, you will be free indeed.’” </a:t>
            </a:r>
            <a:r>
              <a:rPr kumimoji="0" lang="en-US" sz="2800" b="1" i="0" u="none" strike="noStrike" kern="1200" cap="none" spc="0" normalizeH="0" baseline="0" noProof="0" dirty="0">
                <a:ln>
                  <a:noFill/>
                </a:ln>
                <a:solidFill>
                  <a:srgbClr val="FF66FF"/>
                </a:solidFill>
                <a:effectLst/>
                <a:uLnTx/>
                <a:uFillTx/>
                <a:latin typeface="Century Gothic" panose="020B0502020202020204"/>
                <a:ea typeface="+mn-ea"/>
                <a:cs typeface="+mn-cs"/>
              </a:rPr>
              <a:t>John 8:34-36</a:t>
            </a:r>
            <a:endParaRPr kumimoji="0" lang="en-US" sz="2800" b="0" i="0" u="none" strike="noStrike" kern="1200" cap="none" spc="0" normalizeH="0" baseline="0" noProof="0" dirty="0">
              <a:ln>
                <a:noFill/>
              </a:ln>
              <a:solidFill>
                <a:srgbClr val="FF66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58717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60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30000"/>
          </a:stretch>
        </a:blip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BFC690C-7C93-46FC-801F-E9B0556F50A4}"/>
              </a:ext>
            </a:extLst>
          </p:cNvPr>
          <p:cNvSpPr txBox="1"/>
          <p:nvPr/>
        </p:nvSpPr>
        <p:spPr>
          <a:xfrm>
            <a:off x="2121050" y="5411450"/>
            <a:ext cx="7949901" cy="144655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rPr>
              <a:t>Under new ownership!</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prstClr val="white"/>
                </a:solidFill>
                <a:effectLst/>
                <a:uLnTx/>
                <a:uFillTx/>
                <a:latin typeface="Kristen ITC" panose="03050502040202030202" pitchFamily="66" charset="0"/>
                <a:ea typeface="+mn-ea"/>
                <a:cs typeface="+mn-cs"/>
              </a:rPr>
              <a:t>Romans 6:1-14</a:t>
            </a:r>
          </a:p>
        </p:txBody>
      </p:sp>
    </p:spTree>
    <p:extLst>
      <p:ext uri="{BB962C8B-B14F-4D97-AF65-F5344CB8AC3E}">
        <p14:creationId xmlns:p14="http://schemas.microsoft.com/office/powerpoint/2010/main" val="1211672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544003"/>
            <a:ext cx="10571998" cy="970450"/>
          </a:xfrm>
        </p:spPr>
        <p:txBody>
          <a:bodyPr/>
          <a:lstStyle/>
          <a:p>
            <a:r>
              <a:rPr lang="en-US" dirty="0">
                <a:solidFill>
                  <a:srgbClr val="C00000"/>
                </a:solidFill>
              </a:rPr>
              <a:t>I.</a:t>
            </a:r>
            <a:r>
              <a:rPr lang="en-US" dirty="0"/>
              <a:t> In Christ, believers are forever united with His life </a:t>
            </a:r>
            <a:r>
              <a:rPr lang="en-US" i="1" dirty="0"/>
              <a:t>(verses 1-5)</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528254" y="2631084"/>
            <a:ext cx="11373288" cy="3636511"/>
          </a:xfrm>
        </p:spPr>
        <p:txBody>
          <a:bodyPr>
            <a:noAutofit/>
          </a:bodyPr>
          <a:lstStyle/>
          <a:p>
            <a:pPr marL="0" indent="0">
              <a:buNone/>
            </a:pPr>
            <a:r>
              <a:rPr lang="en-US" sz="2800" b="1" dirty="0"/>
              <a:t>“…</a:t>
            </a:r>
            <a:r>
              <a:rPr lang="en-US" sz="2800" b="1" i="1" dirty="0">
                <a:solidFill>
                  <a:srgbClr val="00B0F0"/>
                </a:solidFill>
              </a:rPr>
              <a:t>where sin increased, grace abounded all the more</a:t>
            </a:r>
            <a:r>
              <a:rPr lang="en-US" sz="2800" b="1" i="1" dirty="0"/>
              <a:t>, so that, as sin reigned in death, grace also might reign through righteousness leading to eternal life through Jesus Christ our Lord.</a:t>
            </a:r>
            <a:r>
              <a:rPr lang="en-US" sz="2800" b="1" dirty="0"/>
              <a:t>” </a:t>
            </a:r>
            <a:r>
              <a:rPr lang="en-US" sz="2800" b="1" dirty="0">
                <a:solidFill>
                  <a:srgbClr val="FF0000"/>
                </a:solidFill>
              </a:rPr>
              <a:t>Romans 5:20-21 </a:t>
            </a:r>
          </a:p>
          <a:p>
            <a:pPr marL="0" indent="0">
              <a:buNone/>
            </a:pPr>
            <a:r>
              <a:rPr lang="en-US" sz="2800" b="1" dirty="0"/>
              <a:t>“</a:t>
            </a:r>
            <a:r>
              <a:rPr lang="en-US" sz="2800" b="1" i="1" dirty="0"/>
              <a:t>And </a:t>
            </a:r>
            <a:r>
              <a:rPr lang="en-US" sz="2800" b="1" i="1" dirty="0">
                <a:solidFill>
                  <a:srgbClr val="00B0F0"/>
                </a:solidFill>
              </a:rPr>
              <a:t>why not do evil that good may come? </a:t>
            </a:r>
            <a:r>
              <a:rPr lang="en-US" sz="2800" b="1" i="1" dirty="0"/>
              <a:t>—as some people slanderously charge us with saying.</a:t>
            </a:r>
            <a:r>
              <a:rPr lang="en-US" sz="2800" b="1" dirty="0"/>
              <a:t>” </a:t>
            </a:r>
            <a:r>
              <a:rPr lang="en-US" sz="2800" b="1" dirty="0">
                <a:solidFill>
                  <a:srgbClr val="FF0000"/>
                </a:solidFill>
              </a:rPr>
              <a:t>Romans 3:8</a:t>
            </a:r>
            <a:endParaRPr lang="en-US" sz="4000" b="1" i="1" dirty="0">
              <a:solidFill>
                <a:srgbClr val="FF0000"/>
              </a:solidFill>
            </a:endParaRPr>
          </a:p>
        </p:txBody>
      </p:sp>
    </p:spTree>
    <p:extLst>
      <p:ext uri="{BB962C8B-B14F-4D97-AF65-F5344CB8AC3E}">
        <p14:creationId xmlns:p14="http://schemas.microsoft.com/office/powerpoint/2010/main" val="283800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7530</TotalTime>
  <Words>1990</Words>
  <Application>Microsoft Office PowerPoint</Application>
  <PresentationFormat>Widescreen</PresentationFormat>
  <Paragraphs>134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Century Gothic</vt:lpstr>
      <vt:lpstr>Kristen ITC</vt:lpstr>
      <vt:lpstr>Wingdings 2</vt:lpstr>
      <vt:lpstr>Quotable</vt:lpstr>
      <vt:lpstr>God’s power to save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 In Christ, believers are forever united with His life (verses 1-5)</vt:lpstr>
      <vt:lpstr>I. In Christ, believers are forever united with His life (verses 1-5)</vt:lpstr>
      <vt:lpstr>I. In Christ, believers are forever united with His life (verses 1-5)</vt:lpstr>
      <vt:lpstr>I. In Christ, believers are forever united with His life (verses 1-5)</vt:lpstr>
      <vt:lpstr>I. In Christ, believers are forever united with His life (verses 1-5)</vt:lpstr>
      <vt:lpstr>II. In Christ, believers are forever delivered from sin’s authority (verses 6-10)</vt:lpstr>
      <vt:lpstr>II. In Christ, believers are forever delivered from sin’s authority (verses 6-10)</vt:lpstr>
      <vt:lpstr>II. In Christ, believers are forever delivered from sin’s authority (verses 6-10)</vt:lpstr>
      <vt:lpstr>II. In Christ, believers are forever delivered from sin’s authority (verses 6-10)</vt:lpstr>
      <vt:lpstr>II. In Christ, believers are forever delivered from sin’s authority (verses 6-10)</vt:lpstr>
      <vt:lpstr>II. In Christ, believers are forever delivered from sin’s authority (verses 6-10)</vt:lpstr>
      <vt:lpstr>III. Live like you’re under new ownership! (verses 11-14)</vt:lpstr>
      <vt:lpstr>III. Live like you’re under new ownership! (verses 11-14)</vt:lpstr>
      <vt:lpstr>III. Live like you’re under new ownership! (verses 11-14)</vt:lpstr>
      <vt:lpstr>III. Live like you’re under new ownership! (verses 11-14)</vt:lpstr>
      <vt:lpstr>III. Live like you’re under new ownership! (verses 11-14)</vt:lpstr>
      <vt:lpstr>III. Live like you’re under new ownership! (verses 11-14)</vt:lpstr>
      <vt:lpstr>III. Live like you’re under new ownership! (verses 11-14)</vt:lpstr>
      <vt:lpstr>III. Live like you’re under new ownership! (verses 11-14)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 on to maturity!</dc:title>
  <dc:creator>User1</dc:creator>
  <cp:lastModifiedBy>Michael DeMeo</cp:lastModifiedBy>
  <cp:revision>413</cp:revision>
  <dcterms:created xsi:type="dcterms:W3CDTF">2019-01-17T18:47:20Z</dcterms:created>
  <dcterms:modified xsi:type="dcterms:W3CDTF">2020-02-23T17:51:46Z</dcterms:modified>
</cp:coreProperties>
</file>