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59" r:id="rId4"/>
    <p:sldId id="280" r:id="rId5"/>
    <p:sldId id="281" r:id="rId6"/>
    <p:sldId id="283" r:id="rId7"/>
    <p:sldId id="284" r:id="rId8"/>
    <p:sldId id="285" r:id="rId9"/>
    <p:sldId id="286" r:id="rId10"/>
    <p:sldId id="265" r:id="rId11"/>
    <p:sldId id="287" r:id="rId12"/>
    <p:sldId id="288" r:id="rId13"/>
    <p:sldId id="289" r:id="rId14"/>
    <p:sldId id="290" r:id="rId15"/>
    <p:sldId id="291" r:id="rId16"/>
    <p:sldId id="292" r:id="rId17"/>
    <p:sldId id="275" r:id="rId18"/>
    <p:sldId id="293" r:id="rId19"/>
    <p:sldId id="29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1/9/20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1/9/20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2501-3965-478D-8141-803EBE83C704}"/>
              </a:ext>
            </a:extLst>
          </p:cNvPr>
          <p:cNvSpPr>
            <a:spLocks noGrp="1"/>
          </p:cNvSpPr>
          <p:nvPr>
            <p:ph type="ctrTitle"/>
          </p:nvPr>
        </p:nvSpPr>
        <p:spPr>
          <a:xfrm>
            <a:off x="363069" y="0"/>
            <a:ext cx="2996084" cy="2971051"/>
          </a:xfrm>
        </p:spPr>
        <p:txBody>
          <a:bodyPr/>
          <a:lstStyle/>
          <a:p>
            <a:pPr algn="ctr"/>
            <a:r>
              <a:rPr lang="en-US" dirty="0"/>
              <a:t>God’s power to save</a:t>
            </a:r>
          </a:p>
        </p:txBody>
      </p:sp>
      <p:sp>
        <p:nvSpPr>
          <p:cNvPr id="3" name="Subtitle 2">
            <a:extLst>
              <a:ext uri="{FF2B5EF4-FFF2-40B4-BE49-F238E27FC236}">
                <a16:creationId xmlns:a16="http://schemas.microsoft.com/office/drawing/2014/main" id="{B7FE1A44-454D-47B7-89DD-5B32F34D61D4}"/>
              </a:ext>
            </a:extLst>
          </p:cNvPr>
          <p:cNvSpPr>
            <a:spLocks noGrp="1"/>
          </p:cNvSpPr>
          <p:nvPr>
            <p:ph type="subTitle" idx="1"/>
          </p:nvPr>
        </p:nvSpPr>
        <p:spPr>
          <a:xfrm>
            <a:off x="8565776" y="4491319"/>
            <a:ext cx="3518647" cy="2326340"/>
          </a:xfrm>
        </p:spPr>
        <p:txBody>
          <a:bodyPr>
            <a:normAutofit/>
          </a:bodyPr>
          <a:lstStyle/>
          <a:p>
            <a:pPr algn="ctr"/>
            <a:r>
              <a:rPr lang="en-US" sz="2800" b="1" dirty="0"/>
              <a:t>A sermon series on the gospel from the book of Romans</a:t>
            </a:r>
          </a:p>
        </p:txBody>
      </p:sp>
      <p:pic>
        <p:nvPicPr>
          <p:cNvPr id="5" name="Picture 4">
            <a:extLst>
              <a:ext uri="{FF2B5EF4-FFF2-40B4-BE49-F238E27FC236}">
                <a16:creationId xmlns:a16="http://schemas.microsoft.com/office/drawing/2014/main" id="{7EF5ED6F-868E-4A43-9DCE-A401ADB5572D}"/>
              </a:ext>
            </a:extLst>
          </p:cNvPr>
          <p:cNvPicPr>
            <a:picLocks noChangeAspect="1"/>
          </p:cNvPicPr>
          <p:nvPr/>
        </p:nvPicPr>
        <p:blipFill>
          <a:blip r:embed="rId2"/>
          <a:stretch>
            <a:fillRect/>
          </a:stretch>
        </p:blipFill>
        <p:spPr>
          <a:xfrm>
            <a:off x="3806085" y="0"/>
            <a:ext cx="4579829" cy="6858000"/>
          </a:xfrm>
          <a:prstGeom prst="rect">
            <a:avLst/>
          </a:prstGeom>
        </p:spPr>
      </p:pic>
    </p:spTree>
    <p:extLst>
      <p:ext uri="{BB962C8B-B14F-4D97-AF65-F5344CB8AC3E}">
        <p14:creationId xmlns:p14="http://schemas.microsoft.com/office/powerpoint/2010/main" val="14484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a:t>
            </a:r>
            <a:r>
              <a:rPr lang="en-US" dirty="0"/>
              <a:t> God judges righteously </a:t>
            </a:r>
            <a:r>
              <a:rPr lang="en-US" i="1" dirty="0"/>
              <a:t>(verses 6-11)</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God judges impartially on the basis of deeds </a:t>
            </a:r>
            <a:r>
              <a:rPr lang="en-US" sz="2800" b="1" i="1" dirty="0"/>
              <a:t>(6, 9b, 10b-11) </a:t>
            </a:r>
          </a:p>
          <a:p>
            <a:pPr marL="0" indent="0">
              <a:buNone/>
            </a:pPr>
            <a:r>
              <a:rPr lang="en-US" sz="2400" b="1" dirty="0">
                <a:solidFill>
                  <a:srgbClr val="FF0000"/>
                </a:solidFill>
              </a:rPr>
              <a:t>6</a:t>
            </a:r>
            <a:r>
              <a:rPr lang="en-US" sz="2800" b="1" dirty="0"/>
              <a:t> </a:t>
            </a:r>
            <a:r>
              <a:rPr lang="en-US" sz="2800" b="1" i="1" dirty="0"/>
              <a:t>He will </a:t>
            </a:r>
            <a:r>
              <a:rPr lang="en-US" sz="2800" b="1" i="1" dirty="0">
                <a:solidFill>
                  <a:srgbClr val="00B0F0"/>
                </a:solidFill>
              </a:rPr>
              <a:t>render</a:t>
            </a:r>
            <a:r>
              <a:rPr lang="en-US" sz="2800" b="1" i="1" dirty="0"/>
              <a:t> to each one </a:t>
            </a:r>
            <a:r>
              <a:rPr lang="en-US" sz="2800" b="1" i="1" dirty="0">
                <a:solidFill>
                  <a:srgbClr val="00B0F0"/>
                </a:solidFill>
              </a:rPr>
              <a:t>according to his works</a:t>
            </a:r>
            <a:r>
              <a:rPr lang="en-US" sz="2800" b="1" dirty="0"/>
              <a:t> … </a:t>
            </a:r>
            <a:r>
              <a:rPr lang="en-US" sz="2400" b="1" dirty="0">
                <a:solidFill>
                  <a:srgbClr val="FF0000"/>
                </a:solidFill>
              </a:rPr>
              <a:t>11</a:t>
            </a:r>
            <a:r>
              <a:rPr lang="en-US" sz="2800" b="1" dirty="0"/>
              <a:t> </a:t>
            </a:r>
            <a:r>
              <a:rPr lang="en-US" sz="2800" b="1" i="1" dirty="0"/>
              <a:t>For God shows no partiality.</a:t>
            </a:r>
          </a:p>
          <a:p>
            <a:pPr marL="0" indent="0">
              <a:buNone/>
            </a:pPr>
            <a:r>
              <a:rPr lang="en-US" sz="2800" b="1" dirty="0"/>
              <a:t>“</a:t>
            </a:r>
            <a:r>
              <a:rPr lang="en-US" sz="2800" b="1" i="1" dirty="0"/>
              <a:t>To you, O Lord, belongs steadfast love. For </a:t>
            </a:r>
            <a:r>
              <a:rPr lang="en-US" sz="2800" b="1" i="1" dirty="0">
                <a:solidFill>
                  <a:srgbClr val="00B0F0"/>
                </a:solidFill>
              </a:rPr>
              <a:t>you will render to a man according to his work</a:t>
            </a:r>
            <a:r>
              <a:rPr lang="en-US" sz="2800" b="1" i="1" dirty="0"/>
              <a:t>.</a:t>
            </a:r>
            <a:r>
              <a:rPr lang="en-US" sz="2800" b="1" dirty="0"/>
              <a:t>” </a:t>
            </a:r>
            <a:r>
              <a:rPr lang="en-US" sz="2800" b="1" dirty="0">
                <a:solidFill>
                  <a:srgbClr val="FF0000"/>
                </a:solidFill>
              </a:rPr>
              <a:t>Psalm 62:12</a:t>
            </a:r>
            <a:endParaRPr lang="en-US" sz="5400" b="1" i="1" dirty="0">
              <a:solidFill>
                <a:srgbClr val="FF0000"/>
              </a:solidFill>
            </a:endParaRPr>
          </a:p>
        </p:txBody>
      </p:sp>
    </p:spTree>
    <p:extLst>
      <p:ext uri="{BB962C8B-B14F-4D97-AF65-F5344CB8AC3E}">
        <p14:creationId xmlns:p14="http://schemas.microsoft.com/office/powerpoint/2010/main" val="6794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a:t>
            </a:r>
            <a:r>
              <a:rPr lang="en-US" dirty="0"/>
              <a:t> God judges righteously </a:t>
            </a:r>
            <a:r>
              <a:rPr lang="en-US" i="1" dirty="0"/>
              <a:t>(verses 6-11)</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God judges impartially on the basis of deeds </a:t>
            </a:r>
            <a:r>
              <a:rPr lang="en-US" sz="2800" b="1" i="1" dirty="0"/>
              <a:t>(6, 9b, 10b-11) </a:t>
            </a:r>
          </a:p>
          <a:p>
            <a:pPr marL="0" indent="0">
              <a:buNone/>
            </a:pPr>
            <a:r>
              <a:rPr lang="en-US" sz="2400" b="1" dirty="0">
                <a:solidFill>
                  <a:srgbClr val="FF0000"/>
                </a:solidFill>
              </a:rPr>
              <a:t>6</a:t>
            </a:r>
            <a:r>
              <a:rPr lang="en-US" sz="2800" b="1" dirty="0"/>
              <a:t> </a:t>
            </a:r>
            <a:r>
              <a:rPr lang="en-US" sz="2800" b="1" i="1" dirty="0"/>
              <a:t>He will </a:t>
            </a:r>
            <a:r>
              <a:rPr lang="en-US" sz="2800" b="1" i="1" dirty="0">
                <a:solidFill>
                  <a:srgbClr val="00B0F0"/>
                </a:solidFill>
              </a:rPr>
              <a:t>render</a:t>
            </a:r>
            <a:r>
              <a:rPr lang="en-US" sz="2800" b="1" i="1" dirty="0"/>
              <a:t> to each one </a:t>
            </a:r>
            <a:r>
              <a:rPr lang="en-US" sz="2800" b="1" i="1" dirty="0">
                <a:solidFill>
                  <a:srgbClr val="00B0F0"/>
                </a:solidFill>
              </a:rPr>
              <a:t>according to his works</a:t>
            </a:r>
            <a:r>
              <a:rPr lang="en-US" sz="2800" b="1" dirty="0">
                <a:solidFill>
                  <a:srgbClr val="00B0F0"/>
                </a:solidFill>
              </a:rPr>
              <a:t> </a:t>
            </a:r>
            <a:r>
              <a:rPr lang="en-US" sz="2800" b="1" dirty="0"/>
              <a:t>… </a:t>
            </a:r>
            <a:r>
              <a:rPr lang="en-US" sz="2400" b="1" dirty="0">
                <a:solidFill>
                  <a:srgbClr val="FF0000"/>
                </a:solidFill>
              </a:rPr>
              <a:t>11</a:t>
            </a:r>
            <a:r>
              <a:rPr lang="en-US" sz="2800" b="1" dirty="0"/>
              <a:t> </a:t>
            </a:r>
            <a:r>
              <a:rPr lang="en-US" sz="2800" b="1" i="1" dirty="0"/>
              <a:t>For God shows no partiality.</a:t>
            </a:r>
          </a:p>
          <a:p>
            <a:pPr marL="0" indent="0">
              <a:buNone/>
            </a:pPr>
            <a:r>
              <a:rPr lang="en-US" sz="2800" b="1" dirty="0"/>
              <a:t>“</a:t>
            </a:r>
            <a:r>
              <a:rPr lang="en-US" sz="2800" b="1" i="1" dirty="0"/>
              <a:t>For the Son of Man is going to come with his angels in the glory of his Father, and then </a:t>
            </a:r>
            <a:r>
              <a:rPr lang="en-US" sz="2800" b="1" i="1" dirty="0">
                <a:solidFill>
                  <a:srgbClr val="00B0F0"/>
                </a:solidFill>
              </a:rPr>
              <a:t>he will repay each person according to what he has done</a:t>
            </a:r>
            <a:r>
              <a:rPr lang="en-US" sz="2800" b="1" i="1" dirty="0"/>
              <a:t>.</a:t>
            </a:r>
            <a:r>
              <a:rPr lang="en-US" sz="2800" b="1" dirty="0"/>
              <a:t>” </a:t>
            </a:r>
            <a:r>
              <a:rPr lang="en-US" sz="2800" b="1" dirty="0">
                <a:solidFill>
                  <a:srgbClr val="FF0000"/>
                </a:solidFill>
              </a:rPr>
              <a:t>Matthew 16:27</a:t>
            </a:r>
            <a:endParaRPr lang="en-US" sz="2800" b="1" i="1" dirty="0">
              <a:solidFill>
                <a:srgbClr val="FF0000"/>
              </a:solidFill>
            </a:endParaRPr>
          </a:p>
        </p:txBody>
      </p:sp>
    </p:spTree>
    <p:extLst>
      <p:ext uri="{BB962C8B-B14F-4D97-AF65-F5344CB8AC3E}">
        <p14:creationId xmlns:p14="http://schemas.microsoft.com/office/powerpoint/2010/main" val="272932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a:t>
            </a:r>
            <a:r>
              <a:rPr lang="en-US" dirty="0"/>
              <a:t> God judges righteously </a:t>
            </a:r>
            <a:r>
              <a:rPr lang="en-US" i="1" dirty="0"/>
              <a:t>(verses 6-11)</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1878227"/>
            <a:ext cx="10554574" cy="4979773"/>
          </a:xfrm>
        </p:spPr>
        <p:txBody>
          <a:bodyPr>
            <a:normAutofit lnSpcReduction="10000"/>
          </a:bodyPr>
          <a:lstStyle/>
          <a:p>
            <a:pPr>
              <a:buFont typeface="+mj-lt"/>
              <a:buAutoNum type="alphaUcPeriod"/>
            </a:pPr>
            <a:r>
              <a:rPr lang="en-US" sz="2800" b="1" dirty="0"/>
              <a:t>God judges impartially on the basis of deeds </a:t>
            </a:r>
            <a:r>
              <a:rPr lang="en-US" sz="2800" b="1" i="1" dirty="0"/>
              <a:t>(6, 9b, 10b-11) </a:t>
            </a:r>
          </a:p>
          <a:p>
            <a:pPr marL="0" indent="0">
              <a:buNone/>
            </a:pPr>
            <a:r>
              <a:rPr lang="en-US" sz="2400" b="1" dirty="0">
                <a:solidFill>
                  <a:srgbClr val="FF0000"/>
                </a:solidFill>
              </a:rPr>
              <a:t>6</a:t>
            </a:r>
            <a:r>
              <a:rPr lang="en-US" sz="2800" b="1" dirty="0"/>
              <a:t> </a:t>
            </a:r>
            <a:r>
              <a:rPr lang="en-US" sz="2800" b="1" i="1" dirty="0"/>
              <a:t>He will </a:t>
            </a:r>
            <a:r>
              <a:rPr lang="en-US" sz="2800" b="1" i="1" dirty="0">
                <a:solidFill>
                  <a:srgbClr val="00B0F0"/>
                </a:solidFill>
              </a:rPr>
              <a:t>render</a:t>
            </a:r>
            <a:r>
              <a:rPr lang="en-US" sz="2800" b="1" i="1" dirty="0"/>
              <a:t> to each one </a:t>
            </a:r>
            <a:r>
              <a:rPr lang="en-US" sz="2800" b="1" i="1" dirty="0">
                <a:solidFill>
                  <a:srgbClr val="00B0F0"/>
                </a:solidFill>
              </a:rPr>
              <a:t>according to his works</a:t>
            </a:r>
            <a:r>
              <a:rPr lang="en-US" sz="2800" b="1" dirty="0">
                <a:solidFill>
                  <a:srgbClr val="00B0F0"/>
                </a:solidFill>
              </a:rPr>
              <a:t> </a:t>
            </a:r>
            <a:r>
              <a:rPr lang="en-US" sz="2800" b="1" dirty="0"/>
              <a:t>… </a:t>
            </a:r>
            <a:r>
              <a:rPr lang="en-US" sz="2400" b="1" dirty="0">
                <a:solidFill>
                  <a:srgbClr val="FF0000"/>
                </a:solidFill>
              </a:rPr>
              <a:t>11</a:t>
            </a:r>
            <a:r>
              <a:rPr lang="en-US" sz="2800" b="1" dirty="0"/>
              <a:t> </a:t>
            </a:r>
            <a:r>
              <a:rPr lang="en-US" sz="2800" b="1" i="1" dirty="0"/>
              <a:t>For God shows no partiality.</a:t>
            </a:r>
          </a:p>
          <a:p>
            <a:pPr marL="0" indent="0">
              <a:buNone/>
            </a:pPr>
            <a:r>
              <a:rPr lang="en-US" sz="2800" b="1" dirty="0"/>
              <a:t>“</a:t>
            </a:r>
            <a:r>
              <a:rPr lang="en-US" sz="2800" b="1" i="1" dirty="0"/>
              <a:t>As obedient children, do not be conformed to the passions of your former ignorance, but as he who called you is holy, you also </a:t>
            </a:r>
            <a:r>
              <a:rPr lang="en-US" sz="2800" b="1" i="1" dirty="0">
                <a:solidFill>
                  <a:srgbClr val="00B0F0"/>
                </a:solidFill>
              </a:rPr>
              <a:t>be holy </a:t>
            </a:r>
            <a:r>
              <a:rPr lang="en-US" sz="2800" b="1" i="1" u="sng" dirty="0">
                <a:solidFill>
                  <a:srgbClr val="00B0F0"/>
                </a:solidFill>
              </a:rPr>
              <a:t>in all your conduct</a:t>
            </a:r>
            <a:r>
              <a:rPr lang="en-US" sz="2800" b="1" i="1" dirty="0"/>
              <a:t>, </a:t>
            </a:r>
            <a:r>
              <a:rPr lang="en-US" sz="2800" b="1" i="1" dirty="0">
                <a:solidFill>
                  <a:srgbClr val="00B0F0"/>
                </a:solidFill>
              </a:rPr>
              <a:t>since it is written</a:t>
            </a:r>
            <a:r>
              <a:rPr lang="en-US" sz="2800" b="1" i="1" dirty="0"/>
              <a:t>, ‘</a:t>
            </a:r>
            <a:r>
              <a:rPr lang="en-US" sz="2800" b="1" i="1" dirty="0">
                <a:solidFill>
                  <a:srgbClr val="00B0F0"/>
                </a:solidFill>
              </a:rPr>
              <a:t>You shall be holy, for I am holy</a:t>
            </a:r>
            <a:r>
              <a:rPr lang="en-US" sz="2800" b="1" i="1" dirty="0"/>
              <a:t>.’ And if you call on him as </a:t>
            </a:r>
            <a:r>
              <a:rPr lang="en-US" sz="2800" b="1" i="1" dirty="0">
                <a:solidFill>
                  <a:srgbClr val="00B0F0"/>
                </a:solidFill>
              </a:rPr>
              <a:t>Father </a:t>
            </a:r>
            <a:r>
              <a:rPr lang="en-US" sz="2800" b="1" i="1" u="sng" dirty="0">
                <a:solidFill>
                  <a:srgbClr val="00B0F0"/>
                </a:solidFill>
              </a:rPr>
              <a:t>who judges impartially according to each one’s deeds</a:t>
            </a:r>
            <a:r>
              <a:rPr lang="en-US" sz="2800" b="1" i="1" dirty="0">
                <a:solidFill>
                  <a:srgbClr val="00B0F0"/>
                </a:solidFill>
              </a:rPr>
              <a:t>, conduct yourselves with fear</a:t>
            </a:r>
            <a:r>
              <a:rPr lang="en-US" sz="2800" b="1" i="1" dirty="0"/>
              <a:t> </a:t>
            </a:r>
            <a:r>
              <a:rPr lang="en-US" sz="2800" b="1" i="1" u="sng" dirty="0">
                <a:solidFill>
                  <a:srgbClr val="00B0F0"/>
                </a:solidFill>
              </a:rPr>
              <a:t>throughout the time of your exile</a:t>
            </a:r>
            <a:r>
              <a:rPr lang="en-US" sz="2800" b="1" i="1" dirty="0"/>
              <a:t>.</a:t>
            </a:r>
            <a:r>
              <a:rPr lang="en-US" sz="2800" b="1" dirty="0"/>
              <a:t>” </a:t>
            </a:r>
            <a:r>
              <a:rPr lang="en-US" sz="2800" b="1" dirty="0">
                <a:solidFill>
                  <a:srgbClr val="FF0000"/>
                </a:solidFill>
              </a:rPr>
              <a:t>1 Peter 1:14-17</a:t>
            </a:r>
            <a:endParaRPr lang="en-US" sz="4000" b="1" i="1" dirty="0">
              <a:solidFill>
                <a:srgbClr val="FF0000"/>
              </a:solidFill>
            </a:endParaRPr>
          </a:p>
        </p:txBody>
      </p:sp>
    </p:spTree>
    <p:extLst>
      <p:ext uri="{BB962C8B-B14F-4D97-AF65-F5344CB8AC3E}">
        <p14:creationId xmlns:p14="http://schemas.microsoft.com/office/powerpoint/2010/main" val="13792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a:t>
            </a:r>
            <a:r>
              <a:rPr lang="en-US" dirty="0"/>
              <a:t> God judges righteously </a:t>
            </a:r>
            <a:r>
              <a:rPr lang="en-US" i="1" dirty="0"/>
              <a:t>(verses 6-11)</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1878227"/>
            <a:ext cx="10554574" cy="4979773"/>
          </a:xfrm>
        </p:spPr>
        <p:txBody>
          <a:bodyPr>
            <a:normAutofit/>
          </a:bodyPr>
          <a:lstStyle/>
          <a:p>
            <a:pPr>
              <a:buFont typeface="+mj-lt"/>
              <a:buAutoNum type="alphaUcPeriod"/>
            </a:pPr>
            <a:r>
              <a:rPr lang="en-US" sz="2800" b="1" dirty="0"/>
              <a:t>God judges impartially on the basis of deeds </a:t>
            </a:r>
            <a:r>
              <a:rPr lang="en-US" sz="2800" b="1" i="1" dirty="0"/>
              <a:t>(6, 9b, 10b-11) </a:t>
            </a:r>
            <a:endParaRPr lang="en-US" sz="4000" b="1" i="1" dirty="0">
              <a:solidFill>
                <a:srgbClr val="FF0000"/>
              </a:solidFill>
            </a:endParaRPr>
          </a:p>
          <a:p>
            <a:pPr>
              <a:buFont typeface="+mj-lt"/>
              <a:buAutoNum type="alphaUcPeriod"/>
            </a:pPr>
            <a:r>
              <a:rPr lang="en-US" sz="2800" b="1" dirty="0"/>
              <a:t>God renders eternal life to those who do good </a:t>
            </a:r>
            <a:r>
              <a:rPr lang="en-US" sz="2800" b="1" i="1" dirty="0"/>
              <a:t>(7 &amp; 10)</a:t>
            </a:r>
          </a:p>
          <a:p>
            <a:pPr marL="0" indent="0">
              <a:buNone/>
            </a:pPr>
            <a:r>
              <a:rPr lang="en-US" sz="2400" b="1" dirty="0">
                <a:solidFill>
                  <a:srgbClr val="FF0000"/>
                </a:solidFill>
              </a:rPr>
              <a:t>7</a:t>
            </a:r>
            <a:r>
              <a:rPr lang="en-US" sz="2800" b="1" dirty="0"/>
              <a:t> </a:t>
            </a:r>
            <a:r>
              <a:rPr lang="en-US" sz="2800" b="1" i="1" dirty="0"/>
              <a:t>to those who by </a:t>
            </a:r>
            <a:r>
              <a:rPr lang="en-US" sz="2800" b="1" i="1" dirty="0">
                <a:solidFill>
                  <a:srgbClr val="00B0F0"/>
                </a:solidFill>
              </a:rPr>
              <a:t>patience in </a:t>
            </a:r>
            <a:r>
              <a:rPr lang="en-US" sz="2800" b="1" i="1" u="sng" dirty="0">
                <a:solidFill>
                  <a:srgbClr val="00B0F0"/>
                </a:solidFill>
              </a:rPr>
              <a:t>well-doing</a:t>
            </a:r>
            <a:r>
              <a:rPr lang="en-US" sz="2800" b="1" i="1" dirty="0"/>
              <a:t> seek for glory and honor and immortality, </a:t>
            </a:r>
            <a:r>
              <a:rPr lang="en-US" sz="2800" b="1" i="1" dirty="0">
                <a:solidFill>
                  <a:srgbClr val="00B0F0"/>
                </a:solidFill>
              </a:rPr>
              <a:t>he will give eternal life</a:t>
            </a:r>
            <a:r>
              <a:rPr lang="en-US" sz="2800" b="1" i="1" dirty="0"/>
              <a:t>.</a:t>
            </a:r>
          </a:p>
          <a:p>
            <a:pPr marL="0" indent="0">
              <a:buNone/>
            </a:pPr>
            <a:r>
              <a:rPr lang="en-US" sz="2400" b="1" dirty="0">
                <a:solidFill>
                  <a:srgbClr val="FF0000"/>
                </a:solidFill>
              </a:rPr>
              <a:t>10</a:t>
            </a:r>
            <a:r>
              <a:rPr lang="en-US" sz="2800" b="1" dirty="0"/>
              <a:t> </a:t>
            </a:r>
            <a:r>
              <a:rPr lang="en-US" sz="2800" b="1" i="1" dirty="0"/>
              <a:t>but glory and honor and peace for </a:t>
            </a:r>
            <a:r>
              <a:rPr lang="en-US" sz="2800" b="1" i="1" dirty="0">
                <a:solidFill>
                  <a:srgbClr val="00B0F0"/>
                </a:solidFill>
              </a:rPr>
              <a:t>everyone who </a:t>
            </a:r>
            <a:r>
              <a:rPr lang="en-US" sz="2800" b="1" i="1" u="sng" dirty="0">
                <a:solidFill>
                  <a:srgbClr val="00B0F0"/>
                </a:solidFill>
              </a:rPr>
              <a:t>does good</a:t>
            </a:r>
            <a:r>
              <a:rPr lang="en-US" sz="2800" b="1" i="1" dirty="0"/>
              <a:t>,</a:t>
            </a:r>
            <a:r>
              <a:rPr lang="en-US" sz="2800" b="1" i="1" dirty="0">
                <a:solidFill>
                  <a:srgbClr val="00B0F0"/>
                </a:solidFill>
              </a:rPr>
              <a:t> the Jew first and also the Greek</a:t>
            </a:r>
            <a:r>
              <a:rPr lang="en-US" sz="2800" b="1" dirty="0"/>
              <a:t>.”</a:t>
            </a:r>
            <a:endParaRPr lang="en-US" sz="5400" b="1" i="1" dirty="0"/>
          </a:p>
        </p:txBody>
      </p:sp>
    </p:spTree>
    <p:extLst>
      <p:ext uri="{BB962C8B-B14F-4D97-AF65-F5344CB8AC3E}">
        <p14:creationId xmlns:p14="http://schemas.microsoft.com/office/powerpoint/2010/main" val="378106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a:t>
            </a:r>
            <a:r>
              <a:rPr lang="en-US" dirty="0"/>
              <a:t> God judges righteously </a:t>
            </a:r>
            <a:r>
              <a:rPr lang="en-US" i="1" dirty="0"/>
              <a:t>(verses 6-11)</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1878227"/>
            <a:ext cx="10554574" cy="4979773"/>
          </a:xfrm>
        </p:spPr>
        <p:txBody>
          <a:bodyPr>
            <a:normAutofit/>
          </a:bodyPr>
          <a:lstStyle/>
          <a:p>
            <a:pPr>
              <a:buFont typeface="+mj-lt"/>
              <a:buAutoNum type="alphaUcPeriod"/>
            </a:pPr>
            <a:r>
              <a:rPr lang="en-US" sz="2800" b="1" dirty="0"/>
              <a:t>God judges impartially on the basis of deeds </a:t>
            </a:r>
            <a:r>
              <a:rPr lang="en-US" sz="2800" b="1" i="1" dirty="0"/>
              <a:t>(6, 9b, 10b-11) </a:t>
            </a:r>
            <a:endParaRPr lang="en-US" sz="4000" b="1" i="1" dirty="0">
              <a:solidFill>
                <a:srgbClr val="FF0000"/>
              </a:solidFill>
            </a:endParaRPr>
          </a:p>
          <a:p>
            <a:pPr>
              <a:buFont typeface="+mj-lt"/>
              <a:buAutoNum type="alphaUcPeriod"/>
            </a:pPr>
            <a:r>
              <a:rPr lang="en-US" sz="2800" b="1" dirty="0"/>
              <a:t>God renders eternal life to those who do good </a:t>
            </a:r>
            <a:r>
              <a:rPr lang="en-US" sz="2800" b="1" i="1" dirty="0"/>
              <a:t>(7 &amp; 10)</a:t>
            </a:r>
          </a:p>
          <a:p>
            <a:pPr>
              <a:buFont typeface="+mj-lt"/>
              <a:buAutoNum type="alphaUcPeriod"/>
            </a:pPr>
            <a:r>
              <a:rPr lang="en-US" sz="2800" b="1" dirty="0"/>
              <a:t>God renders wrath, fury, tribulation and distress to those who do evil </a:t>
            </a:r>
            <a:r>
              <a:rPr lang="en-US" sz="2800" b="1" i="1" dirty="0"/>
              <a:t>(8-9)</a:t>
            </a:r>
          </a:p>
          <a:p>
            <a:pPr marL="0" indent="0">
              <a:buNone/>
            </a:pPr>
            <a:r>
              <a:rPr lang="en-US" sz="2400" b="1" dirty="0">
                <a:solidFill>
                  <a:srgbClr val="FF0000"/>
                </a:solidFill>
              </a:rPr>
              <a:t>8</a:t>
            </a:r>
            <a:r>
              <a:rPr lang="en-US" sz="2800" b="1" dirty="0"/>
              <a:t> …</a:t>
            </a:r>
            <a:r>
              <a:rPr lang="en-US" sz="2800" b="1" i="1" dirty="0"/>
              <a:t>for </a:t>
            </a:r>
            <a:r>
              <a:rPr lang="en-US" sz="2800" b="1" i="1" dirty="0">
                <a:solidFill>
                  <a:srgbClr val="00B0F0"/>
                </a:solidFill>
              </a:rPr>
              <a:t>those who are self-seeking </a:t>
            </a:r>
            <a:r>
              <a:rPr lang="en-US" sz="2800" b="1" i="1" dirty="0"/>
              <a:t>and </a:t>
            </a:r>
            <a:r>
              <a:rPr lang="en-US" sz="2800" b="1" i="1" dirty="0">
                <a:solidFill>
                  <a:srgbClr val="00B0F0"/>
                </a:solidFill>
              </a:rPr>
              <a:t>do not obey the truth</a:t>
            </a:r>
            <a:r>
              <a:rPr lang="en-US" sz="2800" b="1" i="1" dirty="0"/>
              <a:t>, but </a:t>
            </a:r>
            <a:r>
              <a:rPr lang="en-US" sz="2800" b="1" i="1" dirty="0">
                <a:solidFill>
                  <a:srgbClr val="00B0F0"/>
                </a:solidFill>
              </a:rPr>
              <a:t>obey unrighteousness</a:t>
            </a:r>
            <a:r>
              <a:rPr lang="en-US" sz="2800" b="1" i="1" dirty="0"/>
              <a:t>, there will be </a:t>
            </a:r>
            <a:r>
              <a:rPr lang="en-US" sz="2800" b="1" i="1" dirty="0">
                <a:solidFill>
                  <a:srgbClr val="00B0F0"/>
                </a:solidFill>
              </a:rPr>
              <a:t>wrath and fury</a:t>
            </a:r>
            <a:r>
              <a:rPr lang="en-US" sz="2800" b="1" i="1" dirty="0"/>
              <a:t>.</a:t>
            </a:r>
            <a:r>
              <a:rPr lang="en-US" sz="2800" b="1" dirty="0"/>
              <a:t>         </a:t>
            </a:r>
            <a:r>
              <a:rPr lang="en-US" sz="2400" b="1" dirty="0">
                <a:solidFill>
                  <a:srgbClr val="FF0000"/>
                </a:solidFill>
              </a:rPr>
              <a:t>9</a:t>
            </a:r>
            <a:r>
              <a:rPr lang="en-US" sz="2800" b="1" dirty="0"/>
              <a:t> </a:t>
            </a:r>
            <a:r>
              <a:rPr lang="en-US" sz="2800" b="1" i="1" dirty="0"/>
              <a:t>There will be </a:t>
            </a:r>
            <a:r>
              <a:rPr lang="en-US" sz="2800" b="1" i="1" dirty="0">
                <a:solidFill>
                  <a:srgbClr val="00B0F0"/>
                </a:solidFill>
              </a:rPr>
              <a:t>tribulation and distress</a:t>
            </a:r>
            <a:r>
              <a:rPr lang="en-US" sz="2800" b="1" i="1" dirty="0"/>
              <a:t> </a:t>
            </a:r>
            <a:r>
              <a:rPr lang="en-US" sz="2800" b="1" i="1" dirty="0">
                <a:solidFill>
                  <a:srgbClr val="00B0F0"/>
                </a:solidFill>
              </a:rPr>
              <a:t>for every human being who does evil</a:t>
            </a:r>
            <a:r>
              <a:rPr lang="en-US" sz="2800" b="1" i="1" dirty="0"/>
              <a:t>, the Jew first and also the Greek</a:t>
            </a:r>
            <a:r>
              <a:rPr lang="en-US" sz="2800" b="1" dirty="0"/>
              <a:t>”</a:t>
            </a:r>
            <a:endParaRPr lang="en-US" sz="5400" b="1" i="1" dirty="0"/>
          </a:p>
        </p:txBody>
      </p:sp>
    </p:spTree>
    <p:extLst>
      <p:ext uri="{BB962C8B-B14F-4D97-AF65-F5344CB8AC3E}">
        <p14:creationId xmlns:p14="http://schemas.microsoft.com/office/powerpoint/2010/main" val="119421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15689-0451-4859-89A7-F6B698F231B7}"/>
              </a:ext>
            </a:extLst>
          </p:cNvPr>
          <p:cNvSpPr>
            <a:spLocks noGrp="1"/>
          </p:cNvSpPr>
          <p:nvPr>
            <p:ph idx="1"/>
          </p:nvPr>
        </p:nvSpPr>
        <p:spPr>
          <a:xfrm>
            <a:off x="818712" y="2642417"/>
            <a:ext cx="10554574" cy="3636511"/>
          </a:xfrm>
        </p:spPr>
        <p:txBody>
          <a:bodyPr>
            <a:noAutofit/>
          </a:bodyPr>
          <a:lstStyle/>
          <a:p>
            <a:pPr marL="0" indent="0">
              <a:buNone/>
            </a:pPr>
            <a:r>
              <a:rPr lang="en-US" sz="3000" b="1" dirty="0"/>
              <a:t>Concluding that God is indifferent towards the facts of our lives is a dangerous conclusion. It’s a conclusion Paul warns against in </a:t>
            </a:r>
            <a:r>
              <a:rPr lang="en-US" sz="3000" b="1" dirty="0">
                <a:solidFill>
                  <a:srgbClr val="FF0000"/>
                </a:solidFill>
              </a:rPr>
              <a:t>Galatians 6:7-9 </a:t>
            </a:r>
            <a:r>
              <a:rPr lang="en-US" sz="3000" b="1" dirty="0"/>
              <a:t>when he writes “</a:t>
            </a:r>
            <a:r>
              <a:rPr lang="en-US" sz="3000" b="1" i="1" dirty="0">
                <a:solidFill>
                  <a:srgbClr val="00B0F0"/>
                </a:solidFill>
              </a:rPr>
              <a:t>Do not be deceived: God is not mocked</a:t>
            </a:r>
            <a:r>
              <a:rPr lang="en-US" sz="3000" b="1" i="1" dirty="0"/>
              <a:t>, for </a:t>
            </a:r>
            <a:r>
              <a:rPr lang="en-US" sz="3000" b="1" i="1" dirty="0">
                <a:solidFill>
                  <a:srgbClr val="00B0F0"/>
                </a:solidFill>
              </a:rPr>
              <a:t>whatever one sows, that will he also reap</a:t>
            </a:r>
            <a:r>
              <a:rPr lang="en-US" sz="3000" b="1" i="1" dirty="0"/>
              <a:t>.</a:t>
            </a:r>
            <a:r>
              <a:rPr lang="en-US" sz="3000" b="1" dirty="0"/>
              <a:t> </a:t>
            </a:r>
            <a:r>
              <a:rPr lang="en-US" sz="3000" b="1" i="1" dirty="0"/>
              <a:t>For </a:t>
            </a:r>
            <a:r>
              <a:rPr lang="en-US" sz="3000" b="1" i="1" dirty="0">
                <a:solidFill>
                  <a:srgbClr val="00B0F0"/>
                </a:solidFill>
              </a:rPr>
              <a:t>the one who sows to his own flesh </a:t>
            </a:r>
            <a:r>
              <a:rPr lang="en-US" sz="3000" b="1" i="1" dirty="0"/>
              <a:t>will from the flesh reap </a:t>
            </a:r>
            <a:r>
              <a:rPr lang="en-US" sz="3000" b="1" i="1" dirty="0">
                <a:solidFill>
                  <a:srgbClr val="00B0F0"/>
                </a:solidFill>
              </a:rPr>
              <a:t>corruption</a:t>
            </a:r>
            <a:r>
              <a:rPr lang="en-US" sz="3000" b="1" i="1" dirty="0"/>
              <a:t>, but </a:t>
            </a:r>
            <a:r>
              <a:rPr lang="en-US" sz="3000" b="1" i="1" dirty="0">
                <a:solidFill>
                  <a:srgbClr val="00B0F0"/>
                </a:solidFill>
              </a:rPr>
              <a:t>the one who sows to the Spirit</a:t>
            </a:r>
            <a:r>
              <a:rPr lang="en-US" sz="3000" b="1" i="1" dirty="0"/>
              <a:t> will </a:t>
            </a:r>
            <a:r>
              <a:rPr lang="en-US" sz="3000" b="1" i="1" dirty="0">
                <a:solidFill>
                  <a:srgbClr val="00B0F0"/>
                </a:solidFill>
              </a:rPr>
              <a:t>from the Spirit reap eternal life</a:t>
            </a:r>
            <a:r>
              <a:rPr lang="en-US" sz="3000" b="1" i="1" dirty="0"/>
              <a:t>.</a:t>
            </a:r>
            <a:r>
              <a:rPr lang="en-US" sz="3000" b="1" dirty="0"/>
              <a:t> </a:t>
            </a:r>
            <a:r>
              <a:rPr lang="en-US" sz="3000" b="1" i="1" dirty="0"/>
              <a:t>And let us not grow weary of </a:t>
            </a:r>
            <a:r>
              <a:rPr lang="en-US" sz="3000" b="1" i="1" dirty="0">
                <a:solidFill>
                  <a:srgbClr val="00B0F0"/>
                </a:solidFill>
              </a:rPr>
              <a:t>doing good</a:t>
            </a:r>
            <a:r>
              <a:rPr lang="en-US" sz="3000" b="1" i="1" dirty="0"/>
              <a:t>, for </a:t>
            </a:r>
            <a:r>
              <a:rPr lang="en-US" sz="3000" b="1" i="1" dirty="0">
                <a:solidFill>
                  <a:srgbClr val="00B0F0"/>
                </a:solidFill>
              </a:rPr>
              <a:t>in due season we will reap, if we do not give up</a:t>
            </a:r>
            <a:r>
              <a:rPr lang="en-US" sz="3000" b="1" i="1" dirty="0"/>
              <a:t>.</a:t>
            </a:r>
            <a:r>
              <a:rPr lang="en-US" sz="3000" b="1" dirty="0"/>
              <a:t>”</a:t>
            </a:r>
          </a:p>
        </p:txBody>
      </p:sp>
    </p:spTree>
    <p:extLst>
      <p:ext uri="{BB962C8B-B14F-4D97-AF65-F5344CB8AC3E}">
        <p14:creationId xmlns:p14="http://schemas.microsoft.com/office/powerpoint/2010/main" val="50129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15689-0451-4859-89A7-F6B698F231B7}"/>
              </a:ext>
            </a:extLst>
          </p:cNvPr>
          <p:cNvSpPr>
            <a:spLocks noGrp="1"/>
          </p:cNvSpPr>
          <p:nvPr>
            <p:ph idx="1"/>
          </p:nvPr>
        </p:nvSpPr>
        <p:spPr>
          <a:xfrm>
            <a:off x="818712" y="1684982"/>
            <a:ext cx="10554574" cy="3636511"/>
          </a:xfrm>
        </p:spPr>
        <p:txBody>
          <a:bodyPr>
            <a:noAutofit/>
          </a:bodyPr>
          <a:lstStyle/>
          <a:p>
            <a:pPr marL="0" indent="0">
              <a:buNone/>
            </a:pPr>
            <a:r>
              <a:rPr lang="en-US" sz="2800" b="1" dirty="0"/>
              <a:t>“</a:t>
            </a:r>
            <a:r>
              <a:rPr lang="en-US" sz="2800" b="1" i="1" dirty="0"/>
              <a:t>Paul goes out of his way to stress that </a:t>
            </a:r>
            <a:r>
              <a:rPr lang="en-US" sz="2800" b="1" i="1" dirty="0">
                <a:solidFill>
                  <a:srgbClr val="00B0F0"/>
                </a:solidFill>
              </a:rPr>
              <a:t>the work that God so rewards is a persistent lifestyle of godliness</a:t>
            </a:r>
            <a:r>
              <a:rPr lang="en-US" sz="2800" b="1" i="1" dirty="0"/>
              <a:t>. In contrast to these people are ‘those who are characterized by selfishness, and who disobey the truth while obeying unrighteousness, there will be wrath and fury.’ As the contrast in these verses makes clear, </a:t>
            </a:r>
            <a:r>
              <a:rPr lang="en-US" sz="2800" b="1" i="1" dirty="0">
                <a:solidFill>
                  <a:srgbClr val="00B0F0"/>
                </a:solidFill>
              </a:rPr>
              <a:t>there are two, and only two, fates in store for every person at the time of God’s righteous judgment</a:t>
            </a:r>
            <a:r>
              <a:rPr lang="en-US" sz="2800" b="1" i="1" dirty="0"/>
              <a:t>. Those who do not receive eternal life receive the punishment of God’s wrath. </a:t>
            </a:r>
            <a:r>
              <a:rPr lang="en-US" sz="2800" b="1" i="1" dirty="0">
                <a:solidFill>
                  <a:srgbClr val="00B0F0"/>
                </a:solidFill>
              </a:rPr>
              <a:t>As often in Romans, Paul singles out obedience as indicative of one’s true spiritual state</a:t>
            </a:r>
            <a:r>
              <a:rPr lang="en-US" sz="2800" b="1" i="1" dirty="0"/>
              <a:t>.</a:t>
            </a:r>
            <a:r>
              <a:rPr lang="en-US" sz="2800" b="1" dirty="0"/>
              <a:t>” </a:t>
            </a:r>
            <a:r>
              <a:rPr lang="en-US" sz="2800" b="1" dirty="0">
                <a:solidFill>
                  <a:srgbClr val="FF0000"/>
                </a:solidFill>
              </a:rPr>
              <a:t>Doug Moo in his commentary on Romans 2:1-11</a:t>
            </a:r>
          </a:p>
        </p:txBody>
      </p:sp>
    </p:spTree>
    <p:extLst>
      <p:ext uri="{BB962C8B-B14F-4D97-AF65-F5344CB8AC3E}">
        <p14:creationId xmlns:p14="http://schemas.microsoft.com/office/powerpoint/2010/main" val="37269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III.</a:t>
            </a:r>
            <a:r>
              <a:rPr lang="en-US" dirty="0"/>
              <a:t> All fall short of the glory of God</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742950" indent="-742950">
              <a:buFont typeface="+mj-lt"/>
              <a:buAutoNum type="alphaUcPeriod"/>
            </a:pPr>
            <a:r>
              <a:rPr lang="en-US" sz="2800" b="1" u="sng" dirty="0"/>
              <a:t>God’s power</a:t>
            </a:r>
            <a:r>
              <a:rPr lang="en-US" sz="2800" b="1" dirty="0"/>
              <a:t> working in us through the gospel </a:t>
            </a:r>
            <a:r>
              <a:rPr lang="en-US" sz="2800" b="1" u="sng" dirty="0"/>
              <a:t>is the sole cause for human righteousness</a:t>
            </a:r>
          </a:p>
          <a:p>
            <a:pPr marL="0" indent="0">
              <a:buNone/>
            </a:pPr>
            <a:r>
              <a:rPr lang="en-US" sz="2800" b="1" dirty="0"/>
              <a:t>The gospel does what God promises us it does: save us by giving us new life in Christ in which God can find merit in us in judgment because, as Paul teaches in </a:t>
            </a:r>
            <a:r>
              <a:rPr lang="en-US" sz="2800" b="1" dirty="0">
                <a:solidFill>
                  <a:srgbClr val="FF0000"/>
                </a:solidFill>
              </a:rPr>
              <a:t>Titus 2:11-12</a:t>
            </a:r>
            <a:r>
              <a:rPr lang="en-US" sz="2800" b="1" dirty="0"/>
              <a:t>, “</a:t>
            </a:r>
            <a:r>
              <a:rPr lang="en-US" sz="2800" b="1" i="1" dirty="0"/>
              <a:t>…the </a:t>
            </a:r>
            <a:r>
              <a:rPr lang="en-US" sz="2800" b="1" i="1" dirty="0">
                <a:solidFill>
                  <a:srgbClr val="00B0F0"/>
                </a:solidFill>
              </a:rPr>
              <a:t>grace of God </a:t>
            </a:r>
            <a:r>
              <a:rPr lang="en-US" sz="2800" b="1" i="1" dirty="0"/>
              <a:t>has appeared, </a:t>
            </a:r>
            <a:r>
              <a:rPr lang="en-US" sz="2800" b="1" i="1" dirty="0">
                <a:solidFill>
                  <a:srgbClr val="00B0F0"/>
                </a:solidFill>
              </a:rPr>
              <a:t>bringing salvation </a:t>
            </a:r>
            <a:r>
              <a:rPr lang="en-US" sz="2800" b="1" i="1" dirty="0"/>
              <a:t>for all people, </a:t>
            </a:r>
            <a:r>
              <a:rPr lang="en-US" sz="2800" b="1" i="1" dirty="0">
                <a:solidFill>
                  <a:srgbClr val="00B0F0"/>
                </a:solidFill>
              </a:rPr>
              <a:t>training us to renounce ungodliness and worldly passions, and to live self-controlled, upright, and godly lives </a:t>
            </a:r>
            <a:r>
              <a:rPr lang="en-US" sz="2800" b="1" i="1" u="sng" dirty="0">
                <a:solidFill>
                  <a:srgbClr val="00B0F0"/>
                </a:solidFill>
              </a:rPr>
              <a:t>in the present age</a:t>
            </a:r>
            <a:r>
              <a:rPr lang="en-US" sz="2800" b="1" i="1" dirty="0"/>
              <a:t>.</a:t>
            </a:r>
            <a:r>
              <a:rPr lang="en-US" sz="2800" b="1" dirty="0"/>
              <a:t>”</a:t>
            </a:r>
            <a:endParaRPr lang="en-US" sz="9600" b="1" i="1" u="sng" dirty="0"/>
          </a:p>
        </p:txBody>
      </p:sp>
    </p:spTree>
    <p:extLst>
      <p:ext uri="{BB962C8B-B14F-4D97-AF65-F5344CB8AC3E}">
        <p14:creationId xmlns:p14="http://schemas.microsoft.com/office/powerpoint/2010/main" val="178425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III.</a:t>
            </a:r>
            <a:r>
              <a:rPr lang="en-US" dirty="0"/>
              <a:t> All fall short of the glory of God</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742950" indent="-742950">
              <a:buFont typeface="+mj-lt"/>
              <a:buAutoNum type="alphaUcPeriod"/>
            </a:pPr>
            <a:r>
              <a:rPr lang="en-US" sz="2800" b="1" u="sng" dirty="0"/>
              <a:t>God’s power</a:t>
            </a:r>
            <a:r>
              <a:rPr lang="en-US" sz="2800" b="1" dirty="0"/>
              <a:t> working in us through the gospel </a:t>
            </a:r>
            <a:r>
              <a:rPr lang="en-US" sz="2800" b="1" u="sng" dirty="0"/>
              <a:t>is the sole cause for human righteousness</a:t>
            </a:r>
          </a:p>
          <a:p>
            <a:pPr marL="0" indent="0">
              <a:buNone/>
            </a:pPr>
            <a:r>
              <a:rPr lang="en-US" sz="2800" b="1" dirty="0"/>
              <a:t>“</a:t>
            </a:r>
            <a:r>
              <a:rPr lang="en-US" sz="2800" b="1" i="1" dirty="0"/>
              <a:t>For the </a:t>
            </a:r>
            <a:r>
              <a:rPr lang="en-US" sz="2800" b="1" i="1" dirty="0">
                <a:solidFill>
                  <a:srgbClr val="00B0F0"/>
                </a:solidFill>
              </a:rPr>
              <a:t>mind that is set on the flesh is hostile to God</a:t>
            </a:r>
            <a:r>
              <a:rPr lang="en-US" sz="2800" b="1" i="1" dirty="0"/>
              <a:t>, for it </a:t>
            </a:r>
            <a:r>
              <a:rPr lang="en-US" sz="2800" b="1" i="1" dirty="0">
                <a:solidFill>
                  <a:srgbClr val="00B0F0"/>
                </a:solidFill>
              </a:rPr>
              <a:t>does not submit to God’s law</a:t>
            </a:r>
            <a:r>
              <a:rPr lang="en-US" sz="2800" b="1" i="1" dirty="0"/>
              <a:t>; indeed, </a:t>
            </a:r>
            <a:r>
              <a:rPr lang="en-US" sz="2800" b="1" i="1" dirty="0">
                <a:solidFill>
                  <a:srgbClr val="00B0F0"/>
                </a:solidFill>
              </a:rPr>
              <a:t>it cannot</a:t>
            </a:r>
            <a:r>
              <a:rPr lang="en-US" sz="2800" b="1" i="1" dirty="0"/>
              <a:t>. Those who are in the flesh </a:t>
            </a:r>
            <a:r>
              <a:rPr lang="en-US" sz="2800" b="1" i="1" dirty="0">
                <a:solidFill>
                  <a:srgbClr val="00B0F0"/>
                </a:solidFill>
              </a:rPr>
              <a:t>cannot please God</a:t>
            </a:r>
            <a:r>
              <a:rPr lang="en-US" sz="2800" b="1" i="1" dirty="0"/>
              <a:t>. </a:t>
            </a:r>
            <a:r>
              <a:rPr lang="en-US" sz="2800" b="1" i="1" dirty="0">
                <a:solidFill>
                  <a:srgbClr val="FF66FF"/>
                </a:solidFill>
              </a:rPr>
              <a:t>You, however</a:t>
            </a:r>
            <a:r>
              <a:rPr lang="en-US" sz="2800" b="1" i="1" dirty="0"/>
              <a:t>, are </a:t>
            </a:r>
            <a:r>
              <a:rPr lang="en-US" sz="2800" b="1" i="1" dirty="0">
                <a:solidFill>
                  <a:srgbClr val="FF66FF"/>
                </a:solidFill>
              </a:rPr>
              <a:t>not in the flesh</a:t>
            </a:r>
            <a:r>
              <a:rPr lang="en-US" sz="2800" b="1" i="1" dirty="0"/>
              <a:t> </a:t>
            </a:r>
            <a:r>
              <a:rPr lang="en-US" sz="2800" b="1" i="1" dirty="0">
                <a:solidFill>
                  <a:srgbClr val="FF66FF"/>
                </a:solidFill>
              </a:rPr>
              <a:t>but in the Spirit</a:t>
            </a:r>
            <a:r>
              <a:rPr lang="en-US" sz="2800" b="1" i="1" dirty="0"/>
              <a:t>, </a:t>
            </a:r>
            <a:r>
              <a:rPr lang="en-US" sz="2800" b="1" i="1" dirty="0">
                <a:solidFill>
                  <a:srgbClr val="FF66FF"/>
                </a:solidFill>
              </a:rPr>
              <a:t>if in fact the Spirit of God dwells in you</a:t>
            </a:r>
            <a:r>
              <a:rPr lang="en-US" sz="2800" b="1" i="1" dirty="0"/>
              <a:t>. </a:t>
            </a:r>
            <a:r>
              <a:rPr lang="en-US" sz="2800" b="1" i="1" dirty="0">
                <a:solidFill>
                  <a:srgbClr val="00B0F0"/>
                </a:solidFill>
              </a:rPr>
              <a:t>Anyone who does not have the Spirit of Christ does not belong to him</a:t>
            </a:r>
            <a:r>
              <a:rPr lang="en-US" sz="2800" b="1" i="1" dirty="0"/>
              <a:t>. </a:t>
            </a:r>
            <a:r>
              <a:rPr lang="en-US" sz="2800" b="1" i="1" dirty="0">
                <a:solidFill>
                  <a:srgbClr val="FF66FF"/>
                </a:solidFill>
              </a:rPr>
              <a:t>But</a:t>
            </a:r>
            <a:r>
              <a:rPr lang="en-US" sz="2800" b="1" i="1" dirty="0"/>
              <a:t> </a:t>
            </a:r>
            <a:r>
              <a:rPr lang="en-US" sz="2800" b="1" i="1" dirty="0">
                <a:solidFill>
                  <a:srgbClr val="FF66FF"/>
                </a:solidFill>
              </a:rPr>
              <a:t>if Christ is in you</a:t>
            </a:r>
            <a:r>
              <a:rPr lang="en-US" sz="2800" b="1" i="1" dirty="0"/>
              <a:t>, although the body is dead because of sin, </a:t>
            </a:r>
            <a:r>
              <a:rPr lang="en-US" sz="2800" b="1" i="1" dirty="0">
                <a:solidFill>
                  <a:srgbClr val="FF66FF"/>
                </a:solidFill>
              </a:rPr>
              <a:t>the Spirit is life </a:t>
            </a:r>
            <a:r>
              <a:rPr lang="en-US" sz="2800" b="1" i="1" u="sng" dirty="0">
                <a:solidFill>
                  <a:srgbClr val="FF66FF"/>
                </a:solidFill>
              </a:rPr>
              <a:t>because of righteousness</a:t>
            </a:r>
            <a:r>
              <a:rPr lang="en-US" sz="2800" b="1" i="1" dirty="0"/>
              <a:t>.</a:t>
            </a:r>
            <a:r>
              <a:rPr lang="en-US" sz="2800" b="1" dirty="0"/>
              <a:t>” </a:t>
            </a:r>
            <a:r>
              <a:rPr lang="en-US" sz="2800" b="1" dirty="0">
                <a:solidFill>
                  <a:srgbClr val="FF0000"/>
                </a:solidFill>
              </a:rPr>
              <a:t>Romans 8:7-10</a:t>
            </a:r>
            <a:endParaRPr lang="en-US" sz="16600" b="1" i="1" u="sng" dirty="0">
              <a:solidFill>
                <a:srgbClr val="FF0000"/>
              </a:solidFill>
            </a:endParaRPr>
          </a:p>
        </p:txBody>
      </p:sp>
    </p:spTree>
    <p:extLst>
      <p:ext uri="{BB962C8B-B14F-4D97-AF65-F5344CB8AC3E}">
        <p14:creationId xmlns:p14="http://schemas.microsoft.com/office/powerpoint/2010/main" val="248939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III.</a:t>
            </a:r>
            <a:r>
              <a:rPr lang="en-US" dirty="0"/>
              <a:t> All fall short of the glory </a:t>
            </a:r>
            <a:br>
              <a:rPr lang="en-US" dirty="0"/>
            </a:br>
            <a:r>
              <a:rPr lang="en-US" dirty="0"/>
              <a:t>of God</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742950" indent="-742950">
              <a:buFont typeface="+mj-lt"/>
              <a:buAutoNum type="alphaUcPeriod"/>
            </a:pPr>
            <a:r>
              <a:rPr lang="en-US" sz="2800" b="1" u="sng" dirty="0"/>
              <a:t>God’s power</a:t>
            </a:r>
            <a:r>
              <a:rPr lang="en-US" sz="2800" b="1" dirty="0"/>
              <a:t> working in us through                                    the gospel </a:t>
            </a:r>
            <a:r>
              <a:rPr lang="en-US" sz="2800" b="1" u="sng" dirty="0"/>
              <a:t>is the sole cause for human righteousness</a:t>
            </a:r>
          </a:p>
          <a:p>
            <a:pPr marL="742950" indent="-742950">
              <a:buFont typeface="+mj-lt"/>
              <a:buAutoNum type="alphaUcPeriod"/>
            </a:pPr>
            <a:r>
              <a:rPr lang="en-US" sz="2800" b="1" dirty="0"/>
              <a:t>The gospel does not promise an exemption from God’s impartial judgment of our sin</a:t>
            </a:r>
          </a:p>
          <a:p>
            <a:pPr marL="0" indent="0">
              <a:buNone/>
            </a:pPr>
            <a:r>
              <a:rPr lang="en-US" sz="2800" b="1" dirty="0"/>
              <a:t>“</a:t>
            </a:r>
            <a:r>
              <a:rPr lang="en-US" sz="2800" b="1" i="1" dirty="0"/>
              <a:t>Examine yourselves, to see whether you are in the faith. </a:t>
            </a:r>
            <a:r>
              <a:rPr lang="en-US" sz="2800" b="1" i="1" dirty="0">
                <a:solidFill>
                  <a:srgbClr val="00B0F0"/>
                </a:solidFill>
              </a:rPr>
              <a:t>Test yourselves</a:t>
            </a:r>
            <a:r>
              <a:rPr lang="en-US" sz="2800" b="1" i="1" dirty="0"/>
              <a:t>. Or do you not realize this about yourselves, </a:t>
            </a:r>
            <a:r>
              <a:rPr lang="en-US" sz="2800" b="1" i="1" dirty="0">
                <a:solidFill>
                  <a:srgbClr val="00B0F0"/>
                </a:solidFill>
              </a:rPr>
              <a:t>that Jesus Christ is in you</a:t>
            </a:r>
            <a:r>
              <a:rPr lang="en-US" sz="2800" b="1" i="1" dirty="0"/>
              <a:t>?—</a:t>
            </a:r>
            <a:r>
              <a:rPr lang="en-US" sz="2800" b="1" i="1" dirty="0">
                <a:solidFill>
                  <a:srgbClr val="00B0F0"/>
                </a:solidFill>
              </a:rPr>
              <a:t>unless indeed you fail to meet the test!</a:t>
            </a:r>
            <a:r>
              <a:rPr lang="en-US" sz="2800" b="1" dirty="0"/>
              <a:t>” </a:t>
            </a:r>
            <a:r>
              <a:rPr lang="en-US" sz="2800" b="1" dirty="0">
                <a:solidFill>
                  <a:srgbClr val="FF0000"/>
                </a:solidFill>
              </a:rPr>
              <a:t>2 Corinthians 13:5</a:t>
            </a:r>
            <a:endParaRPr lang="en-US" sz="2800" b="1" i="1" dirty="0">
              <a:solidFill>
                <a:srgbClr val="FF0000"/>
              </a:solidFill>
            </a:endParaRPr>
          </a:p>
        </p:txBody>
      </p:sp>
      <p:pic>
        <p:nvPicPr>
          <p:cNvPr id="5" name="Picture 4">
            <a:extLst>
              <a:ext uri="{FF2B5EF4-FFF2-40B4-BE49-F238E27FC236}">
                <a16:creationId xmlns:a16="http://schemas.microsoft.com/office/drawing/2014/main" id="{B01428E3-3D75-4C86-881A-E0C89BB45D99}"/>
              </a:ext>
            </a:extLst>
          </p:cNvPr>
          <p:cNvPicPr>
            <a:picLocks noChangeAspect="1"/>
          </p:cNvPicPr>
          <p:nvPr/>
        </p:nvPicPr>
        <p:blipFill>
          <a:blip r:embed="rId2"/>
          <a:stretch>
            <a:fillRect/>
          </a:stretch>
        </p:blipFill>
        <p:spPr>
          <a:xfrm>
            <a:off x="8046720" y="1"/>
            <a:ext cx="4145280" cy="3097316"/>
          </a:xfrm>
          <a:prstGeom prst="rect">
            <a:avLst/>
          </a:prstGeom>
        </p:spPr>
      </p:pic>
    </p:spTree>
    <p:extLst>
      <p:ext uri="{BB962C8B-B14F-4D97-AF65-F5344CB8AC3E}">
        <p14:creationId xmlns:p14="http://schemas.microsoft.com/office/powerpoint/2010/main" val="300961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5F880-B96F-4DBD-95AD-CE8AF57AE1D4}"/>
              </a:ext>
            </a:extLst>
          </p:cNvPr>
          <p:cNvSpPr>
            <a:spLocks noGrp="1"/>
          </p:cNvSpPr>
          <p:nvPr>
            <p:ph type="ctrTitle"/>
          </p:nvPr>
        </p:nvSpPr>
        <p:spPr>
          <a:xfrm>
            <a:off x="7049434" y="10886"/>
            <a:ext cx="5142566" cy="1784508"/>
          </a:xfrm>
        </p:spPr>
        <p:txBody>
          <a:bodyPr/>
          <a:lstStyle/>
          <a:p>
            <a:pPr algn="ctr"/>
            <a:r>
              <a:rPr lang="en-US" sz="4800" dirty="0"/>
              <a:t>All fall short of the glory of God</a:t>
            </a:r>
          </a:p>
        </p:txBody>
      </p:sp>
      <p:sp>
        <p:nvSpPr>
          <p:cNvPr id="5" name="Subtitle 4">
            <a:extLst>
              <a:ext uri="{FF2B5EF4-FFF2-40B4-BE49-F238E27FC236}">
                <a16:creationId xmlns:a16="http://schemas.microsoft.com/office/drawing/2014/main" id="{81783434-EA66-4092-8EDE-A6046A0ADCCF}"/>
              </a:ext>
            </a:extLst>
          </p:cNvPr>
          <p:cNvSpPr>
            <a:spLocks noGrp="1"/>
          </p:cNvSpPr>
          <p:nvPr>
            <p:ph type="subTitle" idx="1"/>
          </p:nvPr>
        </p:nvSpPr>
        <p:spPr>
          <a:xfrm>
            <a:off x="13447" y="4504765"/>
            <a:ext cx="2501153" cy="2339787"/>
          </a:xfrm>
        </p:spPr>
        <p:txBody>
          <a:bodyPr>
            <a:normAutofit/>
          </a:bodyPr>
          <a:lstStyle/>
          <a:p>
            <a:pPr algn="ctr"/>
            <a:r>
              <a:rPr lang="en-US" sz="3200" b="1" i="1" dirty="0"/>
              <a:t>Part 2 Romans 2:1-11</a:t>
            </a:r>
          </a:p>
        </p:txBody>
      </p:sp>
    </p:spTree>
    <p:extLst>
      <p:ext uri="{BB962C8B-B14F-4D97-AF65-F5344CB8AC3E}">
        <p14:creationId xmlns:p14="http://schemas.microsoft.com/office/powerpoint/2010/main" val="314803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circle(in)">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p:txBody>
          <a:bodyPr>
            <a:normAutofit/>
          </a:bodyPr>
          <a:lstStyle/>
          <a:p>
            <a:pPr marL="0" indent="0">
              <a:buNone/>
            </a:pPr>
            <a:r>
              <a:rPr lang="en-US" sz="2800" b="1" dirty="0"/>
              <a:t>Speaking of people “</a:t>
            </a:r>
            <a:r>
              <a:rPr lang="en-US" sz="2800" b="1" i="1" dirty="0"/>
              <a:t>filled with all manner of unrighteousness</a:t>
            </a:r>
            <a:r>
              <a:rPr lang="en-US" sz="2800" b="1" dirty="0"/>
              <a:t>” (</a:t>
            </a:r>
            <a:r>
              <a:rPr lang="en-US" sz="2800" b="1" dirty="0">
                <a:solidFill>
                  <a:srgbClr val="FF0000"/>
                </a:solidFill>
              </a:rPr>
              <a:t>Romans 1:29</a:t>
            </a:r>
            <a:r>
              <a:rPr lang="en-US" sz="2800" b="1" dirty="0"/>
              <a:t>), Paul writes “</a:t>
            </a:r>
            <a:r>
              <a:rPr lang="en-US" sz="2800" b="1" i="1" dirty="0"/>
              <a:t>Though </a:t>
            </a:r>
            <a:r>
              <a:rPr lang="en-US" sz="2800" b="1" i="1" u="sng" dirty="0">
                <a:solidFill>
                  <a:srgbClr val="00B0F0"/>
                </a:solidFill>
              </a:rPr>
              <a:t>they</a:t>
            </a:r>
            <a:r>
              <a:rPr lang="en-US" sz="2800" b="1" i="1" dirty="0">
                <a:solidFill>
                  <a:srgbClr val="00B0F0"/>
                </a:solidFill>
              </a:rPr>
              <a:t> know God’s righteous decree</a:t>
            </a:r>
            <a:r>
              <a:rPr lang="en-US" sz="2800" b="1" i="1" dirty="0"/>
              <a:t> that those who practice such things deserve to die, they not only do them but give approval to those who practice them</a:t>
            </a:r>
            <a:r>
              <a:rPr lang="en-US" sz="2800" b="1" dirty="0"/>
              <a:t>” (</a:t>
            </a:r>
            <a:r>
              <a:rPr lang="en-US" sz="2800" b="1" dirty="0">
                <a:solidFill>
                  <a:srgbClr val="FF0000"/>
                </a:solidFill>
              </a:rPr>
              <a:t>Romans 1:32</a:t>
            </a:r>
            <a:r>
              <a:rPr lang="en-US" sz="2800" b="1" dirty="0"/>
              <a:t>). </a:t>
            </a:r>
            <a:endParaRPr lang="en-US" sz="4000" b="1" dirty="0">
              <a:solidFill>
                <a:srgbClr val="FF0000"/>
              </a:solidFill>
            </a:endParaRPr>
          </a:p>
        </p:txBody>
      </p:sp>
    </p:spTree>
    <p:extLst>
      <p:ext uri="{BB962C8B-B14F-4D97-AF65-F5344CB8AC3E}">
        <p14:creationId xmlns:p14="http://schemas.microsoft.com/office/powerpoint/2010/main" val="283800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p:txBody>
          <a:bodyPr>
            <a:normAutofit/>
          </a:bodyPr>
          <a:lstStyle/>
          <a:p>
            <a:pPr marL="742950" indent="-742950">
              <a:buFont typeface="+mj-lt"/>
              <a:buAutoNum type="alphaUcPeriod"/>
            </a:pPr>
            <a:r>
              <a:rPr lang="en-US" sz="2800" b="1" dirty="0"/>
              <a:t>Hypocrisy in human judgment mistakenly presumes God judges likewise </a:t>
            </a:r>
            <a:r>
              <a:rPr lang="en-US" sz="2800" b="1" i="1" dirty="0"/>
              <a:t>(1-4)</a:t>
            </a:r>
          </a:p>
          <a:p>
            <a:pPr marL="0" indent="0">
              <a:buNone/>
            </a:pPr>
            <a:r>
              <a:rPr lang="en-US" sz="2400" b="1" dirty="0">
                <a:solidFill>
                  <a:srgbClr val="FF0000"/>
                </a:solidFill>
              </a:rPr>
              <a:t>1</a:t>
            </a:r>
            <a:r>
              <a:rPr lang="en-US" sz="2800" b="1" dirty="0"/>
              <a:t> </a:t>
            </a:r>
            <a:r>
              <a:rPr lang="en-US" sz="2800" b="1" i="1" dirty="0"/>
              <a:t>Therefore you have no excuse, </a:t>
            </a:r>
            <a:r>
              <a:rPr lang="en-US" sz="2800" b="1" i="1" dirty="0">
                <a:solidFill>
                  <a:srgbClr val="00B0F0"/>
                </a:solidFill>
              </a:rPr>
              <a:t>O man</a:t>
            </a:r>
            <a:r>
              <a:rPr lang="en-US" sz="2800" b="1" i="1" dirty="0"/>
              <a:t>, every one of you who judges. For in passing judgment on another </a:t>
            </a:r>
            <a:r>
              <a:rPr lang="en-US" sz="2800" b="1" i="1" dirty="0">
                <a:solidFill>
                  <a:srgbClr val="00B0F0"/>
                </a:solidFill>
              </a:rPr>
              <a:t>you condemn yourself</a:t>
            </a:r>
            <a:r>
              <a:rPr lang="en-US" sz="2800" b="1" i="1" dirty="0"/>
              <a:t>, because you, the judge, practice the very same things.</a:t>
            </a:r>
            <a:r>
              <a:rPr lang="en-US" sz="2800" b="1" dirty="0"/>
              <a:t> </a:t>
            </a:r>
            <a:r>
              <a:rPr lang="en-US" sz="2400" b="1" dirty="0">
                <a:solidFill>
                  <a:srgbClr val="FF0000"/>
                </a:solidFill>
              </a:rPr>
              <a:t>2</a:t>
            </a:r>
            <a:r>
              <a:rPr lang="en-US" sz="2800" b="1" dirty="0"/>
              <a:t> </a:t>
            </a:r>
            <a:r>
              <a:rPr lang="en-US" sz="2800" b="1" i="1" dirty="0"/>
              <a:t>We know that </a:t>
            </a:r>
            <a:r>
              <a:rPr lang="en-US" sz="2800" b="1" i="1" dirty="0">
                <a:solidFill>
                  <a:srgbClr val="00B0F0"/>
                </a:solidFill>
              </a:rPr>
              <a:t>the judgment of God rightly falls on those who practice such things</a:t>
            </a:r>
            <a:r>
              <a:rPr lang="en-US" sz="2800" b="1" i="1" dirty="0"/>
              <a:t>. </a:t>
            </a:r>
            <a:endParaRPr lang="en-US" sz="2800" b="1" i="1" dirty="0">
              <a:solidFill>
                <a:srgbClr val="FF0000"/>
              </a:solidFill>
            </a:endParaRPr>
          </a:p>
        </p:txBody>
      </p:sp>
    </p:spTree>
    <p:extLst>
      <p:ext uri="{BB962C8B-B14F-4D97-AF65-F5344CB8AC3E}">
        <p14:creationId xmlns:p14="http://schemas.microsoft.com/office/powerpoint/2010/main" val="39583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3881951"/>
          </a:xfrm>
        </p:spPr>
        <p:txBody>
          <a:bodyPr>
            <a:normAutofit/>
          </a:bodyPr>
          <a:lstStyle/>
          <a:p>
            <a:pPr marL="742950" indent="-742950">
              <a:buFont typeface="+mj-lt"/>
              <a:buAutoNum type="alphaUcPeriod"/>
            </a:pPr>
            <a:r>
              <a:rPr lang="en-US" sz="2800" b="1" dirty="0"/>
              <a:t>Hypocrisy in human judgment mistakenly presumes God judges likewise </a:t>
            </a:r>
            <a:r>
              <a:rPr lang="en-US" sz="2800" b="1" i="1" dirty="0"/>
              <a:t>(1-4)</a:t>
            </a:r>
          </a:p>
          <a:p>
            <a:pPr marL="0" indent="0">
              <a:buNone/>
            </a:pPr>
            <a:r>
              <a:rPr lang="en-US" sz="2400" b="1" dirty="0">
                <a:solidFill>
                  <a:srgbClr val="FF0000"/>
                </a:solidFill>
              </a:rPr>
              <a:t>3</a:t>
            </a:r>
            <a:r>
              <a:rPr lang="en-US" sz="2800" b="1" dirty="0"/>
              <a:t> </a:t>
            </a:r>
            <a:r>
              <a:rPr lang="en-US" sz="2800" b="1" i="1" dirty="0">
                <a:solidFill>
                  <a:srgbClr val="00B0F0"/>
                </a:solidFill>
              </a:rPr>
              <a:t>Do you suppose</a:t>
            </a:r>
            <a:r>
              <a:rPr lang="en-US" sz="2800" b="1" i="1" dirty="0"/>
              <a:t>, </a:t>
            </a:r>
            <a:r>
              <a:rPr lang="en-US" sz="2800" b="1" i="1" dirty="0">
                <a:solidFill>
                  <a:srgbClr val="00B0F0"/>
                </a:solidFill>
              </a:rPr>
              <a:t>O man</a:t>
            </a:r>
            <a:r>
              <a:rPr lang="en-US" sz="2800" b="1" i="1" dirty="0"/>
              <a:t>—you who judge those who practice such things and yet do them yourself—that you will escape the judgment of God?</a:t>
            </a:r>
            <a:r>
              <a:rPr lang="en-US" sz="2800" b="1" dirty="0"/>
              <a:t> </a:t>
            </a:r>
            <a:r>
              <a:rPr lang="en-US" sz="2400" b="1" dirty="0">
                <a:solidFill>
                  <a:srgbClr val="FF0000"/>
                </a:solidFill>
              </a:rPr>
              <a:t>4</a:t>
            </a:r>
            <a:r>
              <a:rPr lang="en-US" sz="2800" b="1" dirty="0"/>
              <a:t> </a:t>
            </a:r>
            <a:r>
              <a:rPr lang="en-US" sz="2800" b="1" i="1" dirty="0">
                <a:solidFill>
                  <a:srgbClr val="00B0F0"/>
                </a:solidFill>
              </a:rPr>
              <a:t>Or do you presume </a:t>
            </a:r>
            <a:r>
              <a:rPr lang="en-US" sz="2800" b="1" i="1" dirty="0"/>
              <a:t>on the riches of his kindness and forbearance and patience, not knowing that God’s kindness is meant to lead you to repentance?</a:t>
            </a:r>
            <a:r>
              <a:rPr lang="en-US" sz="2800" b="1" dirty="0"/>
              <a:t>” </a:t>
            </a:r>
            <a:endParaRPr lang="en-US" sz="4000" b="1" i="1" dirty="0">
              <a:solidFill>
                <a:srgbClr val="FF0000"/>
              </a:solidFill>
            </a:endParaRPr>
          </a:p>
        </p:txBody>
      </p:sp>
    </p:spTree>
    <p:extLst>
      <p:ext uri="{BB962C8B-B14F-4D97-AF65-F5344CB8AC3E}">
        <p14:creationId xmlns:p14="http://schemas.microsoft.com/office/powerpoint/2010/main" val="311906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7B37-C042-475B-8B81-E3136EFCB6E6}"/>
              </a:ext>
            </a:extLst>
          </p:cNvPr>
          <p:cNvSpPr>
            <a:spLocks noGrp="1"/>
          </p:cNvSpPr>
          <p:nvPr>
            <p:ph type="title"/>
          </p:nvPr>
        </p:nvSpPr>
        <p:spPr/>
        <p:txBody>
          <a:bodyPr/>
          <a:lstStyle/>
          <a:p>
            <a:r>
              <a:rPr lang="en-US" i="1" dirty="0"/>
              <a:t>The Wisdom of Solomon</a:t>
            </a:r>
            <a:br>
              <a:rPr lang="en-US" i="1" dirty="0"/>
            </a:br>
            <a:r>
              <a:rPr lang="en-US" sz="3200" dirty="0"/>
              <a:t>1</a:t>
            </a:r>
            <a:r>
              <a:rPr lang="en-US" sz="3200" baseline="30000" dirty="0"/>
              <a:t>st</a:t>
            </a:r>
            <a:r>
              <a:rPr lang="en-US" sz="3200" dirty="0"/>
              <a:t> Century B.C. Jewish Writing</a:t>
            </a:r>
            <a:endParaRPr lang="en-US" dirty="0"/>
          </a:p>
        </p:txBody>
      </p:sp>
      <p:sp>
        <p:nvSpPr>
          <p:cNvPr id="3" name="Content Placeholder 2">
            <a:extLst>
              <a:ext uri="{FF2B5EF4-FFF2-40B4-BE49-F238E27FC236}">
                <a16:creationId xmlns:a16="http://schemas.microsoft.com/office/drawing/2014/main" id="{9407A8A1-E7FE-4CDF-AAB2-D324621D26F7}"/>
              </a:ext>
            </a:extLst>
          </p:cNvPr>
          <p:cNvSpPr>
            <a:spLocks noGrp="1"/>
          </p:cNvSpPr>
          <p:nvPr>
            <p:ph idx="1"/>
          </p:nvPr>
        </p:nvSpPr>
        <p:spPr/>
        <p:txBody>
          <a:bodyPr>
            <a:normAutofit/>
          </a:bodyPr>
          <a:lstStyle/>
          <a:p>
            <a:pPr marL="0" indent="0">
              <a:buNone/>
            </a:pPr>
            <a:r>
              <a:rPr lang="en-US" sz="2800" b="1" i="1" dirty="0"/>
              <a:t>A</a:t>
            </a:r>
            <a:r>
              <a:rPr lang="en-US" sz="2800" b="1" dirty="0"/>
              <a:t>fter a lengthy teaching that God’s just judgement will come upon the Gentiles because of their idolatry and sin, the author writes in </a:t>
            </a:r>
            <a:r>
              <a:rPr lang="en-US" sz="2800" b="1" dirty="0">
                <a:solidFill>
                  <a:srgbClr val="FF0000"/>
                </a:solidFill>
              </a:rPr>
              <a:t>15:1-2</a:t>
            </a:r>
            <a:r>
              <a:rPr lang="en-US" sz="2800" b="1" dirty="0"/>
              <a:t> “</a:t>
            </a:r>
            <a:r>
              <a:rPr lang="en-US" sz="2800" b="1" i="1" dirty="0"/>
              <a:t>But you, our God, are kind and true, patient, and ruling all things in mercy. For </a:t>
            </a:r>
            <a:r>
              <a:rPr lang="en-US" sz="2800" b="1" i="1" dirty="0">
                <a:solidFill>
                  <a:srgbClr val="00B0F0"/>
                </a:solidFill>
              </a:rPr>
              <a:t>even if we sin, we are yours</a:t>
            </a:r>
            <a:r>
              <a:rPr lang="en-US" sz="2800" b="1" i="1" dirty="0"/>
              <a:t>.</a:t>
            </a:r>
            <a:r>
              <a:rPr lang="en-US" sz="2800" b="1" dirty="0"/>
              <a:t>”</a:t>
            </a:r>
          </a:p>
        </p:txBody>
      </p:sp>
    </p:spTree>
    <p:extLst>
      <p:ext uri="{BB962C8B-B14F-4D97-AF65-F5344CB8AC3E}">
        <p14:creationId xmlns:p14="http://schemas.microsoft.com/office/powerpoint/2010/main" val="134738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p:txBody>
          <a:bodyPr>
            <a:normAutofit/>
          </a:bodyPr>
          <a:lstStyle/>
          <a:p>
            <a:pPr marL="742950" indent="-742950">
              <a:buFont typeface="+mj-lt"/>
              <a:buAutoNum type="alphaUcPeriod"/>
            </a:pPr>
            <a:r>
              <a:rPr lang="en-US" sz="2800" b="1" dirty="0"/>
              <a:t>Hypocrisy in human judgment mistakenly presumes God judges likewise </a:t>
            </a:r>
            <a:r>
              <a:rPr lang="en-US" sz="2800" b="1" i="1" dirty="0"/>
              <a:t>(1-4)</a:t>
            </a:r>
          </a:p>
          <a:p>
            <a:pPr marL="0" indent="0">
              <a:buNone/>
            </a:pPr>
            <a:r>
              <a:rPr lang="en-US" sz="2400" b="1" dirty="0">
                <a:solidFill>
                  <a:srgbClr val="FF0000"/>
                </a:solidFill>
              </a:rPr>
              <a:t>1</a:t>
            </a:r>
            <a:r>
              <a:rPr lang="en-US" sz="2800" b="1" dirty="0"/>
              <a:t> </a:t>
            </a:r>
            <a:r>
              <a:rPr lang="en-US" sz="2800" b="1" i="1" dirty="0"/>
              <a:t>Therefore you have no excuse, </a:t>
            </a:r>
            <a:r>
              <a:rPr lang="en-US" sz="2800" b="1" i="1" dirty="0">
                <a:solidFill>
                  <a:srgbClr val="00B0F0"/>
                </a:solidFill>
              </a:rPr>
              <a:t>O man</a:t>
            </a:r>
            <a:r>
              <a:rPr lang="en-US" sz="2800" b="1" i="1" dirty="0"/>
              <a:t>, every one of you who judges. For in passing judgment on another </a:t>
            </a:r>
            <a:r>
              <a:rPr lang="en-US" sz="2800" b="1" i="1" dirty="0">
                <a:solidFill>
                  <a:srgbClr val="00B0F0"/>
                </a:solidFill>
              </a:rPr>
              <a:t>you condemn yourself</a:t>
            </a:r>
            <a:r>
              <a:rPr lang="en-US" sz="2800" b="1" i="1" dirty="0"/>
              <a:t>, </a:t>
            </a:r>
            <a:r>
              <a:rPr lang="en-US" sz="2800" b="1" i="1" dirty="0">
                <a:solidFill>
                  <a:srgbClr val="00B0F0"/>
                </a:solidFill>
              </a:rPr>
              <a:t>because you, the judge, practice the very same things</a:t>
            </a:r>
            <a:r>
              <a:rPr lang="en-US" sz="2800" b="1" i="1" dirty="0"/>
              <a:t>.</a:t>
            </a:r>
            <a:r>
              <a:rPr lang="en-US" sz="2800" b="1" dirty="0"/>
              <a:t> </a:t>
            </a:r>
            <a:r>
              <a:rPr lang="en-US" sz="2400" b="1" dirty="0">
                <a:solidFill>
                  <a:srgbClr val="FF0000"/>
                </a:solidFill>
              </a:rPr>
              <a:t>2</a:t>
            </a:r>
            <a:r>
              <a:rPr lang="en-US" sz="2800" b="1" dirty="0"/>
              <a:t> </a:t>
            </a:r>
            <a:r>
              <a:rPr lang="en-US" sz="2800" b="1" i="1" dirty="0"/>
              <a:t>We know that </a:t>
            </a:r>
            <a:r>
              <a:rPr lang="en-US" sz="2800" b="1" i="1" dirty="0">
                <a:solidFill>
                  <a:srgbClr val="00B0F0"/>
                </a:solidFill>
              </a:rPr>
              <a:t>the judgment of God rightly falls on those who practice such things</a:t>
            </a:r>
            <a:r>
              <a:rPr lang="en-US" sz="2800" b="1" i="1" dirty="0"/>
              <a:t>. </a:t>
            </a:r>
            <a:endParaRPr lang="en-US" sz="2800" b="1" i="1" dirty="0">
              <a:solidFill>
                <a:srgbClr val="FF0000"/>
              </a:solidFill>
            </a:endParaRPr>
          </a:p>
        </p:txBody>
      </p:sp>
    </p:spTree>
    <p:extLst>
      <p:ext uri="{BB962C8B-B14F-4D97-AF65-F5344CB8AC3E}">
        <p14:creationId xmlns:p14="http://schemas.microsoft.com/office/powerpoint/2010/main" val="19594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p:txBody>
          <a:bodyPr>
            <a:normAutofit/>
          </a:bodyPr>
          <a:lstStyle/>
          <a:p>
            <a:pPr marL="742950" indent="-742950">
              <a:buFont typeface="+mj-lt"/>
              <a:buAutoNum type="alphaUcPeriod"/>
            </a:pPr>
            <a:r>
              <a:rPr lang="en-US" sz="2800" b="1" dirty="0"/>
              <a:t>Hypocrisy in human judgment mistakenly presumes God judges likewise </a:t>
            </a:r>
            <a:r>
              <a:rPr lang="en-US" sz="2800" b="1" i="1" dirty="0"/>
              <a:t>(1-4)</a:t>
            </a:r>
          </a:p>
          <a:p>
            <a:pPr marL="742950" indent="-742950">
              <a:buFont typeface="+mj-lt"/>
              <a:buAutoNum type="alphaUcPeriod"/>
            </a:pPr>
            <a:r>
              <a:rPr lang="en-US" sz="2800" b="1" dirty="0"/>
              <a:t>Hypocrisy in human judgment brings God’s righteous wrath upon the hypocrite </a:t>
            </a:r>
            <a:r>
              <a:rPr lang="en-US" sz="2800" b="1" i="1" dirty="0"/>
              <a:t>(5)</a:t>
            </a:r>
          </a:p>
          <a:p>
            <a:pPr marL="0" indent="0">
              <a:buNone/>
            </a:pPr>
            <a:r>
              <a:rPr lang="en-US" sz="2800" b="1" dirty="0">
                <a:solidFill>
                  <a:srgbClr val="FF0000"/>
                </a:solidFill>
              </a:rPr>
              <a:t>5</a:t>
            </a:r>
            <a:r>
              <a:rPr lang="en-US" sz="2800" b="1" dirty="0"/>
              <a:t> </a:t>
            </a:r>
            <a:r>
              <a:rPr lang="en-US" sz="2800" b="1" i="1" dirty="0"/>
              <a:t>But because of your hard and impenitent heart you are storing up wrath for yourself on </a:t>
            </a:r>
            <a:r>
              <a:rPr lang="en-US" sz="2800" b="1" i="1" dirty="0">
                <a:solidFill>
                  <a:srgbClr val="00B0F0"/>
                </a:solidFill>
              </a:rPr>
              <a:t>the day of wrath when God’s righteous judgment will be revealed</a:t>
            </a:r>
            <a:r>
              <a:rPr lang="en-US" sz="2800" b="1" i="1" dirty="0"/>
              <a:t>.</a:t>
            </a:r>
            <a:endParaRPr lang="en-US" sz="5400" b="1" i="1" dirty="0">
              <a:solidFill>
                <a:srgbClr val="FF0000"/>
              </a:solidFill>
            </a:endParaRPr>
          </a:p>
        </p:txBody>
      </p:sp>
    </p:spTree>
    <p:extLst>
      <p:ext uri="{BB962C8B-B14F-4D97-AF65-F5344CB8AC3E}">
        <p14:creationId xmlns:p14="http://schemas.microsoft.com/office/powerpoint/2010/main" val="58797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p:txBody>
          <a:bodyPr/>
          <a:lstStyle/>
          <a:p>
            <a:r>
              <a:rPr lang="en-US" dirty="0">
                <a:solidFill>
                  <a:srgbClr val="C00000"/>
                </a:solidFill>
              </a:rPr>
              <a:t>I.</a:t>
            </a:r>
            <a:r>
              <a:rPr lang="en-US" dirty="0"/>
              <a:t> There is no religious exemption from God’s judgment upon sin </a:t>
            </a:r>
            <a:r>
              <a:rPr lang="en-US" i="1" dirty="0"/>
              <a:t>(verses 1-5)</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p:txBody>
          <a:bodyPr>
            <a:normAutofit/>
          </a:bodyPr>
          <a:lstStyle/>
          <a:p>
            <a:pPr marL="742950" indent="-742950">
              <a:buFont typeface="+mj-lt"/>
              <a:buAutoNum type="alphaUcPeriod"/>
            </a:pPr>
            <a:r>
              <a:rPr lang="en-US" sz="2800" b="1" dirty="0"/>
              <a:t>Hypocrisy in human judgment mistakenly presumes God judges likewise </a:t>
            </a:r>
            <a:r>
              <a:rPr lang="en-US" sz="2800" b="1" i="1" dirty="0"/>
              <a:t>(1-4)</a:t>
            </a:r>
          </a:p>
          <a:p>
            <a:pPr marL="742950" indent="-742950">
              <a:buFont typeface="+mj-lt"/>
              <a:buAutoNum type="alphaUcPeriod"/>
            </a:pPr>
            <a:r>
              <a:rPr lang="en-US" sz="2800" b="1" dirty="0"/>
              <a:t>Hypocrisy in human judgment brings God’s righteous wrath upon the hypocrite </a:t>
            </a:r>
            <a:r>
              <a:rPr lang="en-US" sz="2800" b="1" i="1" dirty="0"/>
              <a:t>(5)</a:t>
            </a:r>
          </a:p>
          <a:p>
            <a:pPr marL="0" indent="0">
              <a:buNone/>
            </a:pPr>
            <a:r>
              <a:rPr lang="en-US" sz="2800" b="1" dirty="0">
                <a:solidFill>
                  <a:srgbClr val="FF0000"/>
                </a:solidFill>
              </a:rPr>
              <a:t>5</a:t>
            </a:r>
            <a:r>
              <a:rPr lang="en-US" sz="2800" b="1" dirty="0"/>
              <a:t> </a:t>
            </a:r>
            <a:r>
              <a:rPr lang="en-US" sz="2800" b="1" i="1" dirty="0"/>
              <a:t>But </a:t>
            </a:r>
            <a:r>
              <a:rPr lang="en-US" sz="2800" b="1" i="1" dirty="0">
                <a:solidFill>
                  <a:srgbClr val="00B0F0"/>
                </a:solidFill>
              </a:rPr>
              <a:t>because of your hard and impenitent heart you are storing up wrath for yourself </a:t>
            </a:r>
            <a:r>
              <a:rPr lang="en-US" sz="2800" b="1" i="1" dirty="0"/>
              <a:t>on the day of wrath when God’s righteous judgment will be revealed.</a:t>
            </a:r>
            <a:endParaRPr lang="en-US" sz="5400" b="1" i="1" dirty="0">
              <a:solidFill>
                <a:srgbClr val="FF0000"/>
              </a:solidFill>
            </a:endParaRPr>
          </a:p>
        </p:txBody>
      </p:sp>
    </p:spTree>
    <p:extLst>
      <p:ext uri="{BB962C8B-B14F-4D97-AF65-F5344CB8AC3E}">
        <p14:creationId xmlns:p14="http://schemas.microsoft.com/office/powerpoint/2010/main" val="213109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607</TotalTime>
  <Words>1563</Words>
  <Application>Microsoft Macintosh PowerPoint</Application>
  <PresentationFormat>Widescreen</PresentationFormat>
  <Paragraphs>59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Century Gothic</vt:lpstr>
      <vt:lpstr>Wingdings 2</vt:lpstr>
      <vt:lpstr>Quotable</vt:lpstr>
      <vt:lpstr>God’s power to save</vt:lpstr>
      <vt:lpstr>All fall short of the glory of God</vt:lpstr>
      <vt:lpstr>I. There is no religious exemption from God’s judgment upon sin (verses 1-5)</vt:lpstr>
      <vt:lpstr>I. There is no religious exemption from God’s judgment upon sin (verses 1-5)</vt:lpstr>
      <vt:lpstr>I. There is no religious exemption from God’s judgment upon sin (verses 1-5)</vt:lpstr>
      <vt:lpstr>The Wisdom of Solomon 1st Century B.C. Jewish Writing</vt:lpstr>
      <vt:lpstr>I. There is no religious exemption from God’s judgment upon sin (verses 1-5)</vt:lpstr>
      <vt:lpstr>I. There is no religious exemption from God’s judgment upon sin (verses 1-5)</vt:lpstr>
      <vt:lpstr>I. There is no religious exemption from God’s judgment upon sin (verses 1-5)</vt:lpstr>
      <vt:lpstr>II. God judges righteously (verses 6-11)</vt:lpstr>
      <vt:lpstr>II. God judges righteously (verses 6-11)</vt:lpstr>
      <vt:lpstr>II. God judges righteously (verses 6-11)</vt:lpstr>
      <vt:lpstr>II. God judges righteously (verses 6-11)</vt:lpstr>
      <vt:lpstr>II. God judges righteously (verses 6-11)</vt:lpstr>
      <vt:lpstr>PowerPoint Presentation</vt:lpstr>
      <vt:lpstr>PowerPoint Presentation</vt:lpstr>
      <vt:lpstr>III. All fall short of the glory of God</vt:lpstr>
      <vt:lpstr>III. All fall short of the glory of God</vt:lpstr>
      <vt:lpstr>III. All fall short of the glory  of God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AV Leptondale</cp:lastModifiedBy>
  <cp:revision>37</cp:revision>
  <dcterms:created xsi:type="dcterms:W3CDTF">2019-12-19T16:14:03Z</dcterms:created>
  <dcterms:modified xsi:type="dcterms:W3CDTF">2020-01-09T19:49:13Z</dcterms:modified>
</cp:coreProperties>
</file>