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555" r:id="rId2"/>
    <p:sldId id="265" r:id="rId3"/>
    <p:sldId id="257" r:id="rId4"/>
    <p:sldId id="258" r:id="rId5"/>
    <p:sldId id="266" r:id="rId6"/>
    <p:sldId id="267" r:id="rId7"/>
    <p:sldId id="259" r:id="rId8"/>
    <p:sldId id="260" r:id="rId9"/>
    <p:sldId id="261" r:id="rId10"/>
    <p:sldId id="268" r:id="rId11"/>
    <p:sldId id="269" r:id="rId12"/>
    <p:sldId id="271" r:id="rId13"/>
    <p:sldId id="262" r:id="rId14"/>
    <p:sldId id="272" r:id="rId15"/>
    <p:sldId id="273" r:id="rId16"/>
    <p:sldId id="274" r:id="rId17"/>
    <p:sldId id="263" r:id="rId18"/>
    <p:sldId id="275" r:id="rId19"/>
    <p:sldId id="276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1EC2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49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7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4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4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4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2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5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24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12/29/2019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7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2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1BCA5-1979-4D37-95D7-CA92C5778B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intentional discipleship?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47688-173D-4F40-8B0B-C2B716EAB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355928"/>
            <a:ext cx="8529762" cy="2502071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Ephesians 4:7, 11-13</a:t>
            </a:r>
          </a:p>
          <a:p>
            <a:r>
              <a:rPr lang="en-US" sz="3200" b="1" dirty="0"/>
              <a:t>“</a:t>
            </a:r>
            <a:r>
              <a:rPr lang="en-US" sz="3200" b="1" i="1" dirty="0"/>
              <a:t>Go therefore and </a:t>
            </a:r>
            <a:r>
              <a:rPr lang="en-US" sz="3200" b="1" i="1" dirty="0">
                <a:solidFill>
                  <a:srgbClr val="0070C0"/>
                </a:solidFill>
              </a:rPr>
              <a:t>make disciples </a:t>
            </a:r>
            <a:r>
              <a:rPr lang="en-US" sz="3200" b="1" i="1" dirty="0"/>
              <a:t>of all nations…</a:t>
            </a:r>
            <a:r>
              <a:rPr lang="en-US" sz="3200" b="1" i="1" dirty="0">
                <a:solidFill>
                  <a:srgbClr val="7030A0"/>
                </a:solidFill>
              </a:rPr>
              <a:t>teaching</a:t>
            </a:r>
            <a:r>
              <a:rPr lang="en-US" sz="3200" b="1" i="1" dirty="0"/>
              <a:t> them </a:t>
            </a:r>
            <a:r>
              <a:rPr lang="en-US" sz="3200" b="1" i="1" dirty="0">
                <a:solidFill>
                  <a:srgbClr val="FF0000"/>
                </a:solidFill>
              </a:rPr>
              <a:t>to observe </a:t>
            </a:r>
            <a:r>
              <a:rPr lang="en-US" sz="3200" b="1" i="1" dirty="0">
                <a:solidFill>
                  <a:srgbClr val="00B050"/>
                </a:solidFill>
              </a:rPr>
              <a:t>all that I have commanded</a:t>
            </a:r>
            <a:r>
              <a:rPr lang="en-US" sz="3200" b="1" i="1" dirty="0"/>
              <a:t> you.</a:t>
            </a:r>
            <a:r>
              <a:rPr lang="en-US" sz="3200" b="1" dirty="0"/>
              <a:t>” 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Matthew 28:19-20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V. </a:t>
            </a:r>
            <a:r>
              <a:rPr lang="en-US" sz="4800" dirty="0"/>
              <a:t>The gospel is the power of God to bring this salvation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55305"/>
            <a:ext cx="10058400" cy="5002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For I am not ashamed of </a:t>
            </a:r>
            <a:r>
              <a:rPr lang="en-US" sz="2800" b="1" i="1" dirty="0">
                <a:solidFill>
                  <a:srgbClr val="0070C0"/>
                </a:solidFill>
              </a:rPr>
              <a:t>the gospel</a:t>
            </a:r>
            <a:r>
              <a:rPr lang="en-US" sz="2800" b="1" i="1" dirty="0"/>
              <a:t>, for it </a:t>
            </a:r>
            <a:r>
              <a:rPr lang="en-US" sz="2800" b="1" i="1" u="sng" dirty="0">
                <a:solidFill>
                  <a:srgbClr val="0070C0"/>
                </a:solidFill>
              </a:rPr>
              <a:t>is the power of God</a:t>
            </a:r>
            <a:r>
              <a:rPr lang="en-US" sz="2800" b="1" i="1" dirty="0">
                <a:solidFill>
                  <a:srgbClr val="0070C0"/>
                </a:solidFill>
              </a:rPr>
              <a:t> for salvation to everyone who believes</a:t>
            </a:r>
            <a:r>
              <a:rPr lang="en-US" sz="2800" b="1" i="1" dirty="0"/>
              <a:t>, to the Jew first and also to the Greek.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1:16</a:t>
            </a:r>
          </a:p>
          <a:p>
            <a:pPr marL="0" indent="0">
              <a:buNone/>
            </a:pPr>
            <a:r>
              <a:rPr lang="en-US" sz="2800" b="1" dirty="0"/>
              <a:t>Jesus teaches us that His disciple is one who is taught “</a:t>
            </a:r>
            <a:r>
              <a:rPr lang="en-US" sz="2800" b="1" i="1" dirty="0"/>
              <a:t>to 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i="1" dirty="0">
                <a:solidFill>
                  <a:srgbClr val="0070C0"/>
                </a:solidFill>
              </a:rPr>
              <a:t>observe</a:t>
            </a:r>
            <a:r>
              <a:rPr lang="en-US" sz="2800" b="1" i="1" dirty="0"/>
              <a:t> all that I have commanded.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Matthew 28:20 			*</a:t>
            </a:r>
            <a:r>
              <a:rPr lang="en-US" sz="2800" b="1" i="1" dirty="0">
                <a:solidFill>
                  <a:srgbClr val="0070C0"/>
                </a:solidFill>
              </a:rPr>
              <a:t>observe</a:t>
            </a:r>
            <a:r>
              <a:rPr lang="en-US" sz="2800" b="1" dirty="0"/>
              <a:t> = “</a:t>
            </a:r>
            <a:r>
              <a:rPr lang="en-US" sz="2800" b="1" i="1" dirty="0"/>
              <a:t>to persist in </a:t>
            </a:r>
            <a:r>
              <a:rPr lang="en-US" sz="2800" b="1" i="1" dirty="0">
                <a:solidFill>
                  <a:srgbClr val="7030A0"/>
                </a:solidFill>
              </a:rPr>
              <a:t>obedience</a:t>
            </a:r>
            <a:r>
              <a:rPr lang="en-US" sz="2800" b="1" i="1" dirty="0"/>
              <a:t>.</a:t>
            </a:r>
            <a:r>
              <a:rPr lang="en-US" sz="2800" b="1" dirty="0"/>
              <a:t>”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For I will not venture to speak of anything except </a:t>
            </a:r>
            <a:r>
              <a:rPr lang="en-US" sz="2800" b="1" i="1" u="sng" dirty="0">
                <a:solidFill>
                  <a:srgbClr val="0070C0"/>
                </a:solidFill>
              </a:rPr>
              <a:t>what Christ has accomplished</a:t>
            </a:r>
            <a:r>
              <a:rPr lang="en-US" sz="2800" b="1" i="1" dirty="0">
                <a:solidFill>
                  <a:srgbClr val="0070C0"/>
                </a:solidFill>
              </a:rPr>
              <a:t> through me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to bring the Gentiles to </a:t>
            </a:r>
            <a:r>
              <a:rPr lang="en-US" sz="2800" b="1" i="1" dirty="0">
                <a:solidFill>
                  <a:srgbClr val="7030A0"/>
                </a:solidFill>
              </a:rPr>
              <a:t>obedience</a:t>
            </a:r>
            <a:r>
              <a:rPr lang="en-US" sz="2800" b="1" i="1" dirty="0"/>
              <a:t>—</a:t>
            </a:r>
            <a:r>
              <a:rPr lang="en-US" sz="2800" b="1" i="1" dirty="0">
                <a:solidFill>
                  <a:srgbClr val="0070C0"/>
                </a:solidFill>
              </a:rPr>
              <a:t>by word and deed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by</a:t>
            </a:r>
            <a:r>
              <a:rPr lang="en-US" sz="2800" b="1" i="1" dirty="0"/>
              <a:t> the </a:t>
            </a:r>
            <a:r>
              <a:rPr lang="en-US" sz="2800" b="1" i="1" dirty="0">
                <a:solidFill>
                  <a:srgbClr val="0070C0"/>
                </a:solidFill>
              </a:rPr>
              <a:t>power </a:t>
            </a:r>
            <a:r>
              <a:rPr lang="en-US" sz="2800" b="1" i="1" dirty="0"/>
              <a:t>of signs and wonders, </a:t>
            </a:r>
            <a:r>
              <a:rPr lang="en-US" sz="2800" b="1" i="1" dirty="0">
                <a:solidFill>
                  <a:srgbClr val="0070C0"/>
                </a:solidFill>
              </a:rPr>
              <a:t>by</a:t>
            </a:r>
            <a:r>
              <a:rPr lang="en-US" sz="2800" b="1" i="1" dirty="0"/>
              <a:t> the </a:t>
            </a:r>
            <a:r>
              <a:rPr lang="en-US" sz="2800" b="1" i="1" dirty="0">
                <a:solidFill>
                  <a:srgbClr val="0070C0"/>
                </a:solidFill>
              </a:rPr>
              <a:t>power</a:t>
            </a:r>
            <a:r>
              <a:rPr lang="en-US" sz="2800" b="1" i="1" dirty="0"/>
              <a:t> of the Spirit of God—so that from Jerusalem and all the way around to Illyricum </a:t>
            </a:r>
            <a:r>
              <a:rPr lang="en-US" sz="2800" b="1" i="1" dirty="0">
                <a:solidFill>
                  <a:srgbClr val="0070C0"/>
                </a:solidFill>
              </a:rPr>
              <a:t>I have fulfilled the ministry of </a:t>
            </a:r>
            <a:r>
              <a:rPr lang="en-US" sz="2800" b="1" i="1" u="sng" dirty="0">
                <a:solidFill>
                  <a:srgbClr val="0070C0"/>
                </a:solidFill>
              </a:rPr>
              <a:t>the gospel</a:t>
            </a:r>
            <a:r>
              <a:rPr lang="en-US" sz="2800" b="1" i="1" dirty="0">
                <a:solidFill>
                  <a:srgbClr val="0070C0"/>
                </a:solidFill>
              </a:rPr>
              <a:t> of Christ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15:18-19 </a:t>
            </a:r>
          </a:p>
        </p:txBody>
      </p:sp>
    </p:spTree>
    <p:extLst>
      <p:ext uri="{BB962C8B-B14F-4D97-AF65-F5344CB8AC3E}">
        <p14:creationId xmlns:p14="http://schemas.microsoft.com/office/powerpoint/2010/main" val="12124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V. </a:t>
            </a:r>
            <a:r>
              <a:rPr lang="en-US" sz="4800" dirty="0"/>
              <a:t>The gospel is the power of God to bring this salvation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55305"/>
            <a:ext cx="10058400" cy="5002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For I am not ashamed of </a:t>
            </a:r>
            <a:r>
              <a:rPr lang="en-US" sz="2800" b="1" i="1" dirty="0">
                <a:solidFill>
                  <a:srgbClr val="0070C0"/>
                </a:solidFill>
              </a:rPr>
              <a:t>the gospel</a:t>
            </a:r>
            <a:r>
              <a:rPr lang="en-US" sz="2800" b="1" i="1" dirty="0"/>
              <a:t>, for it </a:t>
            </a:r>
            <a:r>
              <a:rPr lang="en-US" sz="2800" b="1" i="1" u="sng" dirty="0">
                <a:solidFill>
                  <a:srgbClr val="0070C0"/>
                </a:solidFill>
              </a:rPr>
              <a:t>is the power of God</a:t>
            </a:r>
            <a:r>
              <a:rPr lang="en-US" sz="2800" b="1" i="1" dirty="0">
                <a:solidFill>
                  <a:srgbClr val="0070C0"/>
                </a:solidFill>
              </a:rPr>
              <a:t> for salvation to everyone who believes</a:t>
            </a:r>
            <a:r>
              <a:rPr lang="en-US" sz="2800" b="1" i="1" dirty="0"/>
              <a:t>, to the Jew first and also to the Greek.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1:16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that Christ died for our sins in accordance with the Scriptures, that he was buried, that he was raised on the third day in accordance with the Scriptures.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1 Corinthians 15:3-4 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Now I would remind you, brothers, of </a:t>
            </a:r>
            <a:r>
              <a:rPr lang="en-US" sz="2800" b="1" i="1" dirty="0">
                <a:solidFill>
                  <a:srgbClr val="0070C0"/>
                </a:solidFill>
              </a:rPr>
              <a:t>the gospel </a:t>
            </a:r>
            <a:r>
              <a:rPr lang="en-US" sz="2800" b="1" i="1" dirty="0"/>
              <a:t>I preached to you, which you received, in which you stand, and </a:t>
            </a:r>
            <a:r>
              <a:rPr lang="en-US" sz="2800" b="1" i="1" dirty="0">
                <a:solidFill>
                  <a:srgbClr val="0070C0"/>
                </a:solidFill>
              </a:rPr>
              <a:t>by which you are </a:t>
            </a:r>
            <a:r>
              <a:rPr lang="en-US" sz="2800" b="1" i="1" u="sng" dirty="0">
                <a:solidFill>
                  <a:srgbClr val="0070C0"/>
                </a:solidFill>
              </a:rPr>
              <a:t>being saved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if you hold fast to the word I preached to you</a:t>
            </a:r>
            <a:r>
              <a:rPr lang="en-US" sz="2800" b="1" i="1" dirty="0"/>
              <a:t>—unless you believed in vain.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1 Corinthians 15:1-2 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1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V. </a:t>
            </a:r>
            <a:r>
              <a:rPr lang="en-US" sz="4800" dirty="0"/>
              <a:t>The gospel is the power of God to bring this salvation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55305"/>
            <a:ext cx="10058400" cy="5002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For I am not ashamed of </a:t>
            </a:r>
            <a:r>
              <a:rPr lang="en-US" sz="2800" b="1" i="1" dirty="0">
                <a:solidFill>
                  <a:srgbClr val="0070C0"/>
                </a:solidFill>
              </a:rPr>
              <a:t>the gospel</a:t>
            </a:r>
            <a:r>
              <a:rPr lang="en-US" sz="2800" b="1" i="1" dirty="0"/>
              <a:t>, for it </a:t>
            </a:r>
            <a:r>
              <a:rPr lang="en-US" sz="2800" b="1" i="1" u="sng" dirty="0">
                <a:solidFill>
                  <a:srgbClr val="0070C0"/>
                </a:solidFill>
              </a:rPr>
              <a:t>is the power of God</a:t>
            </a:r>
            <a:r>
              <a:rPr lang="en-US" sz="2800" b="1" i="1" dirty="0">
                <a:solidFill>
                  <a:srgbClr val="0070C0"/>
                </a:solidFill>
              </a:rPr>
              <a:t> for salvation to everyone who believes</a:t>
            </a:r>
            <a:r>
              <a:rPr lang="en-US" sz="2800" b="1" i="1" dirty="0"/>
              <a:t>, to the Jew first and also to the Greek.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1:16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/>
              <a:t>We </a:t>
            </a:r>
            <a:r>
              <a:rPr lang="en-US" sz="2800" b="1" u="sng" dirty="0">
                <a:solidFill>
                  <a:srgbClr val="7030A0"/>
                </a:solidFill>
              </a:rPr>
              <a:t>will be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/>
              <a:t>saved for “</a:t>
            </a:r>
            <a:r>
              <a:rPr lang="en-US" sz="2800" b="1" i="1" dirty="0"/>
              <a:t>he who </a:t>
            </a:r>
            <a:r>
              <a:rPr lang="en-US" sz="2800" b="1" i="1" dirty="0">
                <a:solidFill>
                  <a:srgbClr val="0070C0"/>
                </a:solidFill>
              </a:rPr>
              <a:t>began a good work </a:t>
            </a:r>
            <a:r>
              <a:rPr lang="en-US" sz="2800" b="1" i="1" dirty="0"/>
              <a:t>in you </a:t>
            </a:r>
            <a:r>
              <a:rPr lang="en-US" sz="2800" b="1" i="1" dirty="0">
                <a:solidFill>
                  <a:srgbClr val="0070C0"/>
                </a:solidFill>
              </a:rPr>
              <a:t>will bring it to completion </a:t>
            </a:r>
            <a:r>
              <a:rPr lang="en-US" sz="2800" b="1" i="1" dirty="0"/>
              <a:t>at the day of Jesus Christ.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Philippians 1:6 </a:t>
            </a:r>
            <a:r>
              <a:rPr lang="en-US" sz="2800" b="1" dirty="0"/>
              <a:t>(referring to our resurrection)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8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VI. </a:t>
            </a:r>
            <a:r>
              <a:rPr lang="en-US" sz="4800" dirty="0"/>
              <a:t>Where is the gospel taught completely and in depth?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Paul </a:t>
            </a:r>
            <a:r>
              <a:rPr lang="en-US" sz="2800" b="1" u="sng" dirty="0">
                <a:solidFill>
                  <a:srgbClr val="C00000"/>
                </a:solidFill>
              </a:rPr>
              <a:t>starts in </a:t>
            </a:r>
            <a:r>
              <a:rPr lang="en-US" sz="2800" b="1" u="sng" dirty="0">
                <a:solidFill>
                  <a:srgbClr val="7030A0"/>
                </a:solidFill>
              </a:rPr>
              <a:t>Romans 1:16</a:t>
            </a:r>
            <a:r>
              <a:rPr lang="en-US" sz="2800" b="1" dirty="0">
                <a:solidFill>
                  <a:srgbClr val="C00000"/>
                </a:solidFill>
              </a:rPr>
              <a:t> and proceeds to instruct the church at Rome on </a:t>
            </a:r>
            <a:r>
              <a:rPr lang="en-US" sz="2800" b="1" dirty="0">
                <a:solidFill>
                  <a:srgbClr val="0070C0"/>
                </a:solidFill>
              </a:rPr>
              <a:t>the gospel </a:t>
            </a:r>
            <a:r>
              <a:rPr lang="en-US" sz="2800" b="1" dirty="0">
                <a:solidFill>
                  <a:srgbClr val="C00000"/>
                </a:solidFill>
              </a:rPr>
              <a:t>in all its breadth and depth </a:t>
            </a:r>
            <a:r>
              <a:rPr lang="en-US" sz="2800" b="1" u="sng" dirty="0">
                <a:solidFill>
                  <a:srgbClr val="C00000"/>
                </a:solidFill>
              </a:rPr>
              <a:t>according to the scriptures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u="sng" dirty="0">
                <a:solidFill>
                  <a:srgbClr val="C00000"/>
                </a:solidFill>
              </a:rPr>
              <a:t>through </a:t>
            </a:r>
            <a:r>
              <a:rPr lang="en-US" sz="2800" b="1" u="sng" dirty="0">
                <a:solidFill>
                  <a:srgbClr val="7030A0"/>
                </a:solidFill>
              </a:rPr>
              <a:t>chapter 11</a:t>
            </a:r>
          </a:p>
          <a:p>
            <a:pPr marL="0" indent="0">
              <a:buNone/>
            </a:pPr>
            <a:r>
              <a:rPr lang="en-US" sz="2800" b="1" dirty="0"/>
              <a:t>From </a:t>
            </a:r>
            <a:r>
              <a:rPr lang="en-US" sz="2800" b="1" dirty="0">
                <a:solidFill>
                  <a:srgbClr val="7030A0"/>
                </a:solidFill>
              </a:rPr>
              <a:t>January to April of 2020</a:t>
            </a:r>
            <a:r>
              <a:rPr lang="en-US" sz="2800" b="1" dirty="0"/>
              <a:t>, we’re going to </a:t>
            </a:r>
            <a:r>
              <a:rPr lang="en-US" sz="2800" b="1" dirty="0">
                <a:solidFill>
                  <a:srgbClr val="7030A0"/>
                </a:solidFill>
              </a:rPr>
              <a:t>focus on the gospel </a:t>
            </a:r>
            <a:r>
              <a:rPr lang="en-US" sz="2800" b="1" dirty="0"/>
              <a:t>in depth in the </a:t>
            </a:r>
            <a:r>
              <a:rPr lang="en-US" sz="2800" b="1" dirty="0">
                <a:solidFill>
                  <a:srgbClr val="7030A0"/>
                </a:solidFill>
              </a:rPr>
              <a:t>sermons</a:t>
            </a:r>
            <a:r>
              <a:rPr lang="en-US" sz="2800" b="1" dirty="0"/>
              <a:t>, our </a:t>
            </a:r>
            <a:r>
              <a:rPr lang="en-US" sz="2800" b="1" dirty="0">
                <a:solidFill>
                  <a:srgbClr val="7030A0"/>
                </a:solidFill>
              </a:rPr>
              <a:t>Sunday School classes</a:t>
            </a:r>
            <a:r>
              <a:rPr lang="en-US" sz="2800" b="1" dirty="0"/>
              <a:t>, and our </a:t>
            </a:r>
            <a:r>
              <a:rPr lang="en-US" sz="2800" b="1" dirty="0">
                <a:solidFill>
                  <a:srgbClr val="7030A0"/>
                </a:solidFill>
              </a:rPr>
              <a:t>Bible Study Fellowships</a:t>
            </a:r>
            <a:endParaRPr lang="en-US" sz="36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6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VI. </a:t>
            </a:r>
            <a:r>
              <a:rPr lang="en-US" sz="4800" dirty="0"/>
              <a:t>Where is the gospel taught completely and in depth?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36034"/>
            <a:ext cx="10058400" cy="51219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Gospel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message</a:t>
            </a:r>
            <a:r>
              <a:rPr lang="en-US" sz="2800" b="1" dirty="0"/>
              <a:t> = power to bring about </a:t>
            </a:r>
            <a:r>
              <a:rPr lang="en-US" sz="2800" b="1" dirty="0">
                <a:solidFill>
                  <a:srgbClr val="7030A0"/>
                </a:solidFill>
              </a:rPr>
              <a:t>obedience</a:t>
            </a:r>
          </a:p>
          <a:p>
            <a:pPr marL="0" indent="0">
              <a:buNone/>
            </a:pPr>
            <a:r>
              <a:rPr lang="en-US" sz="2800" b="1" dirty="0"/>
              <a:t>Paul teaches extensively on the </a:t>
            </a:r>
            <a:r>
              <a:rPr lang="en-US" sz="2800" b="1" dirty="0">
                <a:solidFill>
                  <a:srgbClr val="7030A0"/>
                </a:solidFill>
              </a:rPr>
              <a:t>gospel message </a:t>
            </a:r>
            <a:r>
              <a:rPr lang="en-US" sz="2800" b="1" dirty="0">
                <a:solidFill>
                  <a:srgbClr val="C00000"/>
                </a:solidFill>
              </a:rPr>
              <a:t>through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Romans 11</a:t>
            </a:r>
          </a:p>
          <a:p>
            <a:pPr marL="0" indent="0">
              <a:buNone/>
            </a:pPr>
            <a:r>
              <a:rPr lang="en-US" sz="2800" b="1" dirty="0"/>
              <a:t>In </a:t>
            </a:r>
            <a:r>
              <a:rPr lang="en-US" sz="2800" b="1" dirty="0">
                <a:solidFill>
                  <a:srgbClr val="C00000"/>
                </a:solidFill>
              </a:rPr>
              <a:t>Romans 12-15</a:t>
            </a:r>
            <a:r>
              <a:rPr lang="en-US" sz="2800" b="1" dirty="0"/>
              <a:t>, he teaches what the </a:t>
            </a:r>
            <a:r>
              <a:rPr lang="en-US" sz="2800" b="1" dirty="0">
                <a:solidFill>
                  <a:srgbClr val="7030A0"/>
                </a:solidFill>
              </a:rPr>
              <a:t>life transformed by the gospel</a:t>
            </a:r>
            <a:r>
              <a:rPr lang="en-US" sz="2800" b="1" dirty="0"/>
              <a:t> should become</a:t>
            </a: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I appeal to you </a:t>
            </a:r>
            <a:r>
              <a:rPr lang="en-US" sz="2800" b="1" i="1" dirty="0">
                <a:solidFill>
                  <a:srgbClr val="0070C0"/>
                </a:solidFill>
              </a:rPr>
              <a:t>therefore</a:t>
            </a:r>
            <a:r>
              <a:rPr lang="en-US" sz="2800" b="1" i="1" dirty="0"/>
              <a:t>, brothers, </a:t>
            </a:r>
            <a:r>
              <a:rPr lang="en-US" sz="2800" b="1" i="1" dirty="0">
                <a:solidFill>
                  <a:srgbClr val="0070C0"/>
                </a:solidFill>
              </a:rPr>
              <a:t>by the mercies of God</a:t>
            </a:r>
            <a:r>
              <a:rPr lang="en-US" sz="2800" b="1" i="1" dirty="0"/>
              <a:t>, to present your bodies as a living sacrifice, holy and acceptable to God, which is your spiritual worship. </a:t>
            </a:r>
            <a:r>
              <a:rPr lang="en-US" sz="2800" b="1" i="1" dirty="0">
                <a:solidFill>
                  <a:srgbClr val="0070C0"/>
                </a:solidFill>
              </a:rPr>
              <a:t>Do not be conformed to this world</a:t>
            </a:r>
            <a:r>
              <a:rPr lang="en-US" sz="2800" b="1" i="1" dirty="0"/>
              <a:t>, but </a:t>
            </a:r>
            <a:r>
              <a:rPr lang="en-US" sz="2800" b="1" i="1" dirty="0">
                <a:solidFill>
                  <a:srgbClr val="7030A0"/>
                </a:solidFill>
              </a:rPr>
              <a:t>be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>
                <a:solidFill>
                  <a:srgbClr val="7030A0"/>
                </a:solidFill>
              </a:rPr>
              <a:t>transformed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>
                <a:solidFill>
                  <a:srgbClr val="7030A0"/>
                </a:solidFill>
              </a:rPr>
              <a:t>by</a:t>
            </a:r>
            <a:r>
              <a:rPr lang="en-US" sz="2800" b="1" i="1" dirty="0">
                <a:solidFill>
                  <a:srgbClr val="0070C0"/>
                </a:solidFill>
              </a:rPr>
              <a:t> the </a:t>
            </a:r>
            <a:r>
              <a:rPr lang="en-US" sz="2800" b="1" i="1" dirty="0">
                <a:solidFill>
                  <a:srgbClr val="7030A0"/>
                </a:solidFill>
              </a:rPr>
              <a:t>renewal of your mind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that </a:t>
            </a:r>
            <a:r>
              <a:rPr lang="en-US" sz="2800" b="1" i="1" dirty="0">
                <a:solidFill>
                  <a:srgbClr val="7030A0"/>
                </a:solidFill>
              </a:rPr>
              <a:t>by testing </a:t>
            </a:r>
            <a:r>
              <a:rPr lang="en-US" sz="2800" b="1" i="1" dirty="0">
                <a:solidFill>
                  <a:srgbClr val="0070C0"/>
                </a:solidFill>
              </a:rPr>
              <a:t>you may </a:t>
            </a:r>
            <a:r>
              <a:rPr lang="en-US" sz="2800" b="1" i="1" dirty="0">
                <a:solidFill>
                  <a:srgbClr val="7030A0"/>
                </a:solidFill>
              </a:rPr>
              <a:t>discern what is the will of God</a:t>
            </a:r>
            <a:r>
              <a:rPr lang="en-US" sz="2800" b="1" i="1" dirty="0">
                <a:solidFill>
                  <a:srgbClr val="0070C0"/>
                </a:solidFill>
              </a:rPr>
              <a:t>, what is good and acceptable and perfect.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12:1-2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2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VI. </a:t>
            </a:r>
            <a:r>
              <a:rPr lang="en-US" sz="4800" dirty="0"/>
              <a:t>Where is the gospel taught completely and in depth?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36034"/>
            <a:ext cx="10058400" cy="5121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2020- 2022 </a:t>
            </a:r>
            <a:r>
              <a:rPr lang="en-US" sz="2800" b="1" dirty="0"/>
              <a:t>- Continue to follow Paul’s pattern of teaching on the gospel in Romans - </a:t>
            </a:r>
            <a:r>
              <a:rPr lang="en-US" sz="2800" b="1" dirty="0">
                <a:solidFill>
                  <a:srgbClr val="0070C0"/>
                </a:solidFill>
              </a:rPr>
              <a:t>January through April </a:t>
            </a:r>
            <a:r>
              <a:rPr lang="en-US" sz="2800" b="1" dirty="0"/>
              <a:t>– </a:t>
            </a:r>
            <a:r>
              <a:rPr lang="en-US" sz="2800" b="1" dirty="0">
                <a:solidFill>
                  <a:srgbClr val="0070C0"/>
                </a:solidFill>
              </a:rPr>
              <a:t>Sermons</a:t>
            </a:r>
            <a:r>
              <a:rPr lang="en-US" sz="2800" b="1" dirty="0"/>
              <a:t> / </a:t>
            </a:r>
            <a:r>
              <a:rPr lang="en-US" sz="2800" b="1" dirty="0">
                <a:solidFill>
                  <a:srgbClr val="0070C0"/>
                </a:solidFill>
              </a:rPr>
              <a:t>Sunday School classes </a:t>
            </a:r>
            <a:r>
              <a:rPr lang="en-US" sz="2800" b="1" dirty="0"/>
              <a:t>/ </a:t>
            </a:r>
            <a:r>
              <a:rPr lang="en-US" sz="2800" b="1" dirty="0">
                <a:solidFill>
                  <a:srgbClr val="0070C0"/>
                </a:solidFill>
              </a:rPr>
              <a:t>Bible Study Fellowships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This coming year (</a:t>
            </a:r>
            <a:r>
              <a:rPr lang="en-US" sz="2800" b="1" dirty="0">
                <a:solidFill>
                  <a:srgbClr val="C00000"/>
                </a:solidFill>
              </a:rPr>
              <a:t>2020</a:t>
            </a:r>
            <a:r>
              <a:rPr lang="en-US" sz="2800" b="1" dirty="0"/>
              <a:t>) - focus on </a:t>
            </a:r>
            <a:r>
              <a:rPr lang="en-US" sz="2800" b="1" dirty="0">
                <a:solidFill>
                  <a:srgbClr val="7030A0"/>
                </a:solidFill>
              </a:rPr>
              <a:t>the gospel message </a:t>
            </a:r>
            <a:r>
              <a:rPr lang="en-US" sz="2800" b="1" dirty="0"/>
              <a:t>just like Paul in Romans 1-11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 2021</a:t>
            </a:r>
            <a:r>
              <a:rPr lang="en-US" sz="2800" b="1" dirty="0"/>
              <a:t> – Focus will shift to the </a:t>
            </a:r>
            <a:r>
              <a:rPr lang="en-US" sz="2800" b="1" dirty="0">
                <a:solidFill>
                  <a:srgbClr val="7030A0"/>
                </a:solidFill>
              </a:rPr>
              <a:t>inner transformation </a:t>
            </a:r>
            <a:r>
              <a:rPr lang="en-US" sz="2800" b="1" dirty="0"/>
              <a:t>Paul teaches of in Romans 12-15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C00000"/>
                </a:solidFill>
              </a:rPr>
              <a:t> 2022</a:t>
            </a:r>
            <a:r>
              <a:rPr lang="en-US" sz="2800" b="1" dirty="0"/>
              <a:t> - Focus will be on the </a:t>
            </a:r>
            <a:r>
              <a:rPr lang="en-US" sz="2800" b="1" dirty="0">
                <a:solidFill>
                  <a:srgbClr val="7030A0"/>
                </a:solidFill>
              </a:rPr>
              <a:t>outward transformation </a:t>
            </a:r>
            <a:r>
              <a:rPr lang="en-US" sz="2800" b="1" dirty="0"/>
              <a:t>as we see in chapters 12-15 as well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5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VI. </a:t>
            </a:r>
            <a:r>
              <a:rPr lang="en-US" sz="4800" dirty="0"/>
              <a:t>Where is the gospel taught completely and in depth?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36034"/>
            <a:ext cx="10058400" cy="5121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2020- 2022 </a:t>
            </a:r>
            <a:r>
              <a:rPr lang="en-US" sz="2800" b="1" dirty="0"/>
              <a:t>- Continue to follow Paul’s pattern of teaching on the gospel in Romans - </a:t>
            </a:r>
            <a:r>
              <a:rPr lang="en-US" sz="2800" b="1" dirty="0">
                <a:solidFill>
                  <a:srgbClr val="0070C0"/>
                </a:solidFill>
              </a:rPr>
              <a:t>January through April </a:t>
            </a:r>
            <a:r>
              <a:rPr lang="en-US" sz="2800" b="1" dirty="0"/>
              <a:t>– </a:t>
            </a:r>
            <a:r>
              <a:rPr lang="en-US" sz="2800" b="1" dirty="0">
                <a:solidFill>
                  <a:srgbClr val="0070C0"/>
                </a:solidFill>
              </a:rPr>
              <a:t>Sermons</a:t>
            </a:r>
            <a:r>
              <a:rPr lang="en-US" sz="2800" b="1" dirty="0"/>
              <a:t> / </a:t>
            </a:r>
            <a:r>
              <a:rPr lang="en-US" sz="2800" b="1" dirty="0">
                <a:solidFill>
                  <a:srgbClr val="0070C0"/>
                </a:solidFill>
              </a:rPr>
              <a:t>Sunday School classes </a:t>
            </a:r>
            <a:r>
              <a:rPr lang="en-US" sz="2800" b="1" dirty="0"/>
              <a:t>/ </a:t>
            </a:r>
            <a:r>
              <a:rPr lang="en-US" sz="2800" b="1" dirty="0">
                <a:solidFill>
                  <a:srgbClr val="0070C0"/>
                </a:solidFill>
              </a:rPr>
              <a:t>Bible Study Fellowships</a:t>
            </a:r>
          </a:p>
          <a:p>
            <a:pPr marL="0" indent="0" algn="ctr">
              <a:buNone/>
            </a:pPr>
            <a:endParaRPr lang="en-US" sz="4000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4000" b="1" i="1" dirty="0">
                <a:solidFill>
                  <a:srgbClr val="C00000"/>
                </a:solidFill>
              </a:rPr>
              <a:t>A body of teaching and living </a:t>
            </a:r>
            <a:r>
              <a:rPr lang="en-US" sz="4000" b="1" i="1" u="sng" dirty="0">
                <a:solidFill>
                  <a:srgbClr val="C00000"/>
                </a:solidFill>
              </a:rPr>
              <a:t>applicable and essential to every disciple</a:t>
            </a:r>
            <a:r>
              <a:rPr lang="en-US" sz="4000" b="1" i="1" dirty="0">
                <a:solidFill>
                  <a:srgbClr val="C00000"/>
                </a:solidFill>
              </a:rPr>
              <a:t> of Jesus Christ</a:t>
            </a:r>
            <a:endParaRPr lang="en-US" sz="8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5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VII. </a:t>
            </a:r>
            <a:r>
              <a:rPr lang="en-US" sz="4800" dirty="0"/>
              <a:t>How will our Intentional Discipleship ministry continue to grow?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Equip ministries are “</a:t>
            </a:r>
            <a:r>
              <a:rPr lang="en-US" sz="2800" b="1" i="1" dirty="0"/>
              <a:t>Internal ministries of the church to prepare leaders to both serve and prepare other believers to serve in ministry, </a:t>
            </a:r>
            <a:r>
              <a:rPr lang="en-US" sz="2800" b="1" i="1" dirty="0">
                <a:solidFill>
                  <a:srgbClr val="0070C0"/>
                </a:solidFill>
              </a:rPr>
              <a:t>according to their God-given gifts and through their thoughtful placement into ministry by the church</a:t>
            </a:r>
            <a:r>
              <a:rPr lang="en-US" sz="2800" b="1" i="1" dirty="0"/>
              <a:t>…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From LBC definition for Equip</a:t>
            </a:r>
          </a:p>
        </p:txBody>
      </p:sp>
    </p:spTree>
    <p:extLst>
      <p:ext uri="{BB962C8B-B14F-4D97-AF65-F5344CB8AC3E}">
        <p14:creationId xmlns:p14="http://schemas.microsoft.com/office/powerpoint/2010/main" val="371746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VII. </a:t>
            </a:r>
            <a:r>
              <a:rPr lang="en-US" sz="4800" dirty="0"/>
              <a:t>How will our Intentional Discipleship ministry continue to grow?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Another growth opportunity</a:t>
            </a:r>
          </a:p>
          <a:p>
            <a:pPr marL="0" indent="0">
              <a:buNone/>
            </a:pPr>
            <a:r>
              <a:rPr lang="en-US" sz="2800" b="1" dirty="0"/>
              <a:t>How we put the life we have in Christ, that the gospel empowers us to live, </a:t>
            </a:r>
            <a:r>
              <a:rPr lang="en-US" sz="2800" b="1" dirty="0">
                <a:solidFill>
                  <a:srgbClr val="0070C0"/>
                </a:solidFill>
              </a:rPr>
              <a:t>into practice</a:t>
            </a:r>
          </a:p>
          <a:p>
            <a:pPr marL="0" indent="0">
              <a:buNone/>
            </a:pPr>
            <a:r>
              <a:rPr lang="en-US" sz="2800" b="1" dirty="0"/>
              <a:t>Jesus’ model in Matthew’s gospel </a:t>
            </a:r>
            <a:r>
              <a:rPr lang="en-US" sz="2800" b="1" dirty="0">
                <a:solidFill>
                  <a:srgbClr val="0070C0"/>
                </a:solidFill>
              </a:rPr>
              <a:t>was an </a:t>
            </a:r>
            <a:r>
              <a:rPr lang="en-US" sz="2800" b="1" u="sng" dirty="0">
                <a:solidFill>
                  <a:srgbClr val="0070C0"/>
                </a:solidFill>
              </a:rPr>
              <a:t>intentional</a:t>
            </a:r>
            <a:r>
              <a:rPr lang="en-US" sz="2800" b="1" dirty="0">
                <a:solidFill>
                  <a:srgbClr val="0070C0"/>
                </a:solidFill>
              </a:rPr>
              <a:t> model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3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VII. </a:t>
            </a:r>
            <a:r>
              <a:rPr lang="en-US" sz="4800" dirty="0"/>
              <a:t>How will our Intentional Discipleship ministry continue to grow?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Another growth opportunity</a:t>
            </a:r>
          </a:p>
          <a:p>
            <a:pPr marL="0" indent="0">
              <a:buNone/>
            </a:pPr>
            <a:r>
              <a:rPr lang="en-US" sz="2800" b="1" dirty="0"/>
              <a:t>Jesus’ model in Matthew’s gospel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Frontloaded heavily with </a:t>
            </a:r>
            <a:r>
              <a:rPr lang="en-US" sz="2800" b="1" dirty="0">
                <a:solidFill>
                  <a:srgbClr val="0070C0"/>
                </a:solidFill>
              </a:rPr>
              <a:t>teaching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b="1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The core </a:t>
            </a:r>
            <a:r>
              <a:rPr lang="en-US" sz="2800" b="1" dirty="0"/>
              <a:t>of His teaching was…</a:t>
            </a:r>
            <a:r>
              <a:rPr lang="en-US" sz="2800" b="1" dirty="0">
                <a:solidFill>
                  <a:srgbClr val="0070C0"/>
                </a:solidFill>
              </a:rPr>
              <a:t>The gospel!</a:t>
            </a:r>
            <a:r>
              <a:rPr lang="en-US" sz="2800" b="1" dirty="0"/>
              <a:t> (and so, </a:t>
            </a:r>
            <a:r>
              <a:rPr lang="en-US" sz="2800" b="1" dirty="0">
                <a:solidFill>
                  <a:srgbClr val="0070C0"/>
                </a:solidFill>
              </a:rPr>
              <a:t>we’re following His lead in method and content</a:t>
            </a:r>
            <a:r>
              <a:rPr lang="en-US" sz="2800" b="1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 Led His disciples to </a:t>
            </a:r>
            <a:r>
              <a:rPr lang="en-US" sz="2800" b="1" dirty="0">
                <a:solidFill>
                  <a:srgbClr val="0070C0"/>
                </a:solidFill>
              </a:rPr>
              <a:t>put</a:t>
            </a:r>
            <a:r>
              <a:rPr lang="en-US" sz="2800" b="1" dirty="0"/>
              <a:t> what they learned </a:t>
            </a:r>
            <a:r>
              <a:rPr lang="en-US" sz="2800" b="1" dirty="0">
                <a:solidFill>
                  <a:srgbClr val="0070C0"/>
                </a:solidFill>
              </a:rPr>
              <a:t>into practice through demonstration</a:t>
            </a:r>
            <a:r>
              <a:rPr lang="en-US" sz="2800" b="1" dirty="0"/>
              <a:t>, then giving them </a:t>
            </a:r>
            <a:r>
              <a:rPr lang="en-US" sz="2800" b="1" dirty="0">
                <a:solidFill>
                  <a:srgbClr val="0070C0"/>
                </a:solidFill>
              </a:rPr>
              <a:t>structured opportunities to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practice</a:t>
            </a:r>
            <a:r>
              <a:rPr lang="en-US" sz="2800" b="1" dirty="0"/>
              <a:t>, </a:t>
            </a:r>
            <a:r>
              <a:rPr lang="en-US" sz="2800" b="1" dirty="0">
                <a:solidFill>
                  <a:srgbClr val="0070C0"/>
                </a:solidFill>
              </a:rPr>
              <a:t>evaluating</a:t>
            </a:r>
            <a:r>
              <a:rPr lang="en-US" sz="2800" b="1" dirty="0"/>
              <a:t> them as they did and helping them to grow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61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1BCA5-1979-4D37-95D7-CA92C577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intentional discipleship?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47688-173D-4F40-8B0B-C2B716EAB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en-US" sz="3200" b="1" dirty="0"/>
              <a:t>Why Intentional Discipleship is </a:t>
            </a:r>
            <a:r>
              <a:rPr lang="en-US" sz="3200" b="1" dirty="0">
                <a:solidFill>
                  <a:srgbClr val="0070C0"/>
                </a:solidFill>
              </a:rPr>
              <a:t>an essential local church ministry</a:t>
            </a:r>
          </a:p>
          <a:p>
            <a:pPr marL="457200" indent="-457200">
              <a:buAutoNum type="arabicParenR"/>
            </a:pPr>
            <a:r>
              <a:rPr lang="en-US" sz="3200" b="1" dirty="0"/>
              <a:t>Why we’ve chosen a </a:t>
            </a:r>
            <a:r>
              <a:rPr lang="en-US" sz="3200" b="1" dirty="0">
                <a:solidFill>
                  <a:srgbClr val="0070C0"/>
                </a:solidFill>
              </a:rPr>
              <a:t>particular teaching focus </a:t>
            </a:r>
            <a:r>
              <a:rPr lang="en-US" sz="3200" b="1" dirty="0"/>
              <a:t>to start our Intentional Discipleship Initiative (IDI)</a:t>
            </a:r>
          </a:p>
          <a:p>
            <a:pPr marL="457200" indent="-457200">
              <a:buAutoNum type="arabicParenR"/>
            </a:pPr>
            <a:r>
              <a:rPr lang="en-US" sz="3200" b="1" dirty="0"/>
              <a:t>Why we still have </a:t>
            </a:r>
            <a:r>
              <a:rPr lang="en-US" sz="3200" b="1" dirty="0">
                <a:solidFill>
                  <a:srgbClr val="0070C0"/>
                </a:solidFill>
              </a:rPr>
              <a:t>room to grow </a:t>
            </a:r>
            <a:r>
              <a:rPr lang="en-US" sz="3200" b="1" dirty="0"/>
              <a:t>with IDI</a:t>
            </a:r>
          </a:p>
          <a:p>
            <a:pPr marL="457200" indent="-457200">
              <a:buAutoNum type="arabicParenR"/>
            </a:pPr>
            <a:r>
              <a:rPr lang="en-US" sz="3200" b="1" dirty="0"/>
              <a:t>Why this </a:t>
            </a:r>
            <a:r>
              <a:rPr lang="en-US" sz="3200" b="1" dirty="0">
                <a:solidFill>
                  <a:srgbClr val="0070C0"/>
                </a:solidFill>
              </a:rPr>
              <a:t>must be enduring </a:t>
            </a:r>
            <a:r>
              <a:rPr lang="en-US" sz="3200" b="1" dirty="0"/>
              <a:t>in our approach to ministry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05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VIII. </a:t>
            </a:r>
            <a:r>
              <a:rPr lang="en-US" sz="4800" dirty="0"/>
              <a:t>Intentional Discipleship Doesn’t end after 2022!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Go</a:t>
            </a:r>
            <a:r>
              <a:rPr lang="en-US" sz="2800" b="1" i="1" dirty="0"/>
              <a:t> therefore and </a:t>
            </a:r>
            <a:r>
              <a:rPr lang="en-US" sz="2800" b="1" i="1" dirty="0">
                <a:solidFill>
                  <a:srgbClr val="0070C0"/>
                </a:solidFill>
              </a:rPr>
              <a:t>make disciples </a:t>
            </a:r>
            <a:r>
              <a:rPr lang="en-US" sz="2800" b="1" i="1" dirty="0"/>
              <a:t>of all nations, baptizing them in the name of the Father and of the Son and of the Holy Spirit, </a:t>
            </a:r>
            <a:r>
              <a:rPr lang="en-US" sz="2800" b="1" i="1" dirty="0">
                <a:solidFill>
                  <a:srgbClr val="0070C0"/>
                </a:solidFill>
              </a:rPr>
              <a:t>teaching them to observe all that I have commanded</a:t>
            </a:r>
            <a:r>
              <a:rPr lang="en-US" sz="2800" b="1" i="1" dirty="0"/>
              <a:t> </a:t>
            </a:r>
            <a:r>
              <a:rPr lang="en-US" sz="4000" b="1" i="1" dirty="0">
                <a:solidFill>
                  <a:srgbClr val="7030A0"/>
                </a:solidFill>
              </a:rPr>
              <a:t>you</a:t>
            </a:r>
            <a:r>
              <a:rPr lang="en-US" sz="2800" b="1" i="1" dirty="0"/>
              <a:t>. And behold, </a:t>
            </a:r>
            <a:r>
              <a:rPr lang="en-US" sz="2800" b="1" i="1" dirty="0">
                <a:solidFill>
                  <a:srgbClr val="0070C0"/>
                </a:solidFill>
              </a:rPr>
              <a:t>I am with </a:t>
            </a:r>
            <a:r>
              <a:rPr lang="en-US" sz="4000" b="1" i="1" dirty="0">
                <a:solidFill>
                  <a:srgbClr val="7030A0"/>
                </a:solidFill>
              </a:rPr>
              <a:t>you</a:t>
            </a:r>
            <a:r>
              <a:rPr lang="en-US" sz="2800" b="1" i="1" dirty="0">
                <a:solidFill>
                  <a:srgbClr val="0070C0"/>
                </a:solidFill>
              </a:rPr>
              <a:t> always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to the end of the age</a:t>
            </a:r>
            <a:r>
              <a:rPr lang="en-US" sz="2800" b="1" i="1" dirty="0"/>
              <a:t>.</a:t>
            </a:r>
            <a:r>
              <a:rPr lang="en-US" sz="2800" b="1" dirty="0"/>
              <a:t>”</a:t>
            </a:r>
            <a:r>
              <a:rPr lang="en-US" sz="2800" b="1" i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Matthew 28:19-20 </a:t>
            </a:r>
          </a:p>
        </p:txBody>
      </p:sp>
    </p:spTree>
    <p:extLst>
      <p:ext uri="{BB962C8B-B14F-4D97-AF65-F5344CB8AC3E}">
        <p14:creationId xmlns:p14="http://schemas.microsoft.com/office/powerpoint/2010/main" val="359977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I. </a:t>
            </a:r>
            <a:r>
              <a:rPr lang="en-US" sz="4800" dirty="0"/>
              <a:t>We are “</a:t>
            </a:r>
            <a:r>
              <a:rPr lang="en-US" sz="4800" i="1" dirty="0"/>
              <a:t>the saints”  </a:t>
            </a:r>
            <a:r>
              <a:rPr lang="en-US" sz="4800" dirty="0"/>
              <a:t>who have been gifted by Christ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623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7</a:t>
            </a:r>
            <a:r>
              <a:rPr lang="en-US" sz="2800" b="1" dirty="0"/>
              <a:t> </a:t>
            </a:r>
            <a:r>
              <a:rPr lang="en-US" sz="2800" b="1" i="1" dirty="0"/>
              <a:t>But grace was given to </a:t>
            </a:r>
            <a:r>
              <a:rPr lang="en-US" sz="2800" b="1" i="1" dirty="0">
                <a:solidFill>
                  <a:srgbClr val="0070C0"/>
                </a:solidFill>
              </a:rPr>
              <a:t>each one of us </a:t>
            </a:r>
            <a:r>
              <a:rPr lang="en-US" sz="2800" b="1" i="1" dirty="0"/>
              <a:t>according to the measure of </a:t>
            </a:r>
            <a:r>
              <a:rPr lang="en-US" sz="2800" b="1" i="1" dirty="0">
                <a:solidFill>
                  <a:srgbClr val="0070C0"/>
                </a:solidFill>
              </a:rPr>
              <a:t>Christ's gift</a:t>
            </a:r>
            <a:r>
              <a:rPr lang="en-US" sz="2800" b="1" i="1" dirty="0"/>
              <a:t>.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Now there are </a:t>
            </a:r>
            <a:r>
              <a:rPr lang="en-US" sz="2800" b="1" i="1" dirty="0">
                <a:solidFill>
                  <a:srgbClr val="0070C0"/>
                </a:solidFill>
              </a:rPr>
              <a:t>varieties of gifts</a:t>
            </a:r>
            <a:r>
              <a:rPr lang="en-US" sz="2800" b="1" i="1" dirty="0"/>
              <a:t>, but the same Spirit; and there are </a:t>
            </a:r>
            <a:r>
              <a:rPr lang="en-US" sz="2800" b="1" i="1" dirty="0">
                <a:solidFill>
                  <a:srgbClr val="0070C0"/>
                </a:solidFill>
              </a:rPr>
              <a:t>varieties of service</a:t>
            </a:r>
            <a:r>
              <a:rPr lang="en-US" sz="2800" b="1" i="1" dirty="0"/>
              <a:t>, but the same Lord; and there are </a:t>
            </a:r>
            <a:r>
              <a:rPr lang="en-US" sz="2800" b="1" i="1" dirty="0">
                <a:solidFill>
                  <a:srgbClr val="0070C0"/>
                </a:solidFill>
              </a:rPr>
              <a:t>varieties of activities</a:t>
            </a:r>
            <a:r>
              <a:rPr lang="en-US" sz="2800" b="1" i="1" dirty="0"/>
              <a:t>, but it is the </a:t>
            </a:r>
            <a:r>
              <a:rPr lang="en-US" sz="2800" b="1" i="1" dirty="0">
                <a:solidFill>
                  <a:srgbClr val="0070C0"/>
                </a:solidFill>
              </a:rPr>
              <a:t>same God who empowers them all </a:t>
            </a:r>
            <a:r>
              <a:rPr lang="en-US" sz="2800" b="1" i="1" u="sng" dirty="0">
                <a:solidFill>
                  <a:srgbClr val="0070C0"/>
                </a:solidFill>
              </a:rPr>
              <a:t>in everyone</a:t>
            </a:r>
            <a:r>
              <a:rPr lang="en-US" sz="2800" b="1" i="1" dirty="0"/>
              <a:t>. To each is given the manifestation of the Spirit </a:t>
            </a:r>
            <a:r>
              <a:rPr lang="en-US" sz="2800" b="1" i="1" dirty="0">
                <a:solidFill>
                  <a:srgbClr val="0070C0"/>
                </a:solidFill>
              </a:rPr>
              <a:t>for the common good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1 Corinthians 12:4-7 </a:t>
            </a:r>
          </a:p>
          <a:p>
            <a:pPr marL="0" indent="0">
              <a:buNone/>
            </a:pPr>
            <a:r>
              <a:rPr lang="en-US" sz="2800" b="1" i="1" dirty="0"/>
              <a:t>“</a:t>
            </a:r>
            <a:r>
              <a:rPr lang="en-US" sz="2800" b="1" i="1" dirty="0">
                <a:solidFill>
                  <a:srgbClr val="0070C0"/>
                </a:solidFill>
              </a:rPr>
              <a:t>Having gifts that differ </a:t>
            </a:r>
            <a:r>
              <a:rPr lang="en-US" sz="2800" b="1" i="1" dirty="0"/>
              <a:t>according to the grace given to us, </a:t>
            </a:r>
            <a:r>
              <a:rPr lang="en-US" sz="2800" b="1" i="1" u="sng" dirty="0">
                <a:solidFill>
                  <a:srgbClr val="0070C0"/>
                </a:solidFill>
              </a:rPr>
              <a:t>let us use them</a:t>
            </a:r>
            <a:r>
              <a:rPr lang="en-US" sz="2800" b="1" i="1" dirty="0"/>
              <a:t>.”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Romans 12:6</a:t>
            </a:r>
          </a:p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0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II. </a:t>
            </a:r>
            <a:r>
              <a:rPr lang="en-US" sz="4800" dirty="0"/>
              <a:t>“</a:t>
            </a:r>
            <a:r>
              <a:rPr lang="en-US" sz="4800" i="1" dirty="0"/>
              <a:t>The saints </a:t>
            </a:r>
            <a:r>
              <a:rPr lang="en-US" sz="4800" dirty="0"/>
              <a:t>” have been gifted by Christ “</a:t>
            </a:r>
            <a:r>
              <a:rPr lang="en-US" sz="4800" i="1" dirty="0"/>
              <a:t>for the work of </a:t>
            </a:r>
            <a:r>
              <a:rPr lang="en-US" sz="4800" i="1" dirty="0">
                <a:solidFill>
                  <a:srgbClr val="7030A0"/>
                </a:solidFill>
              </a:rPr>
              <a:t>ministry </a:t>
            </a:r>
            <a:r>
              <a:rPr lang="en-US" sz="4800" dirty="0"/>
              <a:t>”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11</a:t>
            </a:r>
            <a:r>
              <a:rPr lang="en-US" sz="2800" b="1" i="1" dirty="0"/>
              <a:t> And </a:t>
            </a:r>
            <a:r>
              <a:rPr lang="en-US" sz="2800" b="1" i="1" dirty="0">
                <a:solidFill>
                  <a:srgbClr val="0070C0"/>
                </a:solidFill>
              </a:rPr>
              <a:t>he gave </a:t>
            </a:r>
            <a:r>
              <a:rPr lang="en-US" sz="2800" b="1" i="1" dirty="0"/>
              <a:t>the apostles, the prophets, the evangelists, the shepherds and teachers, </a:t>
            </a:r>
            <a:r>
              <a:rPr lang="en-US" sz="2400" b="1" dirty="0">
                <a:solidFill>
                  <a:srgbClr val="FF0000"/>
                </a:solidFill>
              </a:rPr>
              <a:t>12</a:t>
            </a:r>
            <a:r>
              <a:rPr lang="en-US" sz="2800" b="1" i="1" dirty="0"/>
              <a:t> to equip the saints </a:t>
            </a:r>
            <a:r>
              <a:rPr lang="en-US" sz="2800" b="1" i="1" dirty="0">
                <a:solidFill>
                  <a:srgbClr val="0070C0"/>
                </a:solidFill>
              </a:rPr>
              <a:t>for the work of ministry</a:t>
            </a:r>
            <a:r>
              <a:rPr lang="en-US" sz="2800" b="1" i="1" dirty="0"/>
              <a:t>…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Connect</a:t>
            </a:r>
            <a:r>
              <a:rPr lang="en-US" sz="2800" b="1" dirty="0"/>
              <a:t> </a:t>
            </a:r>
          </a:p>
          <a:p>
            <a:pPr marL="0" indent="0">
              <a:buNone/>
            </a:pPr>
            <a:r>
              <a:rPr lang="en-US" sz="2800" b="1" dirty="0"/>
              <a:t>For local churches; that “</a:t>
            </a:r>
            <a:r>
              <a:rPr lang="en-US" sz="2800" b="1" i="1" dirty="0"/>
              <a:t>their </a:t>
            </a:r>
            <a:r>
              <a:rPr lang="en-US" sz="2800" b="1" i="1" dirty="0">
                <a:solidFill>
                  <a:srgbClr val="0070C0"/>
                </a:solidFill>
              </a:rPr>
              <a:t>hearts</a:t>
            </a:r>
            <a:r>
              <a:rPr lang="en-US" sz="2800" b="1" i="1" dirty="0"/>
              <a:t> may be encouraged, being </a:t>
            </a:r>
            <a:r>
              <a:rPr lang="en-US" sz="2800" b="1" i="1" dirty="0">
                <a:solidFill>
                  <a:srgbClr val="0070C0"/>
                </a:solidFill>
              </a:rPr>
              <a:t>knit together in love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to reach all the riches of </a:t>
            </a:r>
            <a:r>
              <a:rPr lang="en-US" sz="2800" b="1" i="1" dirty="0"/>
              <a:t>full assurance of understanding and the knowledge of God’s mystery, which is </a:t>
            </a:r>
            <a:r>
              <a:rPr lang="en-US" sz="2800" b="1" i="1" dirty="0">
                <a:solidFill>
                  <a:srgbClr val="0070C0"/>
                </a:solidFill>
              </a:rPr>
              <a:t>Christ</a:t>
            </a:r>
            <a:r>
              <a:rPr lang="en-US" sz="2800" b="1" i="1" dirty="0"/>
              <a:t>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Colossians 2:2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7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II. </a:t>
            </a:r>
            <a:r>
              <a:rPr lang="en-US" sz="4800" dirty="0"/>
              <a:t>“</a:t>
            </a:r>
            <a:r>
              <a:rPr lang="en-US" sz="4800" i="1" dirty="0"/>
              <a:t>The saints </a:t>
            </a:r>
            <a:r>
              <a:rPr lang="en-US" sz="4800" dirty="0"/>
              <a:t>” have been gifted by Christ “</a:t>
            </a:r>
            <a:r>
              <a:rPr lang="en-US" sz="4800" i="1" dirty="0"/>
              <a:t>for the work of </a:t>
            </a:r>
            <a:r>
              <a:rPr lang="en-US" sz="4800" i="1" dirty="0">
                <a:solidFill>
                  <a:srgbClr val="7030A0"/>
                </a:solidFill>
              </a:rPr>
              <a:t>ministry </a:t>
            </a:r>
            <a:r>
              <a:rPr lang="en-US" sz="4800" dirty="0"/>
              <a:t>”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43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11</a:t>
            </a:r>
            <a:r>
              <a:rPr lang="en-US" sz="2800" b="1" i="1" dirty="0"/>
              <a:t> And </a:t>
            </a:r>
            <a:r>
              <a:rPr lang="en-US" sz="2800" b="1" i="1" dirty="0">
                <a:solidFill>
                  <a:srgbClr val="0070C0"/>
                </a:solidFill>
              </a:rPr>
              <a:t>he gave </a:t>
            </a:r>
            <a:r>
              <a:rPr lang="en-US" sz="2800" b="1" i="1" dirty="0"/>
              <a:t>the apostles, the prophets, the evangelists, the shepherds and teachers, </a:t>
            </a:r>
            <a:r>
              <a:rPr lang="en-US" sz="2400" b="1" dirty="0">
                <a:solidFill>
                  <a:srgbClr val="FF0000"/>
                </a:solidFill>
              </a:rPr>
              <a:t>12</a:t>
            </a:r>
            <a:r>
              <a:rPr lang="en-US" sz="2800" b="1" i="1" dirty="0"/>
              <a:t> to equip the saints </a:t>
            </a:r>
            <a:r>
              <a:rPr lang="en-US" sz="2800" b="1" i="1" dirty="0">
                <a:solidFill>
                  <a:srgbClr val="0070C0"/>
                </a:solidFill>
              </a:rPr>
              <a:t>for the work of ministry</a:t>
            </a:r>
            <a:r>
              <a:rPr lang="en-US" sz="2800" b="1" i="1" dirty="0"/>
              <a:t>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F855A6-2B14-4DB8-8209-7F3D6693294A}"/>
              </a:ext>
            </a:extLst>
          </p:cNvPr>
          <p:cNvSpPr txBox="1"/>
          <p:nvPr/>
        </p:nvSpPr>
        <p:spPr>
          <a:xfrm>
            <a:off x="1069848" y="3551583"/>
            <a:ext cx="168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E9E5DC">
                    <a:lumMod val="75000"/>
                  </a:srgb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Connect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E9E5DC">
                  <a:lumMod val="75000"/>
                </a:srgb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06BEDA-40BB-42B7-AFC7-48F22F564BAD}"/>
              </a:ext>
            </a:extLst>
          </p:cNvPr>
          <p:cNvSpPr txBox="1"/>
          <p:nvPr/>
        </p:nvSpPr>
        <p:spPr>
          <a:xfrm>
            <a:off x="2918522" y="3544958"/>
            <a:ext cx="168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Care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4B3722-696B-4EB6-8A74-98FA070383BE}"/>
              </a:ext>
            </a:extLst>
          </p:cNvPr>
          <p:cNvSpPr txBox="1"/>
          <p:nvPr/>
        </p:nvSpPr>
        <p:spPr>
          <a:xfrm>
            <a:off x="1192696" y="4293704"/>
            <a:ext cx="8097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Bear one another’s burdens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, and so fulfill the law of Christ.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”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Galatians 6:2</a:t>
            </a:r>
          </a:p>
        </p:txBody>
      </p:sp>
    </p:spTree>
    <p:extLst>
      <p:ext uri="{BB962C8B-B14F-4D97-AF65-F5344CB8AC3E}">
        <p14:creationId xmlns:p14="http://schemas.microsoft.com/office/powerpoint/2010/main" val="157549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II. </a:t>
            </a:r>
            <a:r>
              <a:rPr lang="en-US" sz="4800" dirty="0"/>
              <a:t>“</a:t>
            </a:r>
            <a:r>
              <a:rPr lang="en-US" sz="4800" i="1" dirty="0"/>
              <a:t>The saints </a:t>
            </a:r>
            <a:r>
              <a:rPr lang="en-US" sz="4800" dirty="0"/>
              <a:t>” have been gifted by Christ “</a:t>
            </a:r>
            <a:r>
              <a:rPr lang="en-US" sz="4800" i="1" dirty="0"/>
              <a:t>for the work of </a:t>
            </a:r>
            <a:r>
              <a:rPr lang="en-US" sz="4800" i="1" dirty="0">
                <a:solidFill>
                  <a:srgbClr val="7030A0"/>
                </a:solidFill>
              </a:rPr>
              <a:t>ministry </a:t>
            </a:r>
            <a:r>
              <a:rPr lang="en-US" sz="4800" dirty="0"/>
              <a:t>”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430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11</a:t>
            </a:r>
            <a:r>
              <a:rPr lang="en-US" sz="2800" b="1" i="1" dirty="0"/>
              <a:t> And </a:t>
            </a:r>
            <a:r>
              <a:rPr lang="en-US" sz="2800" b="1" i="1" dirty="0">
                <a:solidFill>
                  <a:srgbClr val="0070C0"/>
                </a:solidFill>
              </a:rPr>
              <a:t>he gave </a:t>
            </a:r>
            <a:r>
              <a:rPr lang="en-US" sz="2800" b="1" i="1" dirty="0"/>
              <a:t>the apostles, the prophets, the evangelists, the shepherds and teachers, </a:t>
            </a:r>
            <a:r>
              <a:rPr lang="en-US" sz="2400" b="1" dirty="0">
                <a:solidFill>
                  <a:srgbClr val="FF0000"/>
                </a:solidFill>
              </a:rPr>
              <a:t>12</a:t>
            </a:r>
            <a:r>
              <a:rPr lang="en-US" sz="2800" b="1" i="1" dirty="0"/>
              <a:t> to equip the saints </a:t>
            </a:r>
            <a:r>
              <a:rPr lang="en-US" sz="2800" b="1" i="1" dirty="0">
                <a:solidFill>
                  <a:srgbClr val="0070C0"/>
                </a:solidFill>
              </a:rPr>
              <a:t>for the work of ministry</a:t>
            </a:r>
            <a:r>
              <a:rPr lang="en-US" sz="2800" b="1" i="1" dirty="0"/>
              <a:t>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F855A6-2B14-4DB8-8209-7F3D6693294A}"/>
              </a:ext>
            </a:extLst>
          </p:cNvPr>
          <p:cNvSpPr txBox="1"/>
          <p:nvPr/>
        </p:nvSpPr>
        <p:spPr>
          <a:xfrm>
            <a:off x="1069848" y="3551583"/>
            <a:ext cx="168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E9E5DC">
                    <a:lumMod val="75000"/>
                  </a:srgb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Connect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E9E5DC">
                  <a:lumMod val="75000"/>
                </a:srgb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06BEDA-40BB-42B7-AFC7-48F22F564BAD}"/>
              </a:ext>
            </a:extLst>
          </p:cNvPr>
          <p:cNvSpPr txBox="1"/>
          <p:nvPr/>
        </p:nvSpPr>
        <p:spPr>
          <a:xfrm>
            <a:off x="2918522" y="3544958"/>
            <a:ext cx="168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E9E5DC">
                    <a:lumMod val="75000"/>
                  </a:srgb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Care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E9E5DC">
                  <a:lumMod val="75000"/>
                </a:srgb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4B3722-696B-4EB6-8A74-98FA070383BE}"/>
              </a:ext>
            </a:extLst>
          </p:cNvPr>
          <p:cNvSpPr txBox="1"/>
          <p:nvPr/>
        </p:nvSpPr>
        <p:spPr>
          <a:xfrm>
            <a:off x="1192696" y="4293704"/>
            <a:ext cx="8097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Go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therefore and make disciples of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all nations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…”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Matthew 28:19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FDDE00-5340-4D41-83FB-69C63FBC5CF5}"/>
              </a:ext>
            </a:extLst>
          </p:cNvPr>
          <p:cNvSpPr txBox="1"/>
          <p:nvPr/>
        </p:nvSpPr>
        <p:spPr>
          <a:xfrm>
            <a:off x="4581664" y="3551586"/>
            <a:ext cx="168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Reach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50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III. </a:t>
            </a:r>
            <a:r>
              <a:rPr lang="en-US" sz="4800" dirty="0"/>
              <a:t>“</a:t>
            </a:r>
            <a:r>
              <a:rPr lang="en-US" sz="4800" i="1" dirty="0"/>
              <a:t>The saints </a:t>
            </a:r>
            <a:r>
              <a:rPr lang="en-US" sz="4800" dirty="0"/>
              <a:t>” must be </a:t>
            </a:r>
            <a:r>
              <a:rPr lang="en-US" sz="4800" u="sng" dirty="0">
                <a:solidFill>
                  <a:srgbClr val="0070C0"/>
                </a:solidFill>
              </a:rPr>
              <a:t>equip</a:t>
            </a:r>
            <a:r>
              <a:rPr lang="en-US" sz="4800" u="sng" dirty="0"/>
              <a:t>ped</a:t>
            </a:r>
            <a:r>
              <a:rPr lang="en-US" sz="4800" dirty="0"/>
              <a:t> “</a:t>
            </a:r>
            <a:r>
              <a:rPr lang="en-US" sz="4800" i="1" dirty="0"/>
              <a:t>for the work of ministry </a:t>
            </a:r>
            <a:r>
              <a:rPr lang="en-US" sz="4800" dirty="0"/>
              <a:t>”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11</a:t>
            </a:r>
            <a:r>
              <a:rPr lang="en-US" sz="2800" b="1" i="1" dirty="0"/>
              <a:t> And </a:t>
            </a:r>
            <a:r>
              <a:rPr lang="en-US" sz="2800" b="1" i="1" dirty="0">
                <a:solidFill>
                  <a:srgbClr val="0070C0"/>
                </a:solidFill>
              </a:rPr>
              <a:t>he gave </a:t>
            </a:r>
            <a:r>
              <a:rPr lang="en-US" sz="2800" b="1" i="1" dirty="0"/>
              <a:t>the apostles, the prophets, the evangelists, the shepherds and teachers, </a:t>
            </a:r>
            <a:r>
              <a:rPr lang="en-US" sz="2400" b="1" dirty="0">
                <a:solidFill>
                  <a:srgbClr val="FF0000"/>
                </a:solidFill>
              </a:rPr>
              <a:t>12</a:t>
            </a:r>
            <a:r>
              <a:rPr lang="en-US" sz="2800" b="1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to equip the saints </a:t>
            </a:r>
            <a:r>
              <a:rPr lang="en-US" sz="2800" b="1" i="1" dirty="0"/>
              <a:t>for the work of ministry…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170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IV. </a:t>
            </a:r>
            <a:r>
              <a:rPr lang="en-US" sz="4400" dirty="0"/>
              <a:t>The </a:t>
            </a:r>
            <a:r>
              <a:rPr lang="en-US" sz="4400" u="sng" dirty="0"/>
              <a:t>foundational</a:t>
            </a:r>
            <a:r>
              <a:rPr lang="en-US" sz="4400" dirty="0"/>
              <a:t> and </a:t>
            </a:r>
            <a:r>
              <a:rPr lang="en-US" sz="4400" u="sng" dirty="0"/>
              <a:t>foremost</a:t>
            </a:r>
            <a:r>
              <a:rPr lang="en-US" sz="4400" dirty="0"/>
              <a:t> aspect of the equipping of the saints is Christ-like spiritual maturity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u="sng" dirty="0">
                <a:solidFill>
                  <a:srgbClr val="C00000"/>
                </a:solidFill>
              </a:rPr>
              <a:t>Equip</a:t>
            </a:r>
            <a:endParaRPr lang="en-US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12</a:t>
            </a:r>
            <a:r>
              <a:rPr lang="en-US" sz="2800" b="1" i="1" dirty="0"/>
              <a:t> …for </a:t>
            </a:r>
            <a:r>
              <a:rPr lang="en-US" sz="2800" b="1" i="1" dirty="0">
                <a:solidFill>
                  <a:srgbClr val="0070C0"/>
                </a:solidFill>
              </a:rPr>
              <a:t>building up the body of Christ</a:t>
            </a:r>
            <a:r>
              <a:rPr lang="en-US" sz="2800" b="1" i="1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13</a:t>
            </a:r>
            <a:r>
              <a:rPr lang="en-US" sz="2800" b="1" i="1" dirty="0"/>
              <a:t> until we all attain to the unity of the faith and of the knowledge of the Son of God, </a:t>
            </a:r>
            <a:r>
              <a:rPr lang="en-US" sz="2800" b="1" i="1" dirty="0">
                <a:solidFill>
                  <a:srgbClr val="7030A0"/>
                </a:solidFill>
              </a:rPr>
              <a:t>to mature manhood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0070C0"/>
                </a:solidFill>
              </a:rPr>
              <a:t>to the measure of the stature of the fullness of Christ</a:t>
            </a:r>
            <a:r>
              <a:rPr lang="en-US" sz="2800" b="1" i="1" dirty="0"/>
              <a:t>.</a:t>
            </a:r>
          </a:p>
          <a:p>
            <a:pPr marL="0" indent="0" algn="ctr">
              <a:buNone/>
            </a:pPr>
            <a:endParaRPr lang="en-US" sz="2800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2800" b="1" i="1" dirty="0">
                <a:solidFill>
                  <a:srgbClr val="C00000"/>
                </a:solidFill>
              </a:rPr>
              <a:t>The only way we can escape the just and impartial judgment of God while receiving the blessing of eternal life with Him is to become like His Son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2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B77-B47D-4484-8A1C-3E3AF241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V. </a:t>
            </a:r>
            <a:r>
              <a:rPr lang="en-US" sz="4800" dirty="0"/>
              <a:t>The gospel is the power of God to bring this salvation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3C26D-F7E0-4ED9-B597-D5C82145A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78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For I am not ashamed of </a:t>
            </a:r>
            <a:r>
              <a:rPr lang="en-US" sz="2800" b="1" i="1" dirty="0">
                <a:solidFill>
                  <a:srgbClr val="0070C0"/>
                </a:solidFill>
              </a:rPr>
              <a:t>the gospel</a:t>
            </a:r>
            <a:r>
              <a:rPr lang="en-US" sz="2800" b="1" i="1" dirty="0"/>
              <a:t>, for it </a:t>
            </a:r>
            <a:r>
              <a:rPr lang="en-US" sz="2800" b="1" i="1" u="sng" dirty="0">
                <a:solidFill>
                  <a:srgbClr val="0070C0"/>
                </a:solidFill>
              </a:rPr>
              <a:t>is the power of God</a:t>
            </a:r>
            <a:r>
              <a:rPr lang="en-US" sz="2800" b="1" i="1" dirty="0">
                <a:solidFill>
                  <a:srgbClr val="0070C0"/>
                </a:solidFill>
              </a:rPr>
              <a:t> for salvation to everyone who believes</a:t>
            </a:r>
            <a:r>
              <a:rPr lang="en-US" sz="2800" b="1" i="1" dirty="0"/>
              <a:t>, to the Jew first and also to the Greek.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1:16</a:t>
            </a:r>
          </a:p>
          <a:p>
            <a:pPr marL="0" indent="0">
              <a:buNone/>
            </a:pPr>
            <a:r>
              <a:rPr lang="en-US" sz="2800" b="1" dirty="0"/>
              <a:t>Jesus teaches us that His disciple is one who is taught “</a:t>
            </a:r>
            <a:r>
              <a:rPr lang="en-US" sz="2800" b="1" i="1" dirty="0"/>
              <a:t>to </a:t>
            </a:r>
            <a:r>
              <a:rPr lang="en-US" sz="2800" b="1" dirty="0">
                <a:solidFill>
                  <a:srgbClr val="FF0000"/>
                </a:solidFill>
              </a:rPr>
              <a:t>*</a:t>
            </a:r>
            <a:r>
              <a:rPr lang="en-US" sz="2800" b="1" i="1" dirty="0">
                <a:solidFill>
                  <a:srgbClr val="0070C0"/>
                </a:solidFill>
              </a:rPr>
              <a:t>observe</a:t>
            </a:r>
            <a:r>
              <a:rPr lang="en-US" sz="2800" b="1" i="1" dirty="0"/>
              <a:t> all that I have commanded.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Matthew 28:20 			*</a:t>
            </a:r>
            <a:r>
              <a:rPr lang="en-US" sz="2800" b="1" i="1" dirty="0">
                <a:solidFill>
                  <a:srgbClr val="0070C0"/>
                </a:solidFill>
              </a:rPr>
              <a:t>observe</a:t>
            </a:r>
            <a:r>
              <a:rPr lang="en-US" sz="2800" b="1" dirty="0"/>
              <a:t> = “</a:t>
            </a:r>
            <a:r>
              <a:rPr lang="en-US" sz="2800" b="1" i="1" dirty="0"/>
              <a:t>to persist in </a:t>
            </a:r>
            <a:r>
              <a:rPr lang="en-US" sz="2800" b="1" i="1" dirty="0">
                <a:solidFill>
                  <a:srgbClr val="7030A0"/>
                </a:solidFill>
              </a:rPr>
              <a:t>obedience</a:t>
            </a:r>
            <a:r>
              <a:rPr lang="en-US" sz="2800" b="1" i="1" dirty="0"/>
              <a:t>.</a:t>
            </a:r>
            <a:r>
              <a:rPr lang="en-US" sz="2800" b="1" dirty="0"/>
              <a:t>”</a:t>
            </a:r>
          </a:p>
          <a:p>
            <a:pPr marL="0" indent="0">
              <a:buNone/>
            </a:pPr>
            <a:r>
              <a:rPr lang="en-US" sz="2800" b="1" dirty="0"/>
              <a:t>“…</a:t>
            </a:r>
            <a:r>
              <a:rPr lang="en-US" sz="2800" b="1" i="1" dirty="0">
                <a:solidFill>
                  <a:srgbClr val="0070C0"/>
                </a:solidFill>
              </a:rPr>
              <a:t>Jesus</a:t>
            </a:r>
            <a:r>
              <a:rPr lang="en-US" sz="2800" b="1" i="1" dirty="0"/>
              <a:t> Christ our Lord, </a:t>
            </a:r>
            <a:r>
              <a:rPr lang="en-US" sz="2800" b="1" i="1" dirty="0">
                <a:solidFill>
                  <a:srgbClr val="0070C0"/>
                </a:solidFill>
              </a:rPr>
              <a:t>through whom we</a:t>
            </a:r>
            <a:r>
              <a:rPr lang="en-US" sz="2800" b="1" i="1" dirty="0"/>
              <a:t> have received grace and apostleship to </a:t>
            </a:r>
            <a:r>
              <a:rPr lang="en-US" sz="2800" b="1" i="1" dirty="0">
                <a:solidFill>
                  <a:srgbClr val="0070C0"/>
                </a:solidFill>
              </a:rPr>
              <a:t>bring about the </a:t>
            </a:r>
            <a:r>
              <a:rPr lang="en-US" sz="2800" b="1" i="1" dirty="0">
                <a:solidFill>
                  <a:srgbClr val="7030A0"/>
                </a:solidFill>
              </a:rPr>
              <a:t>obedience</a:t>
            </a:r>
            <a:r>
              <a:rPr lang="en-US" sz="2800" b="1" i="1" dirty="0">
                <a:solidFill>
                  <a:srgbClr val="0070C0"/>
                </a:solidFill>
              </a:rPr>
              <a:t> of faith </a:t>
            </a:r>
            <a:r>
              <a:rPr lang="en-US" sz="2800" b="1" i="1" u="sng" dirty="0">
                <a:solidFill>
                  <a:srgbClr val="0070C0"/>
                </a:solidFill>
              </a:rPr>
              <a:t>for the sake of his name</a:t>
            </a:r>
            <a:r>
              <a:rPr lang="en-US" sz="2800" b="1" i="1" dirty="0">
                <a:solidFill>
                  <a:srgbClr val="0070C0"/>
                </a:solidFill>
              </a:rPr>
              <a:t> </a:t>
            </a:r>
            <a:r>
              <a:rPr lang="en-US" sz="2800" b="1" i="1" dirty="0"/>
              <a:t>among all the nations.</a:t>
            </a:r>
            <a:r>
              <a:rPr lang="en-US" sz="2800" b="1" dirty="0"/>
              <a:t>” </a:t>
            </a:r>
            <a:r>
              <a:rPr lang="en-US" sz="2800" b="1" dirty="0">
                <a:solidFill>
                  <a:srgbClr val="C00000"/>
                </a:solidFill>
              </a:rPr>
              <a:t>Romans 1:4-5 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40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7499</TotalTime>
  <Words>1648</Words>
  <Application>Microsoft Office PowerPoint</Application>
  <PresentationFormat>Widescreen</PresentationFormat>
  <Paragraphs>82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Rockwell</vt:lpstr>
      <vt:lpstr>Rockwell Condensed</vt:lpstr>
      <vt:lpstr>Wingdings</vt:lpstr>
      <vt:lpstr>Wood Type</vt:lpstr>
      <vt:lpstr>Why intentional discipleship?</vt:lpstr>
      <vt:lpstr>Why intentional discipleship?</vt:lpstr>
      <vt:lpstr>I. We are “the saints”  who have been gifted by Christ </vt:lpstr>
      <vt:lpstr>II. “The saints ” have been gifted by Christ “for the work of ministry ” </vt:lpstr>
      <vt:lpstr>II. “The saints ” have been gifted by Christ “for the work of ministry ” </vt:lpstr>
      <vt:lpstr>II. “The saints ” have been gifted by Christ “for the work of ministry ” </vt:lpstr>
      <vt:lpstr>III. “The saints ” must be equipped “for the work of ministry ” </vt:lpstr>
      <vt:lpstr>IV. The foundational and foremost aspect of the equipping of the saints is Christ-like spiritual maturity </vt:lpstr>
      <vt:lpstr>V. The gospel is the power of God to bring this salvation </vt:lpstr>
      <vt:lpstr>V. The gospel is the power of God to bring this salvation </vt:lpstr>
      <vt:lpstr>V. The gospel is the power of God to bring this salvation </vt:lpstr>
      <vt:lpstr>V. The gospel is the power of God to bring this salvation </vt:lpstr>
      <vt:lpstr>VI. Where is the gospel taught completely and in depth? </vt:lpstr>
      <vt:lpstr>VI. Where is the gospel taught completely and in depth? </vt:lpstr>
      <vt:lpstr>VI. Where is the gospel taught completely and in depth? </vt:lpstr>
      <vt:lpstr>VI. Where is the gospel taught completely and in depth? </vt:lpstr>
      <vt:lpstr>VII. How will our Intentional Discipleship ministry continue to grow? </vt:lpstr>
      <vt:lpstr>VII. How will our Intentional Discipleship ministry continue to grow? </vt:lpstr>
      <vt:lpstr>VII. How will our Intentional Discipleship ministry continue to grow? </vt:lpstr>
      <vt:lpstr>VIII. Intentional Discipleship Doesn’t end after 2022!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on to maturity!</dc:title>
  <dc:creator>User1</dc:creator>
  <cp:lastModifiedBy>Michael DeMeo</cp:lastModifiedBy>
  <cp:revision>401</cp:revision>
  <dcterms:created xsi:type="dcterms:W3CDTF">2019-01-17T18:47:20Z</dcterms:created>
  <dcterms:modified xsi:type="dcterms:W3CDTF">2019-12-29T18:13:01Z</dcterms:modified>
</cp:coreProperties>
</file>