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542" r:id="rId2"/>
    <p:sldId id="268" r:id="rId3"/>
    <p:sldId id="543" r:id="rId4"/>
    <p:sldId id="290" r:id="rId5"/>
    <p:sldId id="544" r:id="rId6"/>
    <p:sldId id="291" r:id="rId7"/>
    <p:sldId id="292" r:id="rId8"/>
    <p:sldId id="293" r:id="rId9"/>
    <p:sldId id="294" r:id="rId10"/>
    <p:sldId id="295" r:id="rId11"/>
    <p:sldId id="296" r:id="rId12"/>
    <p:sldId id="297" r:id="rId13"/>
    <p:sldId id="298" r:id="rId14"/>
    <p:sldId id="299" r:id="rId15"/>
    <p:sldId id="300" r:id="rId16"/>
    <p:sldId id="301" r:id="rId17"/>
    <p:sldId id="30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1EC2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p:scale>
          <a:sx n="125" d="100"/>
          <a:sy n="125" d="100"/>
        </p:scale>
        <p:origin x="-936" y="-754"/>
      </p:cViewPr>
      <p:guideLst/>
    </p:cSldViewPr>
  </p:slideViewPr>
  <p:notesTextViewPr>
    <p:cViewPr>
      <p:scale>
        <a:sx n="1" d="1"/>
        <a:sy n="1" d="1"/>
      </p:scale>
      <p:origin x="0" y="0"/>
    </p:cViewPr>
  </p:notesTextViewPr>
  <p:sorterViewPr>
    <p:cViewPr>
      <p:scale>
        <a:sx n="100" d="100"/>
        <a:sy n="100" d="100"/>
      </p:scale>
      <p:origin x="0" y="-22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373546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AD9E00-9695-4F43-BB3D-C799934BD80D}"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375014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3246893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0237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133281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1656963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222815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1107555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217632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337185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147616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AD9E00-9695-4F43-BB3D-C799934BD80D}"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291424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AD9E00-9695-4F43-BB3D-C799934BD80D}" type="datetimeFigureOut">
              <a:rPr lang="en-US" smtClean="0"/>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41948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161830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176430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3AD9E00-9695-4F43-BB3D-C799934BD80D}" type="datetimeFigureOut">
              <a:rPr lang="en-US" smtClean="0"/>
              <a:t>12/16/2019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344871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AD9E00-9695-4F43-BB3D-C799934BD80D}" type="datetimeFigureOut">
              <a:rPr lang="en-US" smtClean="0"/>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3FBFA-D451-4FD4-8CC7-13566C4FD2DF}" type="slidenum">
              <a:rPr lang="en-US" smtClean="0"/>
              <a:t>‹#›</a:t>
            </a:fld>
            <a:endParaRPr lang="en-US"/>
          </a:p>
        </p:txBody>
      </p:sp>
    </p:spTree>
    <p:extLst>
      <p:ext uri="{BB962C8B-B14F-4D97-AF65-F5344CB8AC3E}">
        <p14:creationId xmlns:p14="http://schemas.microsoft.com/office/powerpoint/2010/main" val="3818842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3AD9E00-9695-4F43-BB3D-C799934BD80D}" type="datetimeFigureOut">
              <a:rPr lang="en-US" smtClean="0"/>
              <a:t>12/16/2019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D83FBFA-D451-4FD4-8CC7-13566C4FD2DF}" type="slidenum">
              <a:rPr lang="en-US" smtClean="0"/>
              <a:t>‹#›</a:t>
            </a:fld>
            <a:endParaRPr lang="en-US"/>
          </a:p>
        </p:txBody>
      </p:sp>
    </p:spTree>
    <p:extLst>
      <p:ext uri="{BB962C8B-B14F-4D97-AF65-F5344CB8AC3E}">
        <p14:creationId xmlns:p14="http://schemas.microsoft.com/office/powerpoint/2010/main" val="4000970749"/>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67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E93C388-FD1E-4F95-8CC8-B3B722631C91}"/>
              </a:ext>
            </a:extLst>
          </p:cNvPr>
          <p:cNvSpPr>
            <a:spLocks noGrp="1"/>
          </p:cNvSpPr>
          <p:nvPr>
            <p:ph type="subTitle" idx="1"/>
          </p:nvPr>
        </p:nvSpPr>
        <p:spPr>
          <a:xfrm>
            <a:off x="233082" y="5755342"/>
            <a:ext cx="2792506" cy="779930"/>
          </a:xfrm>
        </p:spPr>
        <p:txBody>
          <a:bodyPr>
            <a:noAutofit/>
          </a:bodyPr>
          <a:lstStyle/>
          <a:p>
            <a:pPr algn="ctr"/>
            <a:r>
              <a:rPr lang="en-US" sz="3600" b="1" i="1" cap="none" dirty="0">
                <a:solidFill>
                  <a:schemeClr val="tx1"/>
                </a:solidFill>
                <a:latin typeface="Tangerine" panose="02000000000000000000" pitchFamily="2" charset="0"/>
                <a:ea typeface="Tangerine" panose="02000000000000000000" pitchFamily="2" charset="0"/>
              </a:rPr>
              <a:t>Luke 2:13-14</a:t>
            </a:r>
          </a:p>
        </p:txBody>
      </p:sp>
    </p:spTree>
    <p:extLst>
      <p:ext uri="{BB962C8B-B14F-4D97-AF65-F5344CB8AC3E}">
        <p14:creationId xmlns:p14="http://schemas.microsoft.com/office/powerpoint/2010/main" val="2956204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2"/>
            </a:pPr>
            <a:r>
              <a:rPr lang="en-US" sz="2800" b="1" dirty="0"/>
              <a:t>God’s peace brings us into His presence </a:t>
            </a:r>
            <a:r>
              <a:rPr lang="en-US" sz="2800" b="1" u="sng" dirty="0"/>
              <a:t>fully</a:t>
            </a:r>
            <a:r>
              <a:rPr lang="en-US" sz="2800" b="1" dirty="0"/>
              <a:t> reconciled</a:t>
            </a:r>
          </a:p>
          <a:p>
            <a:pPr marL="0" indent="0">
              <a:buNone/>
            </a:pPr>
            <a:r>
              <a:rPr lang="en-US" sz="2800" b="1" dirty="0"/>
              <a:t>“</a:t>
            </a:r>
            <a:r>
              <a:rPr lang="en-US" sz="2800" b="1" i="1" dirty="0"/>
              <a:t>Therefore, since we have been justified by faith, we have </a:t>
            </a:r>
            <a:r>
              <a:rPr lang="en-US" sz="2800" b="1" i="1" dirty="0">
                <a:solidFill>
                  <a:srgbClr val="FFFF00"/>
                </a:solidFill>
              </a:rPr>
              <a:t>peace with God </a:t>
            </a:r>
            <a:r>
              <a:rPr lang="en-US" sz="2800" b="1" i="1" dirty="0"/>
              <a:t>through our Lord Jesus Christ. Through him we have also obtained </a:t>
            </a:r>
            <a:r>
              <a:rPr lang="en-US" sz="2800" b="1" i="1" dirty="0">
                <a:solidFill>
                  <a:srgbClr val="FFFF00"/>
                </a:solidFill>
              </a:rPr>
              <a:t>access</a:t>
            </a:r>
            <a:r>
              <a:rPr lang="en-US" sz="2800" b="1" i="1" dirty="0"/>
              <a:t> by faith into this grace in which we stand.</a:t>
            </a:r>
            <a:r>
              <a:rPr lang="en-US" sz="2800" b="1" dirty="0"/>
              <a:t>” </a:t>
            </a:r>
            <a:r>
              <a:rPr lang="en-US" sz="2800" b="1" dirty="0">
                <a:solidFill>
                  <a:schemeClr val="accent1">
                    <a:lumMod val="40000"/>
                    <a:lumOff val="60000"/>
                  </a:schemeClr>
                </a:solidFill>
              </a:rPr>
              <a:t>Romans 5:1-2</a:t>
            </a:r>
            <a:endParaRPr lang="en-US" sz="4400" b="1" dirty="0">
              <a:solidFill>
                <a:schemeClr val="accent1">
                  <a:lumMod val="40000"/>
                  <a:lumOff val="60000"/>
                </a:schemeClr>
              </a:solidFill>
            </a:endParaRPr>
          </a:p>
        </p:txBody>
      </p:sp>
    </p:spTree>
    <p:extLst>
      <p:ext uri="{BB962C8B-B14F-4D97-AF65-F5344CB8AC3E}">
        <p14:creationId xmlns:p14="http://schemas.microsoft.com/office/powerpoint/2010/main" val="38948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2"/>
            </a:pPr>
            <a:r>
              <a:rPr lang="en-US" sz="2800" b="1" dirty="0"/>
              <a:t>God’s peace brings us into His presence </a:t>
            </a:r>
            <a:r>
              <a:rPr lang="en-US" sz="2800" b="1" u="sng" dirty="0"/>
              <a:t>fully</a:t>
            </a:r>
            <a:r>
              <a:rPr lang="en-US" sz="2800" b="1" dirty="0"/>
              <a:t> reconciled</a:t>
            </a:r>
          </a:p>
          <a:p>
            <a:pPr marL="0" indent="0">
              <a:buNone/>
            </a:pPr>
            <a:r>
              <a:rPr lang="en-US" sz="2800" b="1" dirty="0"/>
              <a:t>“</a:t>
            </a:r>
            <a:r>
              <a:rPr lang="en-US" sz="2800" b="1" i="1" dirty="0"/>
              <a:t>For if </a:t>
            </a:r>
            <a:r>
              <a:rPr lang="en-US" sz="2800" b="1" i="1" dirty="0">
                <a:solidFill>
                  <a:srgbClr val="FFFF00"/>
                </a:solidFill>
              </a:rPr>
              <a:t>while we were enemies we were reconciled to God </a:t>
            </a:r>
            <a:r>
              <a:rPr lang="en-US" sz="2800" b="1" i="1" dirty="0"/>
              <a:t>by the death of his Son, much more, now that we are reconciled, shall we be saved by his life. More than that, we also rejoice in God through our Lord Jesus Christ, through whom we have now received reconciliation.</a:t>
            </a:r>
            <a:r>
              <a:rPr lang="en-US" sz="2800" b="1" dirty="0"/>
              <a:t>” </a:t>
            </a:r>
            <a:r>
              <a:rPr lang="en-US" sz="2800" b="1" dirty="0">
                <a:solidFill>
                  <a:schemeClr val="accent1">
                    <a:lumMod val="40000"/>
                    <a:lumOff val="60000"/>
                  </a:schemeClr>
                </a:solidFill>
              </a:rPr>
              <a:t>Romans 5:10-11</a:t>
            </a:r>
          </a:p>
        </p:txBody>
      </p:sp>
    </p:spTree>
    <p:extLst>
      <p:ext uri="{BB962C8B-B14F-4D97-AF65-F5344CB8AC3E}">
        <p14:creationId xmlns:p14="http://schemas.microsoft.com/office/powerpoint/2010/main" val="289324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3"/>
            </a:pPr>
            <a:r>
              <a:rPr lang="en-US" sz="2800" b="1" dirty="0"/>
              <a:t>God’s peace overtakes our inner being</a:t>
            </a:r>
          </a:p>
          <a:p>
            <a:pPr marL="0" indent="0">
              <a:buNone/>
            </a:pPr>
            <a:r>
              <a:rPr lang="en-US" sz="2800" b="1" dirty="0"/>
              <a:t>“</a:t>
            </a:r>
            <a:r>
              <a:rPr lang="en-US" sz="2800" b="1" i="1" dirty="0"/>
              <a:t>For those who live according to the flesh set their minds on the things of the flesh, but those who live according to the Spirit set their minds on the things of the Spirit. For to set the mind on the flesh is death, but </a:t>
            </a:r>
            <a:r>
              <a:rPr lang="en-US" sz="2800" b="1" i="1" dirty="0">
                <a:solidFill>
                  <a:srgbClr val="FFFF00"/>
                </a:solidFill>
              </a:rPr>
              <a:t>to set the mind on the Spirit is life and </a:t>
            </a:r>
            <a:r>
              <a:rPr lang="en-US" sz="2800" b="1" i="1" u="sng" dirty="0">
                <a:solidFill>
                  <a:srgbClr val="FFFF00"/>
                </a:solidFill>
              </a:rPr>
              <a:t>peace</a:t>
            </a:r>
            <a:r>
              <a:rPr lang="en-US" sz="2800" b="1" i="1" dirty="0"/>
              <a:t>.</a:t>
            </a:r>
            <a:r>
              <a:rPr lang="en-US" sz="2800" b="1" dirty="0"/>
              <a:t>” </a:t>
            </a:r>
            <a:r>
              <a:rPr lang="en-US" sz="2800" b="1" dirty="0">
                <a:solidFill>
                  <a:schemeClr val="accent1">
                    <a:lumMod val="40000"/>
                    <a:lumOff val="60000"/>
                  </a:schemeClr>
                </a:solidFill>
              </a:rPr>
              <a:t>Romans 8:5-6</a:t>
            </a:r>
          </a:p>
          <a:p>
            <a:pPr marL="0" indent="0">
              <a:buNone/>
            </a:pPr>
            <a:endParaRPr lang="en-US" sz="2800" b="1" dirty="0"/>
          </a:p>
          <a:p>
            <a:pPr marL="0" indent="0">
              <a:buNone/>
            </a:pPr>
            <a:r>
              <a:rPr lang="en-US" sz="2800" b="1" dirty="0"/>
              <a:t>“</a:t>
            </a:r>
            <a:r>
              <a:rPr lang="en-US" sz="2800" b="1" i="1" dirty="0"/>
              <a:t>let the </a:t>
            </a:r>
            <a:r>
              <a:rPr lang="en-US" sz="2800" b="1" i="1" dirty="0">
                <a:solidFill>
                  <a:srgbClr val="FFFF00"/>
                </a:solidFill>
              </a:rPr>
              <a:t>peace</a:t>
            </a:r>
            <a:r>
              <a:rPr lang="en-US" sz="2800" b="1" i="1" dirty="0"/>
              <a:t> of Christ rule </a:t>
            </a:r>
            <a:r>
              <a:rPr lang="en-US" sz="2800" b="1" i="1" dirty="0">
                <a:solidFill>
                  <a:srgbClr val="FFFF00"/>
                </a:solidFill>
              </a:rPr>
              <a:t>in your hearts</a:t>
            </a:r>
            <a:r>
              <a:rPr lang="en-US" sz="2800" b="1" i="1" dirty="0"/>
              <a:t>.</a:t>
            </a:r>
            <a:r>
              <a:rPr lang="en-US" sz="2800" b="1" dirty="0"/>
              <a:t>” </a:t>
            </a:r>
            <a:r>
              <a:rPr lang="en-US" sz="2800" b="1" dirty="0">
                <a:solidFill>
                  <a:schemeClr val="accent1">
                    <a:lumMod val="40000"/>
                    <a:lumOff val="60000"/>
                  </a:schemeClr>
                </a:solidFill>
              </a:rPr>
              <a:t>Colossians 3:15 </a:t>
            </a:r>
          </a:p>
        </p:txBody>
      </p:sp>
    </p:spTree>
    <p:extLst>
      <p:ext uri="{BB962C8B-B14F-4D97-AF65-F5344CB8AC3E}">
        <p14:creationId xmlns:p14="http://schemas.microsoft.com/office/powerpoint/2010/main" val="126699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3"/>
            </a:pPr>
            <a:r>
              <a:rPr lang="en-US" sz="2800" b="1" dirty="0"/>
              <a:t>God’s peace overtakes our inner being</a:t>
            </a:r>
          </a:p>
          <a:p>
            <a:pPr marL="0" indent="0">
              <a:buNone/>
            </a:pPr>
            <a:endParaRPr lang="en-US" sz="2800" b="1" dirty="0"/>
          </a:p>
          <a:p>
            <a:pPr marL="0" indent="0">
              <a:buNone/>
            </a:pPr>
            <a:r>
              <a:rPr lang="en-US" sz="2800" b="1" dirty="0"/>
              <a:t>“</a:t>
            </a:r>
            <a:r>
              <a:rPr lang="en-US" sz="2800" b="1" i="1" dirty="0"/>
              <a:t>do not be anxious about anything, but in everything </a:t>
            </a:r>
            <a:r>
              <a:rPr lang="en-US" sz="2800" b="1" i="1" dirty="0">
                <a:solidFill>
                  <a:srgbClr val="FFFF00"/>
                </a:solidFill>
              </a:rPr>
              <a:t>by prayer and supplication with thanksgiving</a:t>
            </a:r>
            <a:r>
              <a:rPr lang="en-US" sz="2800" b="1" i="1" dirty="0"/>
              <a:t> let your requests be made known to God. And </a:t>
            </a:r>
            <a:r>
              <a:rPr lang="en-US" sz="2800" b="1" i="1" dirty="0">
                <a:solidFill>
                  <a:srgbClr val="FFFF00"/>
                </a:solidFill>
              </a:rPr>
              <a:t>the peace of God</a:t>
            </a:r>
            <a:r>
              <a:rPr lang="en-US" sz="2800" b="1" i="1" dirty="0"/>
              <a:t>, which surpasses all understanding, </a:t>
            </a:r>
            <a:r>
              <a:rPr lang="en-US" sz="2800" b="1" i="1" dirty="0">
                <a:solidFill>
                  <a:srgbClr val="FFFF00"/>
                </a:solidFill>
              </a:rPr>
              <a:t>will guard your hearts and your minds in Christ Jesus</a:t>
            </a:r>
            <a:r>
              <a:rPr lang="en-US" sz="2800" b="1" i="1" dirty="0"/>
              <a:t>.</a:t>
            </a:r>
            <a:r>
              <a:rPr lang="en-US" sz="2800" b="1" dirty="0"/>
              <a:t>” </a:t>
            </a:r>
            <a:r>
              <a:rPr lang="en-US" sz="2800" b="1" dirty="0">
                <a:solidFill>
                  <a:schemeClr val="accent1">
                    <a:lumMod val="40000"/>
                    <a:lumOff val="60000"/>
                  </a:schemeClr>
                </a:solidFill>
              </a:rPr>
              <a:t>Philippians 4:6-7 </a:t>
            </a:r>
          </a:p>
        </p:txBody>
      </p:sp>
    </p:spTree>
    <p:extLst>
      <p:ext uri="{BB962C8B-B14F-4D97-AF65-F5344CB8AC3E}">
        <p14:creationId xmlns:p14="http://schemas.microsoft.com/office/powerpoint/2010/main" val="190681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4"/>
            </a:pPr>
            <a:r>
              <a:rPr lang="en-US" sz="2800" b="1" dirty="0"/>
              <a:t>God’s peace leads us in a right walk with Him</a:t>
            </a:r>
          </a:p>
          <a:p>
            <a:pPr marL="0" indent="0">
              <a:buNone/>
            </a:pPr>
            <a:r>
              <a:rPr lang="en-US" sz="2800" b="1" dirty="0"/>
              <a:t>“</a:t>
            </a:r>
            <a:r>
              <a:rPr lang="en-US" sz="2800" b="1" i="1" dirty="0"/>
              <a:t>Your faith has saved you; </a:t>
            </a:r>
            <a:r>
              <a:rPr lang="en-US" sz="2800" b="1" i="1" dirty="0">
                <a:solidFill>
                  <a:schemeClr val="accent6">
                    <a:lumMod val="40000"/>
                    <a:lumOff val="60000"/>
                  </a:schemeClr>
                </a:solidFill>
              </a:rPr>
              <a:t>go</a:t>
            </a:r>
            <a:r>
              <a:rPr lang="en-US" sz="2800" b="1" i="1" dirty="0">
                <a:solidFill>
                  <a:srgbClr val="FFFF00"/>
                </a:solidFill>
              </a:rPr>
              <a:t> in peace</a:t>
            </a:r>
            <a:r>
              <a:rPr lang="en-US" sz="2800" b="1" i="1" dirty="0"/>
              <a:t>.</a:t>
            </a:r>
            <a:r>
              <a:rPr lang="en-US" sz="2800" b="1" dirty="0"/>
              <a:t>” </a:t>
            </a:r>
            <a:r>
              <a:rPr lang="en-US" sz="2800" b="1" dirty="0">
                <a:solidFill>
                  <a:schemeClr val="accent1">
                    <a:lumMod val="40000"/>
                    <a:lumOff val="60000"/>
                  </a:schemeClr>
                </a:solidFill>
              </a:rPr>
              <a:t>Luke 7:50 </a:t>
            </a:r>
          </a:p>
          <a:p>
            <a:pPr marL="0" indent="0">
              <a:buNone/>
            </a:pPr>
            <a:r>
              <a:rPr lang="en-US" sz="2800" b="1" dirty="0"/>
              <a:t>“</a:t>
            </a:r>
            <a:r>
              <a:rPr lang="en-US" sz="2800" b="1" i="1" dirty="0"/>
              <a:t>Daughter, your faith has made you well; </a:t>
            </a:r>
            <a:r>
              <a:rPr lang="en-US" sz="2800" b="1" i="1" dirty="0">
                <a:solidFill>
                  <a:schemeClr val="accent6">
                    <a:lumMod val="40000"/>
                    <a:lumOff val="60000"/>
                  </a:schemeClr>
                </a:solidFill>
              </a:rPr>
              <a:t>go</a:t>
            </a:r>
            <a:r>
              <a:rPr lang="en-US" sz="2800" b="1" i="1" dirty="0">
                <a:solidFill>
                  <a:srgbClr val="FFFF00"/>
                </a:solidFill>
              </a:rPr>
              <a:t> in peace</a:t>
            </a:r>
            <a:r>
              <a:rPr lang="en-US" sz="2800" b="1" i="1" dirty="0"/>
              <a:t>.</a:t>
            </a:r>
            <a:r>
              <a:rPr lang="en-US" sz="2800" b="1" dirty="0"/>
              <a:t>” </a:t>
            </a:r>
            <a:r>
              <a:rPr lang="en-US" sz="2800" b="1" dirty="0">
                <a:solidFill>
                  <a:schemeClr val="accent1">
                    <a:lumMod val="40000"/>
                    <a:lumOff val="60000"/>
                  </a:schemeClr>
                </a:solidFill>
              </a:rPr>
              <a:t>Luke 8:48</a:t>
            </a:r>
          </a:p>
          <a:p>
            <a:pPr marL="0" indent="0">
              <a:buNone/>
            </a:pPr>
            <a:r>
              <a:rPr lang="en-US" sz="2800" b="1" dirty="0"/>
              <a:t>“</a:t>
            </a:r>
            <a:r>
              <a:rPr lang="en-US" sz="2800" b="1" i="1" dirty="0"/>
              <a:t>because of the tender mercy of our God, whereby </a:t>
            </a:r>
            <a:r>
              <a:rPr lang="en-US" sz="2800" b="1" i="1" dirty="0">
                <a:solidFill>
                  <a:srgbClr val="FFFF00"/>
                </a:solidFill>
              </a:rPr>
              <a:t>the </a:t>
            </a:r>
            <a:r>
              <a:rPr lang="en-US" sz="2800" b="1" i="1" u="sng" dirty="0">
                <a:solidFill>
                  <a:srgbClr val="FFFF00"/>
                </a:solidFill>
              </a:rPr>
              <a:t>sunrise</a:t>
            </a:r>
            <a:r>
              <a:rPr lang="en-US" sz="2800" b="1" i="1" dirty="0">
                <a:solidFill>
                  <a:srgbClr val="FFFF00"/>
                </a:solidFill>
              </a:rPr>
              <a:t> shall visit us from on high</a:t>
            </a:r>
            <a:r>
              <a:rPr lang="en-US" sz="2800" b="1" i="1" dirty="0"/>
              <a:t> to give light to those who sit in darkness and in the shadow of death, to </a:t>
            </a:r>
            <a:r>
              <a:rPr lang="en-US" sz="2800" b="1" i="1" dirty="0">
                <a:solidFill>
                  <a:srgbClr val="FFFF00"/>
                </a:solidFill>
              </a:rPr>
              <a:t>guide our feet into </a:t>
            </a:r>
            <a:r>
              <a:rPr lang="en-US" sz="2800" b="1" i="1" u="sng" dirty="0">
                <a:solidFill>
                  <a:srgbClr val="FFFF00"/>
                </a:solidFill>
              </a:rPr>
              <a:t>the way of peace</a:t>
            </a:r>
            <a:r>
              <a:rPr lang="en-US" sz="2800" b="1" i="1" dirty="0"/>
              <a:t>.</a:t>
            </a:r>
            <a:r>
              <a:rPr lang="en-US" sz="2800" b="1" dirty="0"/>
              <a:t>” </a:t>
            </a:r>
            <a:r>
              <a:rPr lang="en-US" sz="2800" b="1" dirty="0">
                <a:solidFill>
                  <a:schemeClr val="accent1">
                    <a:lumMod val="40000"/>
                    <a:lumOff val="60000"/>
                  </a:schemeClr>
                </a:solidFill>
              </a:rPr>
              <a:t>Luke 1:78-79</a:t>
            </a:r>
            <a:endParaRPr lang="en-US" sz="5400" b="1" dirty="0">
              <a:solidFill>
                <a:schemeClr val="accent1">
                  <a:lumMod val="40000"/>
                  <a:lumOff val="60000"/>
                </a:schemeClr>
              </a:solidFill>
            </a:endParaRPr>
          </a:p>
        </p:txBody>
      </p:sp>
    </p:spTree>
    <p:extLst>
      <p:ext uri="{BB962C8B-B14F-4D97-AF65-F5344CB8AC3E}">
        <p14:creationId xmlns:p14="http://schemas.microsoft.com/office/powerpoint/2010/main" val="368967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4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4"/>
            </a:pPr>
            <a:r>
              <a:rPr lang="en-US" sz="2800" b="1" dirty="0"/>
              <a:t>God’s peace leads us in a right walk with Him</a:t>
            </a:r>
          </a:p>
          <a:p>
            <a:pPr marL="0" indent="0">
              <a:buNone/>
            </a:pPr>
            <a:r>
              <a:rPr lang="en-US" sz="2800" b="1" dirty="0"/>
              <a:t>“</a:t>
            </a:r>
            <a:r>
              <a:rPr lang="en-US" sz="2800" b="1" i="1" dirty="0">
                <a:solidFill>
                  <a:srgbClr val="FFFF00"/>
                </a:solidFill>
              </a:rPr>
              <a:t>the gospel</a:t>
            </a:r>
            <a:r>
              <a:rPr lang="en-US" sz="2800" b="1" i="1" dirty="0"/>
              <a:t>…is </a:t>
            </a:r>
            <a:r>
              <a:rPr lang="en-US" sz="2800" b="1" i="1" dirty="0">
                <a:solidFill>
                  <a:srgbClr val="FFFF00"/>
                </a:solidFill>
              </a:rPr>
              <a:t>the power of God </a:t>
            </a:r>
            <a:r>
              <a:rPr lang="en-US" sz="2800" b="1" i="1" dirty="0"/>
              <a:t>for salvation to everyone who believes, </a:t>
            </a:r>
            <a:r>
              <a:rPr lang="en-US" sz="2800" b="1" i="1" dirty="0">
                <a:solidFill>
                  <a:schemeClr val="accent6">
                    <a:lumMod val="40000"/>
                    <a:lumOff val="60000"/>
                  </a:schemeClr>
                </a:solidFill>
              </a:rPr>
              <a:t>to the Jew first and also to the Greek</a:t>
            </a:r>
            <a:r>
              <a:rPr lang="en-US" sz="2800" b="1" i="1" dirty="0"/>
              <a:t>.</a:t>
            </a:r>
            <a:r>
              <a:rPr lang="en-US" sz="2800" b="1" dirty="0"/>
              <a:t>” </a:t>
            </a:r>
            <a:r>
              <a:rPr lang="en-US" sz="2800" b="1" dirty="0">
                <a:solidFill>
                  <a:schemeClr val="accent1">
                    <a:lumMod val="40000"/>
                    <a:lumOff val="60000"/>
                  </a:schemeClr>
                </a:solidFill>
              </a:rPr>
              <a:t>Romans 1:16</a:t>
            </a:r>
          </a:p>
          <a:p>
            <a:pPr marL="0" indent="0">
              <a:buNone/>
            </a:pPr>
            <a:r>
              <a:rPr lang="en-US" sz="2800" b="1" dirty="0"/>
              <a:t>“</a:t>
            </a:r>
            <a:r>
              <a:rPr lang="en-US" sz="2800" b="1" i="1" dirty="0"/>
              <a:t>There will be tribulation and distress for every human being who does evil, </a:t>
            </a:r>
            <a:r>
              <a:rPr lang="en-US" sz="2800" b="1" i="1" dirty="0">
                <a:solidFill>
                  <a:schemeClr val="accent6">
                    <a:lumMod val="40000"/>
                    <a:lumOff val="60000"/>
                  </a:schemeClr>
                </a:solidFill>
              </a:rPr>
              <a:t>the Jew first and also the Greek</a:t>
            </a:r>
            <a:r>
              <a:rPr lang="en-US" sz="2800" b="1" i="1" dirty="0"/>
              <a:t>, </a:t>
            </a:r>
            <a:r>
              <a:rPr lang="en-US" sz="2800" b="1" i="1" dirty="0">
                <a:solidFill>
                  <a:srgbClr val="FFFF00"/>
                </a:solidFill>
              </a:rPr>
              <a:t>but glory and honor and </a:t>
            </a:r>
            <a:r>
              <a:rPr lang="en-US" sz="2800" b="1" i="1" u="sng" dirty="0">
                <a:solidFill>
                  <a:srgbClr val="FFFF00"/>
                </a:solidFill>
              </a:rPr>
              <a:t>peace</a:t>
            </a:r>
            <a:r>
              <a:rPr lang="en-US" sz="2800" b="1" i="1" dirty="0">
                <a:solidFill>
                  <a:srgbClr val="FFFF00"/>
                </a:solidFill>
              </a:rPr>
              <a:t> </a:t>
            </a:r>
            <a:r>
              <a:rPr lang="en-US" sz="2800" b="1" i="1" u="sng" dirty="0">
                <a:solidFill>
                  <a:srgbClr val="FFFF00"/>
                </a:solidFill>
              </a:rPr>
              <a:t>for</a:t>
            </a:r>
            <a:r>
              <a:rPr lang="en-US" sz="2800" b="1" i="1" dirty="0">
                <a:solidFill>
                  <a:srgbClr val="FFFF00"/>
                </a:solidFill>
              </a:rPr>
              <a:t> </a:t>
            </a:r>
            <a:r>
              <a:rPr lang="en-US" sz="2800" b="1" i="1" u="sng" dirty="0">
                <a:solidFill>
                  <a:srgbClr val="FFFF00"/>
                </a:solidFill>
              </a:rPr>
              <a:t>everyone who does good</a:t>
            </a:r>
            <a:r>
              <a:rPr lang="en-US" sz="2800" b="1" i="1" dirty="0"/>
              <a:t>, </a:t>
            </a:r>
            <a:r>
              <a:rPr lang="en-US" sz="2800" b="1" i="1" dirty="0">
                <a:solidFill>
                  <a:schemeClr val="accent6">
                    <a:lumMod val="40000"/>
                    <a:lumOff val="60000"/>
                  </a:schemeClr>
                </a:solidFill>
              </a:rPr>
              <a:t>the Jew first and also the Greek</a:t>
            </a:r>
            <a:r>
              <a:rPr lang="en-US" sz="2800" b="1" i="1" dirty="0"/>
              <a:t>.</a:t>
            </a:r>
            <a:r>
              <a:rPr lang="en-US" sz="2800" b="1" dirty="0"/>
              <a:t>” </a:t>
            </a:r>
            <a:r>
              <a:rPr lang="en-US" sz="2800" b="1" dirty="0">
                <a:solidFill>
                  <a:schemeClr val="accent1">
                    <a:lumMod val="40000"/>
                    <a:lumOff val="60000"/>
                  </a:schemeClr>
                </a:solidFill>
              </a:rPr>
              <a:t>Romans 2:9-10 </a:t>
            </a:r>
          </a:p>
        </p:txBody>
      </p:sp>
    </p:spTree>
    <p:extLst>
      <p:ext uri="{BB962C8B-B14F-4D97-AF65-F5344CB8AC3E}">
        <p14:creationId xmlns:p14="http://schemas.microsoft.com/office/powerpoint/2010/main" val="146025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startAt="5"/>
            </a:pPr>
            <a:r>
              <a:rPr lang="en-US" sz="2800" b="1" dirty="0"/>
              <a:t>God’s peace is established in His creation of the church</a:t>
            </a:r>
          </a:p>
          <a:p>
            <a:pPr marL="0" indent="0">
              <a:buNone/>
            </a:pPr>
            <a:r>
              <a:rPr lang="en-US" sz="2800" b="1" dirty="0"/>
              <a:t>“</a:t>
            </a:r>
            <a:r>
              <a:rPr lang="en-US" sz="2800" b="1" i="1" dirty="0"/>
              <a:t>For </a:t>
            </a:r>
            <a:r>
              <a:rPr lang="en-US" sz="2800" b="1" i="1" dirty="0">
                <a:solidFill>
                  <a:srgbClr val="FFFF00"/>
                </a:solidFill>
              </a:rPr>
              <a:t>he himself is our peace</a:t>
            </a:r>
            <a:r>
              <a:rPr lang="en-US" sz="2800" b="1" i="1" dirty="0"/>
              <a:t>, who has made the two groups one and has destroyed the barrier, the dividing wall of hostility, by setting aside in his flesh the law with its commands and regulations. </a:t>
            </a:r>
            <a:r>
              <a:rPr lang="en-US" sz="2800" b="1" i="1" dirty="0">
                <a:solidFill>
                  <a:srgbClr val="FFFF00"/>
                </a:solidFill>
              </a:rPr>
              <a:t>His purpose was to create in himself </a:t>
            </a:r>
            <a:r>
              <a:rPr lang="en-US" sz="2800" b="1" i="1" u="sng" dirty="0">
                <a:solidFill>
                  <a:srgbClr val="FFFF00"/>
                </a:solidFill>
              </a:rPr>
              <a:t>one new humanity</a:t>
            </a:r>
            <a:r>
              <a:rPr lang="en-US" sz="2800" b="1" i="1" dirty="0"/>
              <a:t> out of the two, </a:t>
            </a:r>
            <a:r>
              <a:rPr lang="en-US" sz="2800" b="1" i="1" dirty="0">
                <a:solidFill>
                  <a:srgbClr val="FFFF00"/>
                </a:solidFill>
              </a:rPr>
              <a:t>thus making peace</a:t>
            </a:r>
            <a:r>
              <a:rPr lang="en-US" sz="2800" b="1" i="1" dirty="0"/>
              <a:t>, and </a:t>
            </a:r>
            <a:r>
              <a:rPr lang="en-US" sz="2800" b="1" i="1" dirty="0">
                <a:solidFill>
                  <a:srgbClr val="FFFF00"/>
                </a:solidFill>
              </a:rPr>
              <a:t>in one body to reconcile both of them to God through the cross</a:t>
            </a:r>
            <a:r>
              <a:rPr lang="en-US" sz="2800" b="1" i="1" dirty="0"/>
              <a:t>, </a:t>
            </a:r>
            <a:r>
              <a:rPr lang="en-US" sz="2800" b="1" i="1" dirty="0">
                <a:solidFill>
                  <a:srgbClr val="FFFF00"/>
                </a:solidFill>
              </a:rPr>
              <a:t>by which he put to death their hostility</a:t>
            </a:r>
            <a:r>
              <a:rPr lang="en-US" sz="2800" b="1" i="1" dirty="0"/>
              <a:t>.</a:t>
            </a:r>
            <a:r>
              <a:rPr lang="en-US" sz="2800" b="1" dirty="0"/>
              <a:t>” </a:t>
            </a:r>
            <a:r>
              <a:rPr lang="en-US" sz="2800" b="1" dirty="0">
                <a:solidFill>
                  <a:schemeClr val="accent1">
                    <a:lumMod val="40000"/>
                    <a:lumOff val="60000"/>
                  </a:schemeClr>
                </a:solidFill>
              </a:rPr>
              <a:t>Ephesians 2:14-16 (NIV) </a:t>
            </a:r>
          </a:p>
        </p:txBody>
      </p:sp>
    </p:spTree>
    <p:extLst>
      <p:ext uri="{BB962C8B-B14F-4D97-AF65-F5344CB8AC3E}">
        <p14:creationId xmlns:p14="http://schemas.microsoft.com/office/powerpoint/2010/main" val="331522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1850A-7BC2-479A-BA18-941BDA6FD60C}"/>
              </a:ext>
            </a:extLst>
          </p:cNvPr>
          <p:cNvSpPr>
            <a:spLocks noGrp="1"/>
          </p:cNvSpPr>
          <p:nvPr>
            <p:ph type="title"/>
          </p:nvPr>
        </p:nvSpPr>
        <p:spPr>
          <a:xfrm>
            <a:off x="1393639" y="76768"/>
            <a:ext cx="9404723" cy="1400530"/>
          </a:xfrm>
        </p:spPr>
        <p:txBody>
          <a:bodyPr/>
          <a:lstStyle/>
          <a:p>
            <a:pPr algn="ctr"/>
            <a:r>
              <a:rPr lang="en-US" sz="4000" b="1" dirty="0"/>
              <a:t>“Heaven’s glory is peace on earth!” </a:t>
            </a:r>
          </a:p>
        </p:txBody>
      </p:sp>
    </p:spTree>
    <p:extLst>
      <p:ext uri="{BB962C8B-B14F-4D97-AF65-F5344CB8AC3E}">
        <p14:creationId xmlns:p14="http://schemas.microsoft.com/office/powerpoint/2010/main" val="91055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1850A-7BC2-479A-BA18-941BDA6FD60C}"/>
              </a:ext>
            </a:extLst>
          </p:cNvPr>
          <p:cNvSpPr>
            <a:spLocks noGrp="1"/>
          </p:cNvSpPr>
          <p:nvPr>
            <p:ph type="title"/>
          </p:nvPr>
        </p:nvSpPr>
        <p:spPr>
          <a:xfrm>
            <a:off x="1393639" y="76768"/>
            <a:ext cx="9404723" cy="1400530"/>
          </a:xfrm>
        </p:spPr>
        <p:txBody>
          <a:bodyPr/>
          <a:lstStyle/>
          <a:p>
            <a:pPr algn="ctr"/>
            <a:r>
              <a:rPr lang="en-US" sz="4000" b="1" dirty="0"/>
              <a:t>“Heaven’s glory is peace on earth!” </a:t>
            </a:r>
          </a:p>
        </p:txBody>
      </p:sp>
    </p:spTree>
    <p:extLst>
      <p:ext uri="{BB962C8B-B14F-4D97-AF65-F5344CB8AC3E}">
        <p14:creationId xmlns:p14="http://schemas.microsoft.com/office/powerpoint/2010/main" val="319145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a:t>
            </a:r>
            <a:r>
              <a:rPr lang="en-US" sz="3600" b="1" dirty="0"/>
              <a:t> Christmas is a time of great joy because God is glorified in heaven </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p:txBody>
          <a:bodyPr>
            <a:normAutofit/>
          </a:bodyPr>
          <a:lstStyle/>
          <a:p>
            <a:pPr marL="0" indent="0">
              <a:buNone/>
            </a:pPr>
            <a:r>
              <a:rPr lang="en-US" sz="2400" b="1" dirty="0">
                <a:solidFill>
                  <a:schemeClr val="accent1">
                    <a:lumMod val="40000"/>
                    <a:lumOff val="60000"/>
                  </a:schemeClr>
                </a:solidFill>
              </a:rPr>
              <a:t>13</a:t>
            </a:r>
            <a:r>
              <a:rPr lang="en-US" sz="2800" b="1" dirty="0">
                <a:solidFill>
                  <a:schemeClr val="accent1">
                    <a:lumMod val="40000"/>
                    <a:lumOff val="60000"/>
                  </a:schemeClr>
                </a:solidFill>
              </a:rPr>
              <a:t> </a:t>
            </a:r>
            <a:r>
              <a:rPr lang="en-US" sz="2800" b="1" i="1" dirty="0"/>
              <a:t>And </a:t>
            </a:r>
            <a:r>
              <a:rPr lang="en-US" sz="2800" b="1" i="1" dirty="0">
                <a:solidFill>
                  <a:srgbClr val="FFFF00"/>
                </a:solidFill>
              </a:rPr>
              <a:t>suddenly</a:t>
            </a:r>
            <a:r>
              <a:rPr lang="en-US" sz="2800" b="1" i="1" dirty="0"/>
              <a:t> there was with the angel </a:t>
            </a:r>
            <a:r>
              <a:rPr lang="en-US" sz="2800" b="1" i="1" dirty="0">
                <a:solidFill>
                  <a:srgbClr val="FFFF00"/>
                </a:solidFill>
              </a:rPr>
              <a:t>a multitude</a:t>
            </a:r>
            <a:r>
              <a:rPr lang="en-US" sz="2800" b="1" i="1" dirty="0"/>
              <a:t> of the heavenly host </a:t>
            </a:r>
            <a:r>
              <a:rPr lang="en-US" sz="2800" b="1" i="1" dirty="0">
                <a:solidFill>
                  <a:srgbClr val="FFFF00"/>
                </a:solidFill>
              </a:rPr>
              <a:t>praising God</a:t>
            </a:r>
            <a:r>
              <a:rPr lang="en-US" sz="2800" b="1" i="1" dirty="0"/>
              <a:t> and </a:t>
            </a:r>
            <a:r>
              <a:rPr lang="en-US" sz="2800" b="1" i="1" dirty="0">
                <a:solidFill>
                  <a:srgbClr val="FFFF00"/>
                </a:solidFill>
              </a:rPr>
              <a:t>saying</a:t>
            </a:r>
            <a:r>
              <a:rPr lang="en-US" sz="2800" b="1" i="1" dirty="0"/>
              <a:t>, </a:t>
            </a:r>
            <a:r>
              <a:rPr lang="en-US" sz="2400" b="1" dirty="0">
                <a:solidFill>
                  <a:schemeClr val="accent1">
                    <a:lumMod val="40000"/>
                    <a:lumOff val="60000"/>
                  </a:schemeClr>
                </a:solidFill>
              </a:rPr>
              <a:t>14</a:t>
            </a:r>
            <a:r>
              <a:rPr lang="en-US" sz="2800" b="1" dirty="0"/>
              <a:t> 	</a:t>
            </a:r>
            <a:r>
              <a:rPr lang="en-US" sz="2800" b="1" i="1" dirty="0"/>
              <a:t>“</a:t>
            </a:r>
            <a:r>
              <a:rPr lang="en-US" sz="2800" b="1" i="1" u="sng" dirty="0">
                <a:solidFill>
                  <a:srgbClr val="FFFF00"/>
                </a:solidFill>
              </a:rPr>
              <a:t>Glory</a:t>
            </a:r>
            <a:r>
              <a:rPr lang="en-US" sz="2800" b="1" i="1" dirty="0">
                <a:solidFill>
                  <a:srgbClr val="FFFF00"/>
                </a:solidFill>
              </a:rPr>
              <a:t> to God in the highest</a:t>
            </a:r>
            <a:r>
              <a:rPr lang="en-US" sz="2800" b="1" i="1" dirty="0"/>
              <a:t>… </a:t>
            </a:r>
          </a:p>
          <a:p>
            <a:pPr marL="0" indent="0">
              <a:buNone/>
            </a:pPr>
            <a:r>
              <a:rPr lang="en-US" sz="2400" b="1" dirty="0">
                <a:solidFill>
                  <a:schemeClr val="accent1">
                    <a:lumMod val="40000"/>
                    <a:lumOff val="60000"/>
                  </a:schemeClr>
                </a:solidFill>
              </a:rPr>
              <a:t>15</a:t>
            </a:r>
            <a:r>
              <a:rPr lang="en-US" sz="2800" b="1" dirty="0"/>
              <a:t> </a:t>
            </a:r>
            <a:r>
              <a:rPr lang="en-US" sz="2800" b="1" i="1" dirty="0"/>
              <a:t>When </a:t>
            </a:r>
            <a:r>
              <a:rPr lang="en-US" sz="2800" b="1" i="1" dirty="0">
                <a:solidFill>
                  <a:srgbClr val="FFFF00"/>
                </a:solidFill>
              </a:rPr>
              <a:t>the angels went away from them </a:t>
            </a:r>
            <a:r>
              <a:rPr lang="en-US" sz="2800" b="1" i="1" u="sng" dirty="0">
                <a:solidFill>
                  <a:srgbClr val="FFFF00"/>
                </a:solidFill>
              </a:rPr>
              <a:t>into heaven</a:t>
            </a:r>
            <a:r>
              <a:rPr lang="en-US" sz="2800" b="1" i="1" dirty="0"/>
              <a:t>, the shepherds said to one another…</a:t>
            </a:r>
          </a:p>
          <a:p>
            <a:pPr marL="0" indent="0">
              <a:buNone/>
            </a:pPr>
            <a:endParaRPr lang="en-US" sz="2800" b="1" i="1" dirty="0"/>
          </a:p>
          <a:p>
            <a:pPr marL="0" indent="0">
              <a:buNone/>
            </a:pPr>
            <a:r>
              <a:rPr lang="en-US" sz="2400" b="1" dirty="0">
                <a:solidFill>
                  <a:schemeClr val="accent1">
                    <a:lumMod val="40000"/>
                    <a:lumOff val="60000"/>
                  </a:schemeClr>
                </a:solidFill>
              </a:rPr>
              <a:t>20</a:t>
            </a:r>
            <a:r>
              <a:rPr lang="en-US" sz="2800" b="1" i="1" dirty="0"/>
              <a:t> …</a:t>
            </a:r>
            <a:r>
              <a:rPr lang="en-US" sz="2800" b="1" i="1" dirty="0">
                <a:solidFill>
                  <a:srgbClr val="FFFF00"/>
                </a:solidFill>
              </a:rPr>
              <a:t>the shepherds </a:t>
            </a:r>
            <a:r>
              <a:rPr lang="en-US" sz="2800" b="1" i="1" dirty="0"/>
              <a:t>returned, </a:t>
            </a:r>
            <a:r>
              <a:rPr lang="en-US" sz="2800" b="1" i="1" dirty="0">
                <a:solidFill>
                  <a:srgbClr val="FFFF00"/>
                </a:solidFill>
              </a:rPr>
              <a:t>glorifying and praising God </a:t>
            </a:r>
            <a:r>
              <a:rPr lang="en-US" sz="2800" b="1" i="1" dirty="0"/>
              <a:t>for all they had heard and seen…</a:t>
            </a:r>
          </a:p>
        </p:txBody>
      </p:sp>
    </p:spTree>
    <p:extLst>
      <p:ext uri="{BB962C8B-B14F-4D97-AF65-F5344CB8AC3E}">
        <p14:creationId xmlns:p14="http://schemas.microsoft.com/office/powerpoint/2010/main" val="158082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3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a:t>
            </a:r>
            <a:r>
              <a:rPr lang="en-US" sz="3600" b="1" dirty="0"/>
              <a:t> Christmas is a time of great joy because God is glorified in heaven </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p:txBody>
          <a:bodyPr>
            <a:normAutofit lnSpcReduction="10000"/>
          </a:bodyPr>
          <a:lstStyle/>
          <a:p>
            <a:pPr marL="0" indent="0">
              <a:buNone/>
            </a:pPr>
            <a:r>
              <a:rPr lang="en-US" sz="2400" b="1" dirty="0">
                <a:solidFill>
                  <a:schemeClr val="accent1">
                    <a:lumMod val="40000"/>
                    <a:lumOff val="60000"/>
                  </a:schemeClr>
                </a:solidFill>
              </a:rPr>
              <a:t>13</a:t>
            </a:r>
            <a:r>
              <a:rPr lang="en-US" sz="2800" b="1" dirty="0">
                <a:solidFill>
                  <a:schemeClr val="accent1">
                    <a:lumMod val="40000"/>
                    <a:lumOff val="60000"/>
                  </a:schemeClr>
                </a:solidFill>
              </a:rPr>
              <a:t> </a:t>
            </a:r>
            <a:r>
              <a:rPr lang="en-US" sz="2800" b="1" i="1" dirty="0"/>
              <a:t>And </a:t>
            </a:r>
            <a:r>
              <a:rPr lang="en-US" sz="2800" b="1" i="1" dirty="0">
                <a:solidFill>
                  <a:srgbClr val="FFFF00"/>
                </a:solidFill>
              </a:rPr>
              <a:t>suddenly</a:t>
            </a:r>
            <a:r>
              <a:rPr lang="en-US" sz="2800" b="1" i="1" dirty="0"/>
              <a:t> there was with the angel </a:t>
            </a:r>
            <a:r>
              <a:rPr lang="en-US" sz="2800" b="1" i="1" dirty="0">
                <a:solidFill>
                  <a:srgbClr val="FFFF00"/>
                </a:solidFill>
              </a:rPr>
              <a:t>a multitude</a:t>
            </a:r>
            <a:r>
              <a:rPr lang="en-US" sz="2800" b="1" i="1" dirty="0"/>
              <a:t> of the heavenly host </a:t>
            </a:r>
            <a:r>
              <a:rPr lang="en-US" sz="2800" b="1" i="1" dirty="0">
                <a:solidFill>
                  <a:srgbClr val="FFFF00"/>
                </a:solidFill>
              </a:rPr>
              <a:t>praising God</a:t>
            </a:r>
            <a:r>
              <a:rPr lang="en-US" sz="2800" b="1" i="1" dirty="0"/>
              <a:t> and </a:t>
            </a:r>
            <a:r>
              <a:rPr lang="en-US" sz="2800" b="1" i="1" dirty="0">
                <a:solidFill>
                  <a:srgbClr val="FFFF00"/>
                </a:solidFill>
              </a:rPr>
              <a:t>saying</a:t>
            </a:r>
            <a:r>
              <a:rPr lang="en-US" sz="2800" b="1" i="1" dirty="0"/>
              <a:t>, </a:t>
            </a:r>
            <a:r>
              <a:rPr lang="en-US" sz="2400" b="1" dirty="0">
                <a:solidFill>
                  <a:schemeClr val="accent1">
                    <a:lumMod val="40000"/>
                    <a:lumOff val="60000"/>
                  </a:schemeClr>
                </a:solidFill>
              </a:rPr>
              <a:t>14</a:t>
            </a:r>
            <a:r>
              <a:rPr lang="en-US" sz="2800" b="1" dirty="0"/>
              <a:t> 	</a:t>
            </a:r>
            <a:r>
              <a:rPr lang="en-US" sz="2800" b="1" i="1" dirty="0"/>
              <a:t>“</a:t>
            </a:r>
            <a:r>
              <a:rPr lang="en-US" sz="2800" b="1" i="1" u="sng" dirty="0">
                <a:solidFill>
                  <a:srgbClr val="FFFF00"/>
                </a:solidFill>
              </a:rPr>
              <a:t>Glory</a:t>
            </a:r>
            <a:r>
              <a:rPr lang="en-US" sz="2800" b="1" i="1" dirty="0">
                <a:solidFill>
                  <a:srgbClr val="FFFF00"/>
                </a:solidFill>
              </a:rPr>
              <a:t> to God in the highest</a:t>
            </a:r>
            <a:r>
              <a:rPr lang="en-US" sz="2800" b="1" i="1" dirty="0"/>
              <a:t>… </a:t>
            </a:r>
          </a:p>
          <a:p>
            <a:pPr marL="0" indent="0">
              <a:buNone/>
            </a:pPr>
            <a:endParaRPr lang="en-US" dirty="0"/>
          </a:p>
          <a:p>
            <a:pPr marL="0" indent="0">
              <a:buNone/>
            </a:pPr>
            <a:r>
              <a:rPr lang="en-US" sz="2800" b="1" dirty="0"/>
              <a:t>“</a:t>
            </a:r>
            <a:r>
              <a:rPr lang="en-US" sz="2800" b="1" i="1" dirty="0"/>
              <a:t>Praise the </a:t>
            </a:r>
            <a:r>
              <a:rPr lang="en-US" sz="2800" b="1" i="1" cap="small" dirty="0"/>
              <a:t>Lord</a:t>
            </a:r>
            <a:r>
              <a:rPr lang="en-US" sz="2800" b="1" i="1" dirty="0"/>
              <a:t>! Praise the </a:t>
            </a:r>
            <a:r>
              <a:rPr lang="en-US" sz="2800" b="1" i="1" cap="small" dirty="0"/>
              <a:t>Lord</a:t>
            </a:r>
            <a:r>
              <a:rPr lang="en-US" sz="2800" b="1" i="1" dirty="0"/>
              <a:t> from the heavens; praise him in the heights! Praise him, all his angels; praise him, all his hosts! Praise him, sun and moon, praise him, all you shining stars! Praise him, you highest heavens, and you waters above the heavens!</a:t>
            </a:r>
            <a:r>
              <a:rPr lang="en-US" sz="2800" b="1" dirty="0"/>
              <a:t>” </a:t>
            </a:r>
            <a:r>
              <a:rPr lang="en-US" sz="2800" b="1" dirty="0">
                <a:solidFill>
                  <a:schemeClr val="accent1">
                    <a:lumMod val="40000"/>
                    <a:lumOff val="60000"/>
                  </a:schemeClr>
                </a:solidFill>
              </a:rPr>
              <a:t>Psalm 148:1-4</a:t>
            </a:r>
            <a:r>
              <a:rPr lang="en-US" sz="2800" dirty="0">
                <a:solidFill>
                  <a:schemeClr val="accent1">
                    <a:lumMod val="40000"/>
                    <a:lumOff val="60000"/>
                  </a:schemeClr>
                </a:solidFill>
              </a:rPr>
              <a:t> </a:t>
            </a:r>
            <a:endParaRPr lang="en-US" sz="2800" b="1" i="1" dirty="0">
              <a:solidFill>
                <a:schemeClr val="accent1">
                  <a:lumMod val="40000"/>
                  <a:lumOff val="60000"/>
                </a:schemeClr>
              </a:solidFill>
            </a:endParaRPr>
          </a:p>
        </p:txBody>
      </p:sp>
    </p:spTree>
    <p:extLst>
      <p:ext uri="{BB962C8B-B14F-4D97-AF65-F5344CB8AC3E}">
        <p14:creationId xmlns:p14="http://schemas.microsoft.com/office/powerpoint/2010/main" val="226773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9857131" cy="4195481"/>
          </a:xfrm>
        </p:spPr>
        <p:txBody>
          <a:bodyPr>
            <a:normAutofit/>
          </a:bodyPr>
          <a:lstStyle/>
          <a:p>
            <a:pPr marL="0" indent="0">
              <a:buNone/>
            </a:pPr>
            <a:r>
              <a:rPr lang="en-US" sz="2400" b="1" dirty="0">
                <a:solidFill>
                  <a:schemeClr val="accent1">
                    <a:lumMod val="40000"/>
                    <a:lumOff val="60000"/>
                  </a:schemeClr>
                </a:solidFill>
              </a:rPr>
              <a:t>14</a:t>
            </a:r>
            <a:r>
              <a:rPr lang="en-US" sz="1800" b="1" dirty="0"/>
              <a:t> </a:t>
            </a:r>
            <a:r>
              <a:rPr lang="en-US" sz="2800" b="1" i="1" dirty="0"/>
              <a:t>“Glory to God in the highest, and </a:t>
            </a:r>
            <a:r>
              <a:rPr lang="en-US" sz="2800" b="1" i="1" u="sng" dirty="0">
                <a:solidFill>
                  <a:srgbClr val="FFFF00"/>
                </a:solidFill>
              </a:rPr>
              <a:t>on earth</a:t>
            </a:r>
            <a:r>
              <a:rPr lang="en-US" sz="2800" b="1" i="1" dirty="0">
                <a:solidFill>
                  <a:srgbClr val="FFFF00"/>
                </a:solidFill>
              </a:rPr>
              <a:t> </a:t>
            </a:r>
            <a:r>
              <a:rPr lang="en-US" sz="2800" b="1" i="1" u="sng" dirty="0">
                <a:solidFill>
                  <a:srgbClr val="FFFF00"/>
                </a:solidFill>
              </a:rPr>
              <a:t>peace</a:t>
            </a:r>
            <a:r>
              <a:rPr lang="en-US" sz="2800" b="1" i="1" dirty="0">
                <a:solidFill>
                  <a:srgbClr val="FFFF00"/>
                </a:solidFill>
              </a:rPr>
              <a:t> among those with whom he is pleased</a:t>
            </a:r>
            <a:r>
              <a:rPr lang="en-US" sz="2800" b="1" i="1" dirty="0"/>
              <a:t>!”</a:t>
            </a:r>
          </a:p>
          <a:p>
            <a:pPr marL="0" indent="0">
              <a:buNone/>
            </a:pPr>
            <a:endParaRPr lang="en-US" sz="2800" b="1" dirty="0">
              <a:solidFill>
                <a:schemeClr val="accent1">
                  <a:lumMod val="40000"/>
                  <a:lumOff val="60000"/>
                </a:schemeClr>
              </a:solidFill>
            </a:endParaRPr>
          </a:p>
          <a:p>
            <a:pPr marL="0" indent="0">
              <a:buNone/>
            </a:pPr>
            <a:r>
              <a:rPr lang="en-US" sz="2800" b="1" dirty="0">
                <a:solidFill>
                  <a:schemeClr val="accent1">
                    <a:lumMod val="40000"/>
                    <a:lumOff val="60000"/>
                  </a:schemeClr>
                </a:solidFill>
              </a:rPr>
              <a:t>This peace is a gift particular to His children and its source is Jesus Christ</a:t>
            </a:r>
          </a:p>
          <a:p>
            <a:pPr marL="0" indent="0">
              <a:buNone/>
            </a:pPr>
            <a:r>
              <a:rPr lang="en-US" sz="2800" b="1" dirty="0"/>
              <a:t>“</a:t>
            </a:r>
            <a:r>
              <a:rPr lang="en-US" sz="2800" b="1" i="1" dirty="0"/>
              <a:t>For he himself is our </a:t>
            </a:r>
            <a:r>
              <a:rPr lang="en-US" sz="2800" b="1" i="1" dirty="0">
                <a:solidFill>
                  <a:srgbClr val="FFFF00"/>
                </a:solidFill>
              </a:rPr>
              <a:t>peace…</a:t>
            </a:r>
            <a:r>
              <a:rPr lang="en-US" sz="2800" b="1" dirty="0"/>
              <a:t>” </a:t>
            </a:r>
            <a:r>
              <a:rPr lang="en-US" sz="2800" b="1" dirty="0">
                <a:solidFill>
                  <a:schemeClr val="accent1">
                    <a:lumMod val="40000"/>
                    <a:lumOff val="60000"/>
                  </a:schemeClr>
                </a:solidFill>
              </a:rPr>
              <a:t>Ephesians 2:14</a:t>
            </a:r>
          </a:p>
          <a:p>
            <a:pPr marL="0" indent="0">
              <a:buNone/>
            </a:pPr>
            <a:r>
              <a:rPr lang="en-US" sz="2800" b="1" dirty="0"/>
              <a:t>“</a:t>
            </a:r>
            <a:r>
              <a:rPr lang="en-US" sz="2800" b="1" i="1" dirty="0"/>
              <a:t>the punishment that brought us </a:t>
            </a:r>
            <a:r>
              <a:rPr lang="en-US" sz="2800" b="1" i="1" dirty="0">
                <a:solidFill>
                  <a:srgbClr val="FFFF00"/>
                </a:solidFill>
              </a:rPr>
              <a:t>peace</a:t>
            </a:r>
            <a:r>
              <a:rPr lang="en-US" sz="2800" b="1" i="1" dirty="0"/>
              <a:t> was on him…</a:t>
            </a:r>
            <a:r>
              <a:rPr lang="en-US" sz="2800" b="1" dirty="0"/>
              <a:t>” </a:t>
            </a:r>
            <a:r>
              <a:rPr lang="en-US" sz="2800" b="1" dirty="0">
                <a:solidFill>
                  <a:schemeClr val="accent1">
                    <a:lumMod val="40000"/>
                    <a:lumOff val="60000"/>
                  </a:schemeClr>
                </a:solidFill>
              </a:rPr>
              <a:t>Isaiah 53:5, NIV</a:t>
            </a:r>
            <a:endParaRPr lang="en-US" sz="3600" b="1" i="1" dirty="0">
              <a:solidFill>
                <a:schemeClr val="accent1">
                  <a:lumMod val="40000"/>
                  <a:lumOff val="60000"/>
                </a:schemeClr>
              </a:solidFill>
            </a:endParaRPr>
          </a:p>
        </p:txBody>
      </p:sp>
    </p:spTree>
    <p:extLst>
      <p:ext uri="{BB962C8B-B14F-4D97-AF65-F5344CB8AC3E}">
        <p14:creationId xmlns:p14="http://schemas.microsoft.com/office/powerpoint/2010/main" val="417814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par>
                          <p:cTn id="13" fill="hold">
                            <p:stCondLst>
                              <p:cond delay="2000"/>
                            </p:stCondLst>
                            <p:childTnLst>
                              <p:par>
                                <p:cTn id="14" presetID="6" presetClass="entr" presetSubtype="16" fill="hold" nodeType="afterEffect">
                                  <p:stCondLst>
                                    <p:cond delay="2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par>
                          <p:cTn id="17" fill="hold">
                            <p:stCondLst>
                              <p:cond delay="6000"/>
                            </p:stCondLst>
                            <p:childTnLst>
                              <p:par>
                                <p:cTn id="18" presetID="6" presetClass="entr" presetSubtype="16" fill="hold" nodeType="afterEffect">
                                  <p:stCondLst>
                                    <p:cond delay="200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ircle(in)">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400" b="1" dirty="0">
                <a:solidFill>
                  <a:schemeClr val="accent1">
                    <a:lumMod val="40000"/>
                    <a:lumOff val="60000"/>
                  </a:schemeClr>
                </a:solidFill>
              </a:rPr>
              <a:t>14</a:t>
            </a:r>
            <a:r>
              <a:rPr lang="en-US" sz="2800" b="1" dirty="0"/>
              <a:t> </a:t>
            </a:r>
            <a:r>
              <a:rPr lang="en-US" sz="2800" b="1" i="1" dirty="0"/>
              <a:t>“Glory to God in the highest, and </a:t>
            </a:r>
            <a:r>
              <a:rPr lang="en-US" sz="2800" b="1" i="1" u="sng" dirty="0">
                <a:solidFill>
                  <a:srgbClr val="FFFF00"/>
                </a:solidFill>
              </a:rPr>
              <a:t>on earth</a:t>
            </a:r>
            <a:r>
              <a:rPr lang="en-US" sz="2800" b="1" i="1" dirty="0">
                <a:solidFill>
                  <a:srgbClr val="FFFF00"/>
                </a:solidFill>
              </a:rPr>
              <a:t> </a:t>
            </a:r>
            <a:r>
              <a:rPr lang="en-US" sz="2800" b="1" i="1" u="sng" dirty="0">
                <a:solidFill>
                  <a:srgbClr val="FFFF00"/>
                </a:solidFill>
              </a:rPr>
              <a:t>peace</a:t>
            </a:r>
            <a:r>
              <a:rPr lang="en-US" sz="2800" b="1" i="1" dirty="0">
                <a:solidFill>
                  <a:srgbClr val="FFFF00"/>
                </a:solidFill>
              </a:rPr>
              <a:t> among those with whom he is pleased</a:t>
            </a:r>
            <a:r>
              <a:rPr lang="en-US" sz="2800" b="1" i="1" dirty="0"/>
              <a:t>!”</a:t>
            </a:r>
          </a:p>
          <a:p>
            <a:pPr marL="0" indent="0">
              <a:buNone/>
            </a:pPr>
            <a:r>
              <a:rPr lang="en-US" sz="2800" b="1" dirty="0">
                <a:solidFill>
                  <a:schemeClr val="accent1">
                    <a:lumMod val="40000"/>
                    <a:lumOff val="60000"/>
                  </a:schemeClr>
                </a:solidFill>
              </a:rPr>
              <a:t>This is peace He gives and that it’s not to be misunderstood as the kind of peace the world gives</a:t>
            </a:r>
          </a:p>
          <a:p>
            <a:pPr marL="0" indent="0">
              <a:buNone/>
            </a:pPr>
            <a:r>
              <a:rPr lang="en-US" sz="2600" b="1" dirty="0"/>
              <a:t>“</a:t>
            </a:r>
            <a:r>
              <a:rPr lang="en-US" sz="2600" b="1" i="1" dirty="0">
                <a:solidFill>
                  <a:srgbClr val="FFFF00"/>
                </a:solidFill>
              </a:rPr>
              <a:t>Do you think that I have come to give </a:t>
            </a:r>
            <a:r>
              <a:rPr lang="en-US" sz="2600" b="1" i="1" u="sng" dirty="0">
                <a:solidFill>
                  <a:srgbClr val="FFFF00"/>
                </a:solidFill>
              </a:rPr>
              <a:t>peace on earth</a:t>
            </a:r>
            <a:r>
              <a:rPr lang="en-US" sz="2600" b="1" i="1" dirty="0">
                <a:solidFill>
                  <a:srgbClr val="FFFF00"/>
                </a:solidFill>
              </a:rPr>
              <a:t>? No, I tell you, but rather division</a:t>
            </a:r>
            <a:r>
              <a:rPr lang="en-US" sz="2600" b="1" i="1" dirty="0"/>
              <a:t>. For from now on in one house there will be five divided, three against two and two against three. They will be divided, father against son and son against father, mother against daughter and daughter against mother, mother-in-law against her daughter-in-law and daughter-in-law against mother-in-law.</a:t>
            </a:r>
            <a:r>
              <a:rPr lang="en-US" sz="2600" b="1" dirty="0"/>
              <a:t>” </a:t>
            </a:r>
            <a:r>
              <a:rPr lang="en-US" sz="2600" b="1" dirty="0">
                <a:solidFill>
                  <a:schemeClr val="accent1">
                    <a:lumMod val="40000"/>
                    <a:lumOff val="60000"/>
                  </a:schemeClr>
                </a:solidFill>
              </a:rPr>
              <a:t>Luke 12:51-53 </a:t>
            </a:r>
            <a:endParaRPr lang="en-US" sz="2600" b="1" i="1" dirty="0">
              <a:solidFill>
                <a:schemeClr val="accent1">
                  <a:lumMod val="40000"/>
                  <a:lumOff val="60000"/>
                </a:schemeClr>
              </a:solidFill>
            </a:endParaRPr>
          </a:p>
        </p:txBody>
      </p:sp>
    </p:spTree>
    <p:extLst>
      <p:ext uri="{BB962C8B-B14F-4D97-AF65-F5344CB8AC3E}">
        <p14:creationId xmlns:p14="http://schemas.microsoft.com/office/powerpoint/2010/main" val="776056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6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400" b="1" dirty="0">
                <a:solidFill>
                  <a:schemeClr val="accent1">
                    <a:lumMod val="40000"/>
                    <a:lumOff val="60000"/>
                  </a:schemeClr>
                </a:solidFill>
              </a:rPr>
              <a:t>14</a:t>
            </a:r>
            <a:r>
              <a:rPr lang="en-US" sz="2800" b="1" dirty="0"/>
              <a:t> </a:t>
            </a:r>
            <a:r>
              <a:rPr lang="en-US" sz="2800" b="1" i="1" dirty="0"/>
              <a:t>“Glory to God in the highest, and </a:t>
            </a:r>
            <a:r>
              <a:rPr lang="en-US" sz="2800" b="1" i="1" u="sng" dirty="0">
                <a:solidFill>
                  <a:srgbClr val="FFFF00"/>
                </a:solidFill>
              </a:rPr>
              <a:t>on earth</a:t>
            </a:r>
            <a:r>
              <a:rPr lang="en-US" sz="2800" b="1" i="1" dirty="0">
                <a:solidFill>
                  <a:srgbClr val="FFFF00"/>
                </a:solidFill>
              </a:rPr>
              <a:t> </a:t>
            </a:r>
            <a:r>
              <a:rPr lang="en-US" sz="2800" b="1" i="1" u="sng" dirty="0">
                <a:solidFill>
                  <a:srgbClr val="FFFF00"/>
                </a:solidFill>
              </a:rPr>
              <a:t>peace</a:t>
            </a:r>
            <a:r>
              <a:rPr lang="en-US" sz="2800" b="1" i="1" dirty="0">
                <a:solidFill>
                  <a:srgbClr val="FFFF00"/>
                </a:solidFill>
              </a:rPr>
              <a:t> among those with whom he is pleased</a:t>
            </a:r>
            <a:r>
              <a:rPr lang="en-US" sz="2800" b="1" i="1" dirty="0"/>
              <a:t>!”</a:t>
            </a:r>
          </a:p>
          <a:p>
            <a:pPr marL="0" indent="0">
              <a:buNone/>
            </a:pPr>
            <a:r>
              <a:rPr lang="en-US" sz="2800" b="1" dirty="0">
                <a:solidFill>
                  <a:schemeClr val="accent1">
                    <a:lumMod val="40000"/>
                    <a:lumOff val="60000"/>
                  </a:schemeClr>
                </a:solidFill>
              </a:rPr>
              <a:t>This is peace He gives and that it’s not to be misunderstood as the kind of peace the world gives</a:t>
            </a:r>
          </a:p>
          <a:p>
            <a:pPr marL="0" indent="0">
              <a:buNone/>
            </a:pPr>
            <a:r>
              <a:rPr lang="en-US" sz="2800" b="1" dirty="0"/>
              <a:t>“</a:t>
            </a:r>
            <a:r>
              <a:rPr lang="en-US" sz="2800" b="1" i="1" dirty="0"/>
              <a:t>Peace I leave with you; </a:t>
            </a:r>
            <a:r>
              <a:rPr lang="en-US" sz="2800" b="1" i="1" dirty="0">
                <a:solidFill>
                  <a:srgbClr val="FFFF00"/>
                </a:solidFill>
              </a:rPr>
              <a:t>my peace I give to you. </a:t>
            </a:r>
            <a:r>
              <a:rPr lang="en-US" sz="2800" b="1" i="1" u="sng" dirty="0">
                <a:solidFill>
                  <a:srgbClr val="FFFF00"/>
                </a:solidFill>
              </a:rPr>
              <a:t>Not as the world gives</a:t>
            </a:r>
            <a:r>
              <a:rPr lang="en-US" sz="2800" b="1" i="1" dirty="0">
                <a:solidFill>
                  <a:srgbClr val="FFFF00"/>
                </a:solidFill>
              </a:rPr>
              <a:t> do I give to you</a:t>
            </a:r>
            <a:r>
              <a:rPr lang="en-US" sz="2800" b="1" i="1" dirty="0"/>
              <a:t>. Let not your hearts be troubled, neither let them be afraid.</a:t>
            </a:r>
            <a:r>
              <a:rPr lang="en-US" sz="2800" b="1" dirty="0"/>
              <a:t>” </a:t>
            </a:r>
            <a:r>
              <a:rPr lang="en-US" sz="2800" b="1" dirty="0">
                <a:solidFill>
                  <a:schemeClr val="accent1">
                    <a:lumMod val="40000"/>
                    <a:lumOff val="60000"/>
                  </a:schemeClr>
                </a:solidFill>
              </a:rPr>
              <a:t>John 14:27 </a:t>
            </a:r>
            <a:endParaRPr lang="en-US" sz="2800" b="1" i="1" dirty="0">
              <a:solidFill>
                <a:schemeClr val="accent1">
                  <a:lumMod val="40000"/>
                  <a:lumOff val="60000"/>
                </a:schemeClr>
              </a:solidFill>
            </a:endParaRPr>
          </a:p>
        </p:txBody>
      </p:sp>
    </p:spTree>
    <p:extLst>
      <p:ext uri="{BB962C8B-B14F-4D97-AF65-F5344CB8AC3E}">
        <p14:creationId xmlns:p14="http://schemas.microsoft.com/office/powerpoint/2010/main" val="69427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400" b="1" dirty="0">
                <a:solidFill>
                  <a:schemeClr val="accent1">
                    <a:lumMod val="40000"/>
                    <a:lumOff val="60000"/>
                  </a:schemeClr>
                </a:solidFill>
              </a:rPr>
              <a:t>14</a:t>
            </a:r>
            <a:r>
              <a:rPr lang="en-US" sz="2800" b="1" dirty="0"/>
              <a:t> </a:t>
            </a:r>
            <a:r>
              <a:rPr lang="en-US" sz="2800" b="1" i="1" dirty="0"/>
              <a:t>“Glory to God in the highest, and </a:t>
            </a:r>
            <a:r>
              <a:rPr lang="en-US" sz="2800" b="1" i="1" u="sng" dirty="0">
                <a:solidFill>
                  <a:srgbClr val="FFFF00"/>
                </a:solidFill>
              </a:rPr>
              <a:t>on earth</a:t>
            </a:r>
            <a:r>
              <a:rPr lang="en-US" sz="2800" b="1" i="1" dirty="0">
                <a:solidFill>
                  <a:srgbClr val="FFFF00"/>
                </a:solidFill>
              </a:rPr>
              <a:t> </a:t>
            </a:r>
            <a:r>
              <a:rPr lang="en-US" sz="2800" b="1" i="1" u="sng" dirty="0">
                <a:solidFill>
                  <a:srgbClr val="FFFF00"/>
                </a:solidFill>
              </a:rPr>
              <a:t>peace</a:t>
            </a:r>
            <a:r>
              <a:rPr lang="en-US" sz="2800" b="1" i="1" dirty="0">
                <a:solidFill>
                  <a:srgbClr val="FFFF00"/>
                </a:solidFill>
              </a:rPr>
              <a:t> among those with whom he is pleased</a:t>
            </a:r>
            <a:r>
              <a:rPr lang="en-US" sz="2800" b="1" i="1" dirty="0"/>
              <a:t>!”</a:t>
            </a:r>
          </a:p>
          <a:p>
            <a:pPr marL="0" indent="0">
              <a:buNone/>
            </a:pPr>
            <a:endParaRPr lang="en-US" dirty="0"/>
          </a:p>
          <a:p>
            <a:pPr marL="0" indent="0">
              <a:buNone/>
            </a:pPr>
            <a:r>
              <a:rPr lang="en-US" sz="2800" b="1" dirty="0">
                <a:solidFill>
                  <a:schemeClr val="accent1">
                    <a:lumMod val="40000"/>
                    <a:lumOff val="60000"/>
                  </a:schemeClr>
                </a:solidFill>
              </a:rPr>
              <a:t>It is the peace we have in the midst of troubles</a:t>
            </a:r>
          </a:p>
          <a:p>
            <a:pPr marL="0" indent="0">
              <a:buNone/>
            </a:pPr>
            <a:r>
              <a:rPr lang="en-US" sz="2800" b="1" dirty="0"/>
              <a:t>“</a:t>
            </a:r>
            <a:r>
              <a:rPr lang="en-US" sz="2800" b="1" i="1" dirty="0"/>
              <a:t>I have said these things to you, that </a:t>
            </a:r>
            <a:r>
              <a:rPr lang="en-US" sz="2800" b="1" i="1" dirty="0">
                <a:solidFill>
                  <a:srgbClr val="FFFF00"/>
                </a:solidFill>
              </a:rPr>
              <a:t>in me you may have </a:t>
            </a:r>
            <a:r>
              <a:rPr lang="en-US" sz="2800" b="1" i="1" u="sng" dirty="0">
                <a:solidFill>
                  <a:srgbClr val="FFFF00"/>
                </a:solidFill>
              </a:rPr>
              <a:t>peace</a:t>
            </a:r>
            <a:r>
              <a:rPr lang="en-US" sz="2800" b="1" i="1" dirty="0">
                <a:solidFill>
                  <a:srgbClr val="FFFF00"/>
                </a:solidFill>
              </a:rPr>
              <a:t>. In the world you will have </a:t>
            </a:r>
            <a:r>
              <a:rPr lang="en-US" sz="2800" b="1" i="1" u="sng" dirty="0">
                <a:solidFill>
                  <a:srgbClr val="FFFF00"/>
                </a:solidFill>
              </a:rPr>
              <a:t>tribulation</a:t>
            </a:r>
            <a:r>
              <a:rPr lang="en-US" sz="2800" b="1" i="1" dirty="0"/>
              <a:t>. But take heart; I have overcome the world.</a:t>
            </a:r>
            <a:r>
              <a:rPr lang="en-US" sz="2800" b="1" dirty="0"/>
              <a:t>” </a:t>
            </a:r>
            <a:r>
              <a:rPr lang="en-US" sz="2800" b="1" dirty="0">
                <a:solidFill>
                  <a:schemeClr val="accent1">
                    <a:lumMod val="40000"/>
                    <a:lumOff val="60000"/>
                  </a:schemeClr>
                </a:solidFill>
              </a:rPr>
              <a:t>John 16:33</a:t>
            </a:r>
            <a:endParaRPr lang="en-US" sz="2800" b="1" i="1" dirty="0">
              <a:solidFill>
                <a:schemeClr val="accent1">
                  <a:lumMod val="40000"/>
                  <a:lumOff val="60000"/>
                </a:schemeClr>
              </a:solidFill>
            </a:endParaRPr>
          </a:p>
        </p:txBody>
      </p:sp>
    </p:spTree>
    <p:extLst>
      <p:ext uri="{BB962C8B-B14F-4D97-AF65-F5344CB8AC3E}">
        <p14:creationId xmlns:p14="http://schemas.microsoft.com/office/powerpoint/2010/main" val="233474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30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106F-DDA1-4BAE-B9B4-A07096616B4E}"/>
              </a:ext>
            </a:extLst>
          </p:cNvPr>
          <p:cNvSpPr>
            <a:spLocks noGrp="1"/>
          </p:cNvSpPr>
          <p:nvPr>
            <p:ph type="title"/>
          </p:nvPr>
        </p:nvSpPr>
        <p:spPr>
          <a:xfrm>
            <a:off x="646111" y="237558"/>
            <a:ext cx="9404723" cy="1400530"/>
          </a:xfrm>
        </p:spPr>
        <p:txBody>
          <a:bodyPr/>
          <a:lstStyle/>
          <a:p>
            <a:r>
              <a:rPr lang="en-US" sz="3600" b="1" dirty="0">
                <a:solidFill>
                  <a:srgbClr val="FF0000"/>
                </a:solidFill>
              </a:rPr>
              <a:t>II.</a:t>
            </a:r>
            <a:r>
              <a:rPr lang="en-US" sz="3600" b="1" dirty="0"/>
              <a:t> Christmas is a time of great joy because Christ gives God’s peace to His children on earth!</a:t>
            </a:r>
            <a:endParaRPr lang="en-US" sz="3600" i="1" dirty="0"/>
          </a:p>
        </p:txBody>
      </p:sp>
      <p:sp>
        <p:nvSpPr>
          <p:cNvPr id="3" name="Content Placeholder 2">
            <a:extLst>
              <a:ext uri="{FF2B5EF4-FFF2-40B4-BE49-F238E27FC236}">
                <a16:creationId xmlns:a16="http://schemas.microsoft.com/office/drawing/2014/main" id="{68E49C15-7FC4-4154-BD58-4B5B772446A1}"/>
              </a:ext>
            </a:extLst>
          </p:cNvPr>
          <p:cNvSpPr>
            <a:spLocks noGrp="1"/>
          </p:cNvSpPr>
          <p:nvPr>
            <p:ph idx="1"/>
          </p:nvPr>
        </p:nvSpPr>
        <p:spPr>
          <a:xfrm>
            <a:off x="1103312" y="2052918"/>
            <a:ext cx="10722104" cy="4195481"/>
          </a:xfrm>
        </p:spPr>
        <p:txBody>
          <a:bodyPr>
            <a:noAutofit/>
          </a:bodyPr>
          <a:lstStyle/>
          <a:p>
            <a:pPr marL="0" indent="0">
              <a:buNone/>
            </a:pPr>
            <a:r>
              <a:rPr lang="en-US" sz="2800" b="1" u="sng" dirty="0">
                <a:solidFill>
                  <a:schemeClr val="accent1">
                    <a:lumMod val="40000"/>
                    <a:lumOff val="60000"/>
                  </a:schemeClr>
                </a:solidFill>
              </a:rPr>
              <a:t>5 Blessings His peace brings</a:t>
            </a:r>
          </a:p>
          <a:p>
            <a:pPr marL="514350" indent="-514350">
              <a:buFont typeface="+mj-lt"/>
              <a:buAutoNum type="arabicPeriod"/>
            </a:pPr>
            <a:r>
              <a:rPr lang="en-US" sz="2800" b="1" dirty="0"/>
              <a:t>God’s peace brings us salvation</a:t>
            </a:r>
          </a:p>
          <a:p>
            <a:pPr marL="0" indent="0">
              <a:buNone/>
            </a:pPr>
            <a:r>
              <a:rPr lang="en-US" sz="2800" b="1" dirty="0"/>
              <a:t>“</a:t>
            </a:r>
            <a:r>
              <a:rPr lang="en-US" sz="2800" b="1" i="1" dirty="0"/>
              <a:t>As for the word that he sent to Israel, preaching </a:t>
            </a:r>
            <a:r>
              <a:rPr lang="en-US" sz="2800" b="1" i="1" dirty="0">
                <a:solidFill>
                  <a:srgbClr val="FFFF00"/>
                </a:solidFill>
              </a:rPr>
              <a:t>good news of peace </a:t>
            </a:r>
            <a:r>
              <a:rPr lang="en-US" sz="2800" b="1" i="1" dirty="0"/>
              <a:t>through Jesus Christ…</a:t>
            </a:r>
            <a:r>
              <a:rPr lang="en-US" sz="2800" b="1" dirty="0"/>
              <a:t>” </a:t>
            </a:r>
            <a:r>
              <a:rPr lang="en-US" sz="2800" b="1" dirty="0">
                <a:solidFill>
                  <a:schemeClr val="accent1">
                    <a:lumMod val="40000"/>
                    <a:lumOff val="60000"/>
                  </a:schemeClr>
                </a:solidFill>
              </a:rPr>
              <a:t>Acts 10:36</a:t>
            </a:r>
          </a:p>
          <a:p>
            <a:pPr marL="0" indent="0">
              <a:buNone/>
            </a:pPr>
            <a:r>
              <a:rPr lang="en-US" sz="2800" b="1" dirty="0"/>
              <a:t>Paul describes the gospel as “</a:t>
            </a:r>
            <a:r>
              <a:rPr lang="en-US" sz="2800" b="1" i="1" dirty="0"/>
              <a:t>the </a:t>
            </a:r>
            <a:r>
              <a:rPr lang="en-US" sz="2800" b="1" i="1" dirty="0">
                <a:solidFill>
                  <a:srgbClr val="FFFF00"/>
                </a:solidFill>
              </a:rPr>
              <a:t>gospel of peace</a:t>
            </a:r>
            <a:r>
              <a:rPr lang="en-US" sz="2800" b="1" dirty="0"/>
              <a:t>” in </a:t>
            </a:r>
            <a:r>
              <a:rPr lang="en-US" sz="2800" b="1" dirty="0">
                <a:solidFill>
                  <a:schemeClr val="accent1">
                    <a:lumMod val="40000"/>
                    <a:lumOff val="60000"/>
                  </a:schemeClr>
                </a:solidFill>
              </a:rPr>
              <a:t>Ephesians 6:15</a:t>
            </a:r>
            <a:endParaRPr lang="en-US" sz="4400" b="1" i="1" dirty="0">
              <a:solidFill>
                <a:schemeClr val="accent1">
                  <a:lumMod val="40000"/>
                  <a:lumOff val="60000"/>
                </a:schemeClr>
              </a:solidFill>
            </a:endParaRPr>
          </a:p>
        </p:txBody>
      </p:sp>
    </p:spTree>
    <p:extLst>
      <p:ext uri="{BB962C8B-B14F-4D97-AF65-F5344CB8AC3E}">
        <p14:creationId xmlns:p14="http://schemas.microsoft.com/office/powerpoint/2010/main" val="88714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par>
                          <p:cTn id="17" fill="hold">
                            <p:stCondLst>
                              <p:cond delay="2000"/>
                            </p:stCondLst>
                            <p:childTnLst>
                              <p:par>
                                <p:cTn id="18" presetID="6" presetClass="entr" presetSubtype="16" fill="hold" nodeType="afterEffect">
                                  <p:stCondLst>
                                    <p:cond delay="20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Droplet</Template>
  <TotalTime>7523</TotalTime>
  <Words>1381</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Tangerine</vt:lpstr>
      <vt:lpstr>Wingdings 3</vt:lpstr>
      <vt:lpstr>Ion</vt:lpstr>
      <vt:lpstr>PowerPoint Presentation</vt:lpstr>
      <vt:lpstr>“Heaven’s glory is peace on earth!” </vt:lpstr>
      <vt:lpstr>I. Christmas is a time of great joy because God is glorified in heaven </vt:lpstr>
      <vt:lpstr>I. Christmas is a time of great joy because God is glorified in heaven </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II. Christmas is a time of great joy because Christ gives God’s peace to His children on earth!</vt:lpstr>
      <vt:lpstr>“Heaven’s glory is peace on earth!”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on to maturity!</dc:title>
  <dc:creator>User1</dc:creator>
  <cp:lastModifiedBy>Michael DeMeo</cp:lastModifiedBy>
  <cp:revision>403</cp:revision>
  <dcterms:created xsi:type="dcterms:W3CDTF">2019-01-17T18:47:20Z</dcterms:created>
  <dcterms:modified xsi:type="dcterms:W3CDTF">2019-12-16T15:40:53Z</dcterms:modified>
</cp:coreProperties>
</file>