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47"/>
  </p:notesMasterIdLst>
  <p:sldIdLst>
    <p:sldId id="256" r:id="rId5"/>
    <p:sldId id="266" r:id="rId6"/>
    <p:sldId id="303" r:id="rId7"/>
    <p:sldId id="265" r:id="rId8"/>
    <p:sldId id="305" r:id="rId9"/>
    <p:sldId id="304"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58"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9" r:id="rId41"/>
    <p:sldId id="300" r:id="rId42"/>
    <p:sldId id="306" r:id="rId43"/>
    <p:sldId id="301" r:id="rId44"/>
    <p:sldId id="302" r:id="rId45"/>
    <p:sldId id="30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6" d="100"/>
          <a:sy n="66" d="100"/>
        </p:scale>
        <p:origin x="1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9/26/2019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9/26/2019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424127" y="4634143"/>
            <a:ext cx="10515599" cy="1773215"/>
          </a:xfrm>
        </p:spPr>
        <p:txBody>
          <a:bodyPr>
            <a:normAutofit/>
          </a:bodyPr>
          <a:lstStyle/>
          <a:p>
            <a:r>
              <a:rPr lang="en-US" b="1" dirty="0"/>
              <a:t>How Great is our God!</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847859"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even stand up by himself?</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108543"/>
          </a:xfrm>
          <a:prstGeom prst="rect">
            <a:avLst/>
          </a:prstGeom>
          <a:noFill/>
        </p:spPr>
        <p:txBody>
          <a:bodyPr wrap="square" rtlCol="0">
            <a:spAutoFit/>
          </a:bodyPr>
          <a:lstStyle/>
          <a:p>
            <a:r>
              <a:rPr lang="en-US" sz="2800" b="1" dirty="0">
                <a:solidFill>
                  <a:schemeClr val="accent1">
                    <a:lumMod val="50000"/>
                  </a:schemeClr>
                </a:solidFill>
              </a:rPr>
              <a:t>But when they got up early the next morning, there was Dagon, fallen with his face to the ground before the ark of the Lord. This time, Dagon’s head and both of his hands were broken off and lying on the threshold. Only Dagon’s torso remained.   That is why, still today, the priests of Dagon and everyone who enters the temple of Dagon in Ashdod do not step on Dagon’s threshold. (CSB) 1 Samuel 5:4-5</a:t>
            </a:r>
          </a:p>
        </p:txBody>
      </p:sp>
    </p:spTree>
    <p:extLst>
      <p:ext uri="{BB962C8B-B14F-4D97-AF65-F5344CB8AC3E}">
        <p14:creationId xmlns:p14="http://schemas.microsoft.com/office/powerpoint/2010/main" val="426505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847859"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even stand up by himself?</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2246769"/>
          </a:xfrm>
          <a:prstGeom prst="rect">
            <a:avLst/>
          </a:prstGeom>
          <a:noFill/>
        </p:spPr>
        <p:txBody>
          <a:bodyPr wrap="square" rtlCol="0">
            <a:spAutoFit/>
          </a:bodyPr>
          <a:lstStyle/>
          <a:p>
            <a:r>
              <a:rPr lang="en-US" sz="2800" b="1" dirty="0">
                <a:solidFill>
                  <a:schemeClr val="accent1">
                    <a:lumMod val="50000"/>
                  </a:schemeClr>
                </a:solidFill>
              </a:rPr>
              <a:t>On the day of the Lord’s sacrifice  I will punish the officials, the king’s sons,  and all who are dressed in foreign clothing.  On that day  I will punish  </a:t>
            </a:r>
            <a:r>
              <a:rPr lang="en-US" sz="2800" b="1" u="sng" dirty="0">
                <a:solidFill>
                  <a:schemeClr val="accent1">
                    <a:lumMod val="50000"/>
                  </a:schemeClr>
                </a:solidFill>
              </a:rPr>
              <a:t>all who skip over the threshold</a:t>
            </a:r>
            <a:r>
              <a:rPr lang="en-US" sz="2800" b="1" dirty="0">
                <a:solidFill>
                  <a:schemeClr val="accent1">
                    <a:lumMod val="50000"/>
                  </a:schemeClr>
                </a:solidFill>
              </a:rPr>
              <a:t>,  who fill their master’s house  with violence and deceit. (CSB) Zephaniah 1:8-9</a:t>
            </a:r>
          </a:p>
        </p:txBody>
      </p:sp>
    </p:spTree>
    <p:extLst>
      <p:ext uri="{BB962C8B-B14F-4D97-AF65-F5344CB8AC3E}">
        <p14:creationId xmlns:p14="http://schemas.microsoft.com/office/powerpoint/2010/main" val="264538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3374157"/>
            <a:ext cx="9765437" cy="1446550"/>
          </a:xfrm>
          <a:prstGeom prst="rect">
            <a:avLst/>
          </a:prstGeom>
          <a:noFill/>
        </p:spPr>
        <p:txBody>
          <a:bodyPr wrap="square" rtlCol="0">
            <a:spAutoFit/>
          </a:bodyPr>
          <a:lstStyle/>
          <a:p>
            <a:r>
              <a:rPr lang="en-US" sz="2800" b="1" dirty="0">
                <a:solidFill>
                  <a:schemeClr val="accent1">
                    <a:lumMod val="50000"/>
                  </a:schemeClr>
                </a:solidFill>
              </a:rPr>
              <a:t>See now that I alone am he; </a:t>
            </a:r>
            <a:r>
              <a:rPr lang="en-US" sz="3200" b="1" dirty="0">
                <a:solidFill>
                  <a:srgbClr val="FF0000"/>
                </a:solidFill>
              </a:rPr>
              <a:t>there is no God but me</a:t>
            </a:r>
            <a:r>
              <a:rPr lang="en-US" sz="2800" b="1" dirty="0">
                <a:solidFill>
                  <a:schemeClr val="accent1">
                    <a:lumMod val="50000"/>
                  </a:schemeClr>
                </a:solidFill>
              </a:rPr>
              <a:t>.  I bring death and I give life; I wound and I heal.  No one can rescue anyone from my power. (CSB) Deuteronomy 32:39</a:t>
            </a:r>
          </a:p>
        </p:txBody>
      </p:sp>
    </p:spTree>
    <p:extLst>
      <p:ext uri="{BB962C8B-B14F-4D97-AF65-F5344CB8AC3E}">
        <p14:creationId xmlns:p14="http://schemas.microsoft.com/office/powerpoint/2010/main" val="290701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363985" y="1203159"/>
            <a:ext cx="11484714"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keep from being knocked down and chopped up?</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970318"/>
          </a:xfrm>
          <a:prstGeom prst="rect">
            <a:avLst/>
          </a:prstGeom>
          <a:noFill/>
        </p:spPr>
        <p:txBody>
          <a:bodyPr wrap="square" rtlCol="0">
            <a:spAutoFit/>
          </a:bodyPr>
          <a:lstStyle/>
          <a:p>
            <a:r>
              <a:rPr lang="en-US" sz="2800" b="1" dirty="0">
                <a:solidFill>
                  <a:schemeClr val="accent1">
                    <a:lumMod val="50000"/>
                  </a:schemeClr>
                </a:solidFill>
              </a:rPr>
              <a:t>So Gideon took ten of his male servants and did as the Lord had told him. But because he was too afraid of his father’s family and the men of the city to do it in the daytime, he did it at night.</a:t>
            </a:r>
          </a:p>
          <a:p>
            <a:r>
              <a:rPr lang="en-US" sz="2800" b="1" dirty="0">
                <a:solidFill>
                  <a:schemeClr val="accent1">
                    <a:lumMod val="50000"/>
                  </a:schemeClr>
                </a:solidFill>
              </a:rPr>
              <a:t>        When the men of the city got up in the morning, they found Baal’s altar torn down, the Asherah pole beside it cut down, and the second bull offered up on the altar that had been built. </a:t>
            </a:r>
          </a:p>
          <a:p>
            <a:r>
              <a:rPr lang="en-US" sz="2800" b="1" dirty="0">
                <a:solidFill>
                  <a:schemeClr val="accent1">
                    <a:lumMod val="50000"/>
                  </a:schemeClr>
                </a:solidFill>
              </a:rPr>
              <a:t>				(CSB) Judges 6:27-28</a:t>
            </a:r>
          </a:p>
        </p:txBody>
      </p:sp>
    </p:spTree>
    <p:extLst>
      <p:ext uri="{BB962C8B-B14F-4D97-AF65-F5344CB8AC3E}">
        <p14:creationId xmlns:p14="http://schemas.microsoft.com/office/powerpoint/2010/main" val="267163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363985" y="1203159"/>
            <a:ext cx="11484714"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keep from being knocked down and chopped up?</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2246769"/>
          </a:xfrm>
          <a:prstGeom prst="rect">
            <a:avLst/>
          </a:prstGeom>
          <a:noFill/>
        </p:spPr>
        <p:txBody>
          <a:bodyPr wrap="square" rtlCol="0">
            <a:spAutoFit/>
          </a:bodyPr>
          <a:lstStyle/>
          <a:p>
            <a:r>
              <a:rPr lang="en-US" sz="2800" b="1" dirty="0">
                <a:solidFill>
                  <a:schemeClr val="accent1">
                    <a:lumMod val="50000"/>
                  </a:schemeClr>
                </a:solidFill>
              </a:rPr>
              <a:t>“Would you plead Baal’s case for him?   Would you save him? Whoever pleads his case will be put to death by morning! If he is a god, let him plead his own case because someone tore down his altar.” </a:t>
            </a:r>
          </a:p>
          <a:p>
            <a:r>
              <a:rPr lang="en-US" sz="2800" b="1" dirty="0">
                <a:solidFill>
                  <a:schemeClr val="accent1">
                    <a:lumMod val="50000"/>
                  </a:schemeClr>
                </a:solidFill>
              </a:rPr>
              <a:t>								(CSB) Judges 6:31</a:t>
            </a:r>
          </a:p>
        </p:txBody>
      </p:sp>
    </p:spTree>
    <p:extLst>
      <p:ext uri="{BB962C8B-B14F-4D97-AF65-F5344CB8AC3E}">
        <p14:creationId xmlns:p14="http://schemas.microsoft.com/office/powerpoint/2010/main" val="259307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3374157"/>
            <a:ext cx="9765437" cy="2246769"/>
          </a:xfrm>
          <a:prstGeom prst="rect">
            <a:avLst/>
          </a:prstGeom>
          <a:noFill/>
        </p:spPr>
        <p:txBody>
          <a:bodyPr wrap="square" rtlCol="0">
            <a:spAutoFit/>
          </a:bodyPr>
          <a:lstStyle/>
          <a:p>
            <a:r>
              <a:rPr lang="en-US" sz="2800" b="1" dirty="0">
                <a:solidFill>
                  <a:schemeClr val="accent1">
                    <a:lumMod val="50000"/>
                  </a:schemeClr>
                </a:solidFill>
              </a:rPr>
              <a:t>“he who is the blessed and only Sovereign, the King of kings and Lord of lords,  who alone has immortality, who dwells in unapproachable light, whom no one has ever seen or can see. To him be honor and eternal dominion. Amen.” </a:t>
            </a:r>
          </a:p>
          <a:p>
            <a:r>
              <a:rPr lang="en-US" sz="2800" b="1" dirty="0">
                <a:solidFill>
                  <a:schemeClr val="accent1">
                    <a:lumMod val="50000"/>
                  </a:schemeClr>
                </a:solidFill>
              </a:rPr>
              <a:t>(ESV) 1 Timothy 6:15-16</a:t>
            </a:r>
          </a:p>
        </p:txBody>
      </p:sp>
    </p:spTree>
    <p:extLst>
      <p:ext uri="{BB962C8B-B14F-4D97-AF65-F5344CB8AC3E}">
        <p14:creationId xmlns:p14="http://schemas.microsoft.com/office/powerpoint/2010/main" val="55722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3374157"/>
            <a:ext cx="9765437" cy="954107"/>
          </a:xfrm>
          <a:prstGeom prst="rect">
            <a:avLst/>
          </a:prstGeom>
          <a:noFill/>
        </p:spPr>
        <p:txBody>
          <a:bodyPr wrap="square" rtlCol="0">
            <a:spAutoFit/>
          </a:bodyPr>
          <a:lstStyle/>
          <a:p>
            <a:r>
              <a:rPr lang="en-US" sz="2800" b="1" dirty="0">
                <a:solidFill>
                  <a:schemeClr val="accent1">
                    <a:lumMod val="50000"/>
                  </a:schemeClr>
                </a:solidFill>
              </a:rPr>
              <a:t>“Who can endure the day of his coming, and who can stand when he appears?”								 Malachi 3:2</a:t>
            </a:r>
          </a:p>
        </p:txBody>
      </p:sp>
    </p:spTree>
    <p:extLst>
      <p:ext uri="{BB962C8B-B14F-4D97-AF65-F5344CB8AC3E}">
        <p14:creationId xmlns:p14="http://schemas.microsoft.com/office/powerpoint/2010/main" val="54441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20" y="2074154"/>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3928703" y="1212380"/>
            <a:ext cx="3519661" cy="861774"/>
          </a:xfrm>
          <a:prstGeom prst="rect">
            <a:avLst/>
          </a:prstGeom>
          <a:noFill/>
        </p:spPr>
        <p:txBody>
          <a:bodyPr wrap="square" rtlCol="0">
            <a:spAutoFit/>
          </a:bodyPr>
          <a:lstStyle/>
          <a:p>
            <a:r>
              <a:rPr lang="en-US" sz="3200" b="1" i="1"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Notes so far:</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981777" y="2389341"/>
            <a:ext cx="10732167" cy="523220"/>
          </a:xfrm>
          <a:prstGeom prst="rect">
            <a:avLst/>
          </a:prstGeom>
          <a:noFill/>
        </p:spPr>
        <p:txBody>
          <a:bodyPr wrap="square" rtlCol="0">
            <a:spAutoFit/>
          </a:bodyPr>
          <a:lstStyle/>
          <a:p>
            <a:r>
              <a:rPr lang="en-US" sz="2800" b="1" dirty="0">
                <a:solidFill>
                  <a:schemeClr val="accent1">
                    <a:lumMod val="50000"/>
                  </a:schemeClr>
                </a:solidFill>
                <a:latin typeface="Century" panose="02040604050505020304" pitchFamily="18" charset="0"/>
              </a:rPr>
              <a:t>»</a:t>
            </a:r>
            <a:r>
              <a:rPr lang="en-US" sz="2800" b="1" dirty="0">
                <a:solidFill>
                  <a:schemeClr val="accent1">
                    <a:lumMod val="50000"/>
                  </a:schemeClr>
                </a:solidFill>
              </a:rPr>
              <a:t>The Lord of Armies is with us;  -- wherever we are        Psalms 46:11</a:t>
            </a:r>
          </a:p>
        </p:txBody>
      </p:sp>
      <p:sp>
        <p:nvSpPr>
          <p:cNvPr id="7" name="TextBox 6">
            <a:extLst>
              <a:ext uri="{FF2B5EF4-FFF2-40B4-BE49-F238E27FC236}">
                <a16:creationId xmlns:a16="http://schemas.microsoft.com/office/drawing/2014/main" id="{E6F539C6-2E52-4DC6-AD40-E3F7A219DBB0}"/>
              </a:ext>
            </a:extLst>
          </p:cNvPr>
          <p:cNvSpPr txBox="1"/>
          <p:nvPr/>
        </p:nvSpPr>
        <p:spPr>
          <a:xfrm>
            <a:off x="981778" y="3313277"/>
            <a:ext cx="10732166" cy="523220"/>
          </a:xfrm>
          <a:prstGeom prst="rect">
            <a:avLst/>
          </a:prstGeom>
          <a:noFill/>
        </p:spPr>
        <p:txBody>
          <a:bodyPr wrap="square" rtlCol="0">
            <a:spAutoFit/>
          </a:bodyPr>
          <a:lstStyle/>
          <a:p>
            <a:r>
              <a:rPr lang="en-US" sz="2800" b="1" dirty="0">
                <a:solidFill>
                  <a:schemeClr val="accent1">
                    <a:lumMod val="50000"/>
                  </a:schemeClr>
                </a:solidFill>
                <a:latin typeface="Century" panose="02040604050505020304" pitchFamily="18" charset="0"/>
              </a:rPr>
              <a:t>» </a:t>
            </a:r>
            <a:r>
              <a:rPr lang="en-US" sz="2800" b="1" dirty="0">
                <a:solidFill>
                  <a:schemeClr val="accent1">
                    <a:lumMod val="50000"/>
                  </a:schemeClr>
                </a:solidFill>
              </a:rPr>
              <a:t>I alone am he; there is no God but me. – of any sort          </a:t>
            </a:r>
            <a:r>
              <a:rPr lang="en-US" sz="2800" b="1" dirty="0" err="1">
                <a:solidFill>
                  <a:schemeClr val="accent1">
                    <a:lumMod val="50000"/>
                  </a:schemeClr>
                </a:solidFill>
              </a:rPr>
              <a:t>Deu</a:t>
            </a:r>
            <a:r>
              <a:rPr lang="en-US" sz="2800" b="1" dirty="0">
                <a:solidFill>
                  <a:schemeClr val="accent1">
                    <a:lumMod val="50000"/>
                  </a:schemeClr>
                </a:solidFill>
              </a:rPr>
              <a:t> 32:39</a:t>
            </a:r>
          </a:p>
        </p:txBody>
      </p:sp>
      <p:sp>
        <p:nvSpPr>
          <p:cNvPr id="12" name="TextBox 11">
            <a:extLst>
              <a:ext uri="{FF2B5EF4-FFF2-40B4-BE49-F238E27FC236}">
                <a16:creationId xmlns:a16="http://schemas.microsoft.com/office/drawing/2014/main" id="{CB0B8747-776D-4490-BBF5-D76482E71B3F}"/>
              </a:ext>
            </a:extLst>
          </p:cNvPr>
          <p:cNvSpPr txBox="1"/>
          <p:nvPr/>
        </p:nvSpPr>
        <p:spPr>
          <a:xfrm>
            <a:off x="981777" y="4237214"/>
            <a:ext cx="10655165" cy="523220"/>
          </a:xfrm>
          <a:prstGeom prst="rect">
            <a:avLst/>
          </a:prstGeom>
          <a:noFill/>
        </p:spPr>
        <p:txBody>
          <a:bodyPr wrap="square" rtlCol="0">
            <a:spAutoFit/>
          </a:bodyPr>
          <a:lstStyle/>
          <a:p>
            <a:r>
              <a:rPr lang="en-US" sz="2800" b="1" dirty="0">
                <a:solidFill>
                  <a:schemeClr val="accent1">
                    <a:lumMod val="50000"/>
                  </a:schemeClr>
                </a:solidFill>
                <a:latin typeface="Century" panose="02040604050505020304" pitchFamily="18" charset="0"/>
              </a:rPr>
              <a:t>» </a:t>
            </a:r>
            <a:r>
              <a:rPr lang="en-US" sz="2800" b="1" dirty="0">
                <a:solidFill>
                  <a:schemeClr val="accent1">
                    <a:lumMod val="50000"/>
                  </a:schemeClr>
                </a:solidFill>
              </a:rPr>
              <a:t>Who can stand when he appears? – no one                        Malachi 3:2 </a:t>
            </a:r>
          </a:p>
        </p:txBody>
      </p:sp>
    </p:spTree>
    <p:extLst>
      <p:ext uri="{BB962C8B-B14F-4D97-AF65-F5344CB8AC3E}">
        <p14:creationId xmlns:p14="http://schemas.microsoft.com/office/powerpoint/2010/main" val="334744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 be bribed?</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2677656"/>
          </a:xfrm>
          <a:prstGeom prst="rect">
            <a:avLst/>
          </a:prstGeom>
          <a:noFill/>
        </p:spPr>
        <p:txBody>
          <a:bodyPr wrap="square" rtlCol="0">
            <a:spAutoFit/>
          </a:bodyPr>
          <a:lstStyle/>
          <a:p>
            <a:r>
              <a:rPr lang="en-US" sz="2800" b="1" dirty="0"/>
              <a:t>God, who made the world and everything in it, is Lord of heaven and earth and does not live in temples made by human hands.  Nor does he need anything that we can supply by working for him, since it is he himself who gives life and breath </a:t>
            </a:r>
            <a:r>
              <a:rPr lang="en-US" sz="2800" b="1" u="sng" dirty="0"/>
              <a:t>and everything else </a:t>
            </a:r>
            <a:r>
              <a:rPr lang="en-US" sz="2800" b="1" dirty="0"/>
              <a:t>to everyone.</a:t>
            </a:r>
          </a:p>
          <a:p>
            <a:r>
              <a:rPr lang="en-US" sz="2800" b="1" dirty="0"/>
              <a:t>								 (GNT) Acts 17:24-25</a:t>
            </a:r>
          </a:p>
        </p:txBody>
      </p:sp>
      <p:sp>
        <p:nvSpPr>
          <p:cNvPr id="12" name="TextBox 11">
            <a:extLst>
              <a:ext uri="{FF2B5EF4-FFF2-40B4-BE49-F238E27FC236}">
                <a16:creationId xmlns:a16="http://schemas.microsoft.com/office/drawing/2014/main" id="{C618432E-B70C-4729-AE80-6404F7085B17}"/>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The Almighty God:</a:t>
            </a:r>
          </a:p>
          <a:p>
            <a:endParaRPr lang="en-US" dirty="0"/>
          </a:p>
        </p:txBody>
      </p:sp>
    </p:spTree>
    <p:extLst>
      <p:ext uri="{BB962C8B-B14F-4D97-AF65-F5344CB8AC3E}">
        <p14:creationId xmlns:p14="http://schemas.microsoft.com/office/powerpoint/2010/main" val="235596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0"/>
            <a:ext cx="12191980" cy="6858000"/>
          </a:xfrm>
          <a:prstGeom prst="rect">
            <a:avLst/>
          </a:prstGeom>
        </p:spPr>
      </p:pic>
      <p:pic>
        <p:nvPicPr>
          <p:cNvPr id="4" name="Picture 3" descr="A picture containing text, map&#10;&#10;Description automatically generated">
            <a:extLst>
              <a:ext uri="{FF2B5EF4-FFF2-40B4-BE49-F238E27FC236}">
                <a16:creationId xmlns:a16="http://schemas.microsoft.com/office/drawing/2014/main" id="{FE60C105-2ABB-498E-A667-309B063E1C71}"/>
              </a:ext>
            </a:extLst>
          </p:cNvPr>
          <p:cNvPicPr>
            <a:picLocks noChangeAspect="1"/>
          </p:cNvPicPr>
          <p:nvPr/>
        </p:nvPicPr>
        <p:blipFill>
          <a:blip r:embed="rId4"/>
          <a:stretch>
            <a:fillRect/>
          </a:stretch>
        </p:blipFill>
        <p:spPr>
          <a:xfrm>
            <a:off x="3730506" y="-1"/>
            <a:ext cx="4730988" cy="6857999"/>
          </a:xfrm>
          <a:prstGeom prst="rect">
            <a:avLst/>
          </a:prstGeom>
        </p:spPr>
      </p:pic>
    </p:spTree>
    <p:extLst>
      <p:ext uri="{BB962C8B-B14F-4D97-AF65-F5344CB8AC3E}">
        <p14:creationId xmlns:p14="http://schemas.microsoft.com/office/powerpoint/2010/main" val="2327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6161103"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Why did you steal my gods?</a:t>
            </a:r>
          </a:p>
          <a:p>
            <a:endParaRPr lang="en-US" dirty="0"/>
          </a:p>
        </p:txBody>
      </p:sp>
      <p:sp>
        <p:nvSpPr>
          <p:cNvPr id="2" name="TextBox 1">
            <a:extLst>
              <a:ext uri="{FF2B5EF4-FFF2-40B4-BE49-F238E27FC236}">
                <a16:creationId xmlns:a16="http://schemas.microsoft.com/office/drawing/2014/main" id="{50A7655F-E316-484A-81F2-8CFE8183EB2A}"/>
              </a:ext>
            </a:extLst>
          </p:cNvPr>
          <p:cNvSpPr txBox="1"/>
          <p:nvPr/>
        </p:nvSpPr>
        <p:spPr>
          <a:xfrm>
            <a:off x="1867301" y="2820202"/>
            <a:ext cx="6766560" cy="3754874"/>
          </a:xfrm>
          <a:prstGeom prst="rect">
            <a:avLst/>
          </a:prstGeom>
          <a:noFill/>
        </p:spPr>
        <p:txBody>
          <a:bodyPr wrap="square" rtlCol="0">
            <a:spAutoFit/>
          </a:bodyPr>
          <a:lstStyle/>
          <a:p>
            <a:pPr algn="ctr"/>
            <a:r>
              <a:rPr lang="en-US" sz="4400" b="1" dirty="0"/>
              <a:t>God is our refuge and strength, </a:t>
            </a:r>
          </a:p>
          <a:p>
            <a:pPr algn="ctr"/>
            <a:r>
              <a:rPr lang="en-US" sz="4400" b="1" dirty="0"/>
              <a:t>a very present help in trouble </a:t>
            </a:r>
          </a:p>
          <a:p>
            <a:pPr algn="ctr"/>
            <a:r>
              <a:rPr lang="en-US" sz="4400" b="1" dirty="0"/>
              <a:t>(Psalm 46:1 ESV)</a:t>
            </a:r>
          </a:p>
          <a:p>
            <a:endParaRPr lang="en-US" dirty="0"/>
          </a:p>
        </p:txBody>
      </p:sp>
    </p:spTree>
    <p:extLst>
      <p:ext uri="{BB962C8B-B14F-4D97-AF65-F5344CB8AC3E}">
        <p14:creationId xmlns:p14="http://schemas.microsoft.com/office/powerpoint/2010/main" val="247329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 be bribed?</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4401205"/>
          </a:xfrm>
          <a:prstGeom prst="rect">
            <a:avLst/>
          </a:prstGeom>
          <a:noFill/>
        </p:spPr>
        <p:txBody>
          <a:bodyPr wrap="square" rtlCol="0">
            <a:spAutoFit/>
          </a:bodyPr>
          <a:lstStyle/>
          <a:p>
            <a:r>
              <a:rPr lang="en-US" sz="2800" b="1" dirty="0">
                <a:solidFill>
                  <a:schemeClr val="accent1">
                    <a:lumMod val="50000"/>
                  </a:schemeClr>
                </a:solidFill>
              </a:rPr>
              <a:t>Then the Lord opened the donkey’s mouth, and she asked Balaam, “What have I done to you that you have beaten me these three times? ” </a:t>
            </a:r>
          </a:p>
          <a:p>
            <a:r>
              <a:rPr lang="en-US" sz="2800" b="1" dirty="0">
                <a:solidFill>
                  <a:schemeClr val="accent1">
                    <a:lumMod val="50000"/>
                  </a:schemeClr>
                </a:solidFill>
              </a:rPr>
              <a:t>        Balaam answered the donkey, “You made me look like a fool. If I had a sword in my hand, I’d kill you now! ”</a:t>
            </a:r>
          </a:p>
          <a:p>
            <a:r>
              <a:rPr lang="en-US" sz="2800" b="1" dirty="0">
                <a:solidFill>
                  <a:schemeClr val="accent1">
                    <a:lumMod val="50000"/>
                  </a:schemeClr>
                </a:solidFill>
              </a:rPr>
              <a:t>        But the donkey said, “Am I not the donkey you’ve ridden all your life until today? Have I ever treated you this way before? ”</a:t>
            </a:r>
          </a:p>
          <a:p>
            <a:r>
              <a:rPr lang="en-US" sz="2800" b="1" dirty="0">
                <a:solidFill>
                  <a:schemeClr val="accent1">
                    <a:lumMod val="50000"/>
                  </a:schemeClr>
                </a:solidFill>
              </a:rPr>
              <a:t>       “No,” he replied. </a:t>
            </a:r>
          </a:p>
          <a:p>
            <a:r>
              <a:rPr lang="en-US" sz="2800" b="1" dirty="0">
                <a:solidFill>
                  <a:schemeClr val="accent1">
                    <a:lumMod val="50000"/>
                  </a:schemeClr>
                </a:solidFill>
              </a:rPr>
              <a:t>								(CSB) Numbers 22:28-30</a:t>
            </a:r>
          </a:p>
        </p:txBody>
      </p:sp>
    </p:spTree>
    <p:extLst>
      <p:ext uri="{BB962C8B-B14F-4D97-AF65-F5344CB8AC3E}">
        <p14:creationId xmlns:p14="http://schemas.microsoft.com/office/powerpoint/2010/main" val="124795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 be bribed?</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970318"/>
          </a:xfrm>
          <a:prstGeom prst="rect">
            <a:avLst/>
          </a:prstGeom>
          <a:noFill/>
        </p:spPr>
        <p:txBody>
          <a:bodyPr wrap="square" rtlCol="0">
            <a:spAutoFit/>
          </a:bodyPr>
          <a:lstStyle/>
          <a:p>
            <a:r>
              <a:rPr lang="en-US" sz="2800" b="1" dirty="0">
                <a:solidFill>
                  <a:schemeClr val="accent1">
                    <a:lumMod val="50000"/>
                  </a:schemeClr>
                </a:solidFill>
              </a:rPr>
              <a:t>The angel of the Lord asked him, “Why have you beaten your donkey these three times? Look, I came out to oppose you, because I consider what you are doing to be evil.   …</a:t>
            </a:r>
          </a:p>
          <a:p>
            <a:r>
              <a:rPr lang="en-US" sz="2800" b="1" dirty="0">
                <a:solidFill>
                  <a:schemeClr val="accent1">
                    <a:lumMod val="50000"/>
                  </a:schemeClr>
                </a:solidFill>
              </a:rPr>
              <a:t>        Balaam said to the angel of the Lord, “I have sinned, for I did not know that you were standing in the path to confront me. And now, if it is evil in your sight, I will go back.”</a:t>
            </a:r>
          </a:p>
          <a:p>
            <a:r>
              <a:rPr lang="en-US" sz="2800" b="1" dirty="0">
                <a:solidFill>
                  <a:schemeClr val="accent1">
                    <a:lumMod val="50000"/>
                  </a:schemeClr>
                </a:solidFill>
              </a:rPr>
              <a:t>        Then the angel of the Lord said to Balaam, “Go with the men, but you are to say only what I tell you.” So Balaam went with </a:t>
            </a:r>
            <a:r>
              <a:rPr lang="en-US" sz="2800" b="1" dirty="0" err="1">
                <a:solidFill>
                  <a:schemeClr val="accent1">
                    <a:lumMod val="50000"/>
                  </a:schemeClr>
                </a:solidFill>
              </a:rPr>
              <a:t>Balak’s</a:t>
            </a:r>
            <a:r>
              <a:rPr lang="en-US" sz="2800" b="1" dirty="0">
                <a:solidFill>
                  <a:schemeClr val="accent1">
                    <a:lumMod val="50000"/>
                  </a:schemeClr>
                </a:solidFill>
              </a:rPr>
              <a:t> officials. 					(CSB) Numbers 22:32-35</a:t>
            </a:r>
          </a:p>
        </p:txBody>
      </p:sp>
    </p:spTree>
    <p:extLst>
      <p:ext uri="{BB962C8B-B14F-4D97-AF65-F5344CB8AC3E}">
        <p14:creationId xmlns:p14="http://schemas.microsoft.com/office/powerpoint/2010/main" val="427863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 be bribed?</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938951" y="2418239"/>
            <a:ext cx="9765437" cy="3970318"/>
          </a:xfrm>
          <a:prstGeom prst="rect">
            <a:avLst/>
          </a:prstGeom>
          <a:noFill/>
        </p:spPr>
        <p:txBody>
          <a:bodyPr wrap="square" rtlCol="0">
            <a:spAutoFit/>
          </a:bodyPr>
          <a:lstStyle/>
          <a:p>
            <a:r>
              <a:rPr lang="en-US" sz="2800" b="1" dirty="0">
                <a:solidFill>
                  <a:schemeClr val="accent1">
                    <a:lumMod val="50000"/>
                  </a:schemeClr>
                </a:solidFill>
              </a:rPr>
              <a:t>If I were hungry, I would not tell you,</a:t>
            </a:r>
          </a:p>
          <a:p>
            <a:r>
              <a:rPr lang="en-US" sz="2800" b="1" dirty="0">
                <a:solidFill>
                  <a:schemeClr val="accent1">
                    <a:lumMod val="50000"/>
                  </a:schemeClr>
                </a:solidFill>
              </a:rPr>
              <a:t>       for the world and everything in it is mine. </a:t>
            </a:r>
          </a:p>
          <a:p>
            <a:r>
              <a:rPr lang="en-US" sz="2800" b="1" dirty="0">
                <a:solidFill>
                  <a:schemeClr val="accent1">
                    <a:lumMod val="50000"/>
                  </a:schemeClr>
                </a:solidFill>
              </a:rPr>
              <a:t>        Do I eat the flesh of bulls</a:t>
            </a:r>
          </a:p>
          <a:p>
            <a:r>
              <a:rPr lang="en-US" sz="2800" b="1" dirty="0">
                <a:solidFill>
                  <a:schemeClr val="accent1">
                    <a:lumMod val="50000"/>
                  </a:schemeClr>
                </a:solidFill>
              </a:rPr>
              <a:t>       or drink the blood of goats? </a:t>
            </a:r>
          </a:p>
          <a:p>
            <a:r>
              <a:rPr lang="en-US" sz="2800" b="1" dirty="0">
                <a:solidFill>
                  <a:schemeClr val="accent1">
                    <a:lumMod val="50000"/>
                  </a:schemeClr>
                </a:solidFill>
              </a:rPr>
              <a:t>        Sacrifice a thank offering to God, </a:t>
            </a:r>
          </a:p>
          <a:p>
            <a:r>
              <a:rPr lang="en-US" sz="2800" b="1" dirty="0">
                <a:solidFill>
                  <a:schemeClr val="accent1">
                    <a:lumMod val="50000"/>
                  </a:schemeClr>
                </a:solidFill>
              </a:rPr>
              <a:t>       and pay your vows to the Most High. </a:t>
            </a:r>
          </a:p>
          <a:p>
            <a:r>
              <a:rPr lang="en-US" sz="2800" b="1" dirty="0">
                <a:solidFill>
                  <a:schemeClr val="accent1">
                    <a:lumMod val="50000"/>
                  </a:schemeClr>
                </a:solidFill>
              </a:rPr>
              <a:t>        Call on me in a day of trouble;</a:t>
            </a:r>
          </a:p>
          <a:p>
            <a:r>
              <a:rPr lang="en-US" sz="2800" b="1" dirty="0">
                <a:solidFill>
                  <a:schemeClr val="accent1">
                    <a:lumMod val="50000"/>
                  </a:schemeClr>
                </a:solidFill>
              </a:rPr>
              <a:t>       I will rescue you, and you will honor me.”</a:t>
            </a:r>
          </a:p>
          <a:p>
            <a:r>
              <a:rPr lang="en-US" sz="2800" b="1" dirty="0">
                <a:solidFill>
                  <a:schemeClr val="accent1">
                    <a:lumMod val="50000"/>
                  </a:schemeClr>
                </a:solidFill>
              </a:rPr>
              <a:t>						 (CSB) Psalms 50:12-15</a:t>
            </a:r>
          </a:p>
        </p:txBody>
      </p:sp>
    </p:spTree>
    <p:extLst>
      <p:ext uri="{BB962C8B-B14F-4D97-AF65-F5344CB8AC3E}">
        <p14:creationId xmlns:p14="http://schemas.microsoft.com/office/powerpoint/2010/main" val="12726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sleeps?</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954107"/>
          </a:xfrm>
          <a:prstGeom prst="rect">
            <a:avLst/>
          </a:prstGeom>
          <a:noFill/>
        </p:spPr>
        <p:txBody>
          <a:bodyPr wrap="square" rtlCol="0">
            <a:spAutoFit/>
          </a:bodyPr>
          <a:lstStyle/>
          <a:p>
            <a:r>
              <a:rPr lang="en-US" sz="2800" b="1" dirty="0"/>
              <a:t>The Lord </a:t>
            </a:r>
            <a:r>
              <a:rPr lang="en-US" sz="2800" b="1" i="1" dirty="0"/>
              <a:t>watches</a:t>
            </a:r>
            <a:r>
              <a:rPr lang="en-US" sz="2800" b="1" dirty="0"/>
              <a:t> over the righteous and </a:t>
            </a:r>
            <a:r>
              <a:rPr lang="en-US" sz="2800" b="1" i="1" dirty="0"/>
              <a:t>listens</a:t>
            </a:r>
            <a:r>
              <a:rPr lang="en-US" sz="2800" b="1" dirty="0"/>
              <a:t> to their cries; 						(GNT) Psalms 34:15</a:t>
            </a:r>
          </a:p>
        </p:txBody>
      </p:sp>
      <p:sp>
        <p:nvSpPr>
          <p:cNvPr id="12" name="TextBox 11">
            <a:extLst>
              <a:ext uri="{FF2B5EF4-FFF2-40B4-BE49-F238E27FC236}">
                <a16:creationId xmlns:a16="http://schemas.microsoft.com/office/drawing/2014/main" id="{C618432E-B70C-4729-AE80-6404F7085B17}"/>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The Almighty God:</a:t>
            </a:r>
          </a:p>
          <a:p>
            <a:endParaRPr lang="en-US" dirty="0"/>
          </a:p>
        </p:txBody>
      </p:sp>
    </p:spTree>
    <p:extLst>
      <p:ext uri="{BB962C8B-B14F-4D97-AF65-F5344CB8AC3E}">
        <p14:creationId xmlns:p14="http://schemas.microsoft.com/office/powerpoint/2010/main" val="270769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sleeps?</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4401205"/>
          </a:xfrm>
          <a:prstGeom prst="rect">
            <a:avLst/>
          </a:prstGeom>
          <a:noFill/>
        </p:spPr>
        <p:txBody>
          <a:bodyPr wrap="square" rtlCol="0">
            <a:spAutoFit/>
          </a:bodyPr>
          <a:lstStyle/>
          <a:p>
            <a:r>
              <a:rPr lang="en-US" sz="2800" dirty="0">
                <a:solidFill>
                  <a:schemeClr val="accent1">
                    <a:lumMod val="50000"/>
                  </a:schemeClr>
                </a:solidFill>
              </a:rPr>
              <a:t>     </a:t>
            </a:r>
            <a:r>
              <a:rPr lang="en-US" sz="2800" b="1" dirty="0">
                <a:solidFill>
                  <a:schemeClr val="accent1">
                    <a:lumMod val="50000"/>
                  </a:schemeClr>
                </a:solidFill>
              </a:rPr>
              <a:t>At noon Elijah started making fun of them: "Pray louder! He is a god! Maybe he is day-dreaming or relieving himself, or perhaps he's gone off on a trip! Or maybe he's sleeping, and you've got to wake him up!" </a:t>
            </a:r>
          </a:p>
          <a:p>
            <a:r>
              <a:rPr lang="en-US" sz="2800" b="1" dirty="0">
                <a:solidFill>
                  <a:schemeClr val="accent1">
                    <a:lumMod val="50000"/>
                  </a:schemeClr>
                </a:solidFill>
              </a:rPr>
              <a:t>     So the prophets prayed louder and cut themselves with knives and daggers, according to their ritual, until blood flowed.             </a:t>
            </a:r>
          </a:p>
          <a:p>
            <a:r>
              <a:rPr lang="en-US" sz="2800" b="1" dirty="0">
                <a:solidFill>
                  <a:schemeClr val="accent1">
                    <a:lumMod val="50000"/>
                  </a:schemeClr>
                </a:solidFill>
              </a:rPr>
              <a:t>     They kept on ranting and raving until the middle of the afternoon; but no answer came, not a sound was heard. </a:t>
            </a:r>
          </a:p>
          <a:p>
            <a:r>
              <a:rPr lang="en-US" sz="2800" b="1" dirty="0">
                <a:solidFill>
                  <a:schemeClr val="accent1">
                    <a:lumMod val="50000"/>
                  </a:schemeClr>
                </a:solidFill>
              </a:rPr>
              <a:t>					(GNT) 1 Kings 18:27-29</a:t>
            </a:r>
          </a:p>
        </p:txBody>
      </p:sp>
    </p:spTree>
    <p:extLst>
      <p:ext uri="{BB962C8B-B14F-4D97-AF65-F5344CB8AC3E}">
        <p14:creationId xmlns:p14="http://schemas.microsoft.com/office/powerpoint/2010/main" val="736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sleeps?</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970318"/>
          </a:xfrm>
          <a:prstGeom prst="rect">
            <a:avLst/>
          </a:prstGeom>
          <a:noFill/>
        </p:spPr>
        <p:txBody>
          <a:bodyPr wrap="square" rtlCol="0">
            <a:spAutoFit/>
          </a:bodyPr>
          <a:lstStyle/>
          <a:p>
            <a:r>
              <a:rPr lang="en-US" sz="2800" b="1" dirty="0">
                <a:solidFill>
                  <a:schemeClr val="accent1">
                    <a:lumMod val="50000"/>
                  </a:schemeClr>
                </a:solidFill>
              </a:rPr>
              <a:t>When the righteous cry for help, the Lord hears and delivers them out of all their troubles.  The Lord is near to the brokenhearted and saves the crushed in spirit. </a:t>
            </a:r>
          </a:p>
          <a:p>
            <a:r>
              <a:rPr lang="en-US" sz="2800" b="1" dirty="0">
                <a:solidFill>
                  <a:schemeClr val="accent1">
                    <a:lumMod val="50000"/>
                  </a:schemeClr>
                </a:solidFill>
              </a:rPr>
              <a:t>				(ESV Strong's) Psalms 34:17-18</a:t>
            </a:r>
          </a:p>
          <a:p>
            <a:endParaRPr lang="en-US" sz="2800" b="1" dirty="0">
              <a:solidFill>
                <a:schemeClr val="accent1">
                  <a:lumMod val="50000"/>
                </a:schemeClr>
              </a:solidFill>
            </a:endParaRPr>
          </a:p>
          <a:p>
            <a:r>
              <a:rPr lang="en-US" sz="2800" b="1" dirty="0">
                <a:solidFill>
                  <a:schemeClr val="accent1">
                    <a:lumMod val="50000"/>
                  </a:schemeClr>
                </a:solidFill>
              </a:rPr>
              <a:t>The Lord is near to all who call on him, to all who call on him in truth.   He fulfills the desire of those who fear him; he also hears their cry and saves them. </a:t>
            </a:r>
          </a:p>
          <a:p>
            <a:r>
              <a:rPr lang="en-US" sz="2800" b="1" dirty="0">
                <a:solidFill>
                  <a:schemeClr val="accent1">
                    <a:lumMod val="50000"/>
                  </a:schemeClr>
                </a:solidFill>
              </a:rPr>
              <a:t>				(ESV Strong's) Psalms 145:18-19</a:t>
            </a:r>
          </a:p>
        </p:txBody>
      </p:sp>
      <p:sp>
        <p:nvSpPr>
          <p:cNvPr id="12" name="TextBox 11">
            <a:extLst>
              <a:ext uri="{FF2B5EF4-FFF2-40B4-BE49-F238E27FC236}">
                <a16:creationId xmlns:a16="http://schemas.microsoft.com/office/drawing/2014/main" id="{C618432E-B70C-4729-AE80-6404F7085B17}"/>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Tree>
    <p:extLst>
      <p:ext uri="{BB962C8B-B14F-4D97-AF65-F5344CB8AC3E}">
        <p14:creationId xmlns:p14="http://schemas.microsoft.com/office/powerpoint/2010/main" val="902011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sleeps?</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539430"/>
          </a:xfrm>
          <a:prstGeom prst="rect">
            <a:avLst/>
          </a:prstGeom>
          <a:noFill/>
        </p:spPr>
        <p:txBody>
          <a:bodyPr wrap="square" rtlCol="0">
            <a:spAutoFit/>
          </a:bodyPr>
          <a:lstStyle/>
          <a:p>
            <a:r>
              <a:rPr lang="en-US" sz="2800" b="1" i="1" dirty="0">
                <a:solidFill>
                  <a:schemeClr val="bg1"/>
                </a:solidFill>
              </a:rPr>
              <a:t>Perhaps Baal had to stop to think, but God:</a:t>
            </a:r>
          </a:p>
          <a:p>
            <a:endParaRPr lang="en-US" sz="2800" b="1" dirty="0">
              <a:solidFill>
                <a:schemeClr val="accent1">
                  <a:lumMod val="50000"/>
                </a:schemeClr>
              </a:solidFill>
            </a:endParaRPr>
          </a:p>
          <a:p>
            <a:r>
              <a:rPr lang="en-US" sz="2800" b="1" dirty="0">
                <a:solidFill>
                  <a:schemeClr val="accent1">
                    <a:lumMod val="50000"/>
                  </a:schemeClr>
                </a:solidFill>
              </a:rPr>
              <a:t>remember the former things of old; for I am God, and there is no other; I am God, and there is none like me,  declaring the end from the beginning and from ancient times things not yet done, saying, ​‘My counsel shall stand, and I will accomplish all my purpose,’ </a:t>
            </a:r>
          </a:p>
          <a:p>
            <a:r>
              <a:rPr lang="en-US" sz="2800" b="1" dirty="0">
                <a:solidFill>
                  <a:schemeClr val="accent1">
                    <a:lumMod val="50000"/>
                  </a:schemeClr>
                </a:solidFill>
              </a:rPr>
              <a:t>						(ESV Strong's) Isaiah 46:9-10</a:t>
            </a:r>
          </a:p>
        </p:txBody>
      </p:sp>
      <p:sp>
        <p:nvSpPr>
          <p:cNvPr id="12" name="TextBox 11">
            <a:extLst>
              <a:ext uri="{FF2B5EF4-FFF2-40B4-BE49-F238E27FC236}">
                <a16:creationId xmlns:a16="http://schemas.microsoft.com/office/drawing/2014/main" id="{C618432E-B70C-4729-AE80-6404F7085B17}"/>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Tree>
    <p:extLst>
      <p:ext uri="{BB962C8B-B14F-4D97-AF65-F5344CB8AC3E}">
        <p14:creationId xmlns:p14="http://schemas.microsoft.com/office/powerpoint/2010/main" val="240395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sleeps?</a:t>
            </a:r>
          </a:p>
        </p:txBody>
      </p:sp>
      <p:sp>
        <p:nvSpPr>
          <p:cNvPr id="10" name="TextBox 9">
            <a:extLst>
              <a:ext uri="{FF2B5EF4-FFF2-40B4-BE49-F238E27FC236}">
                <a16:creationId xmlns:a16="http://schemas.microsoft.com/office/drawing/2014/main" id="{836699D8-DBE8-4E6F-91D1-89F5003811A9}"/>
              </a:ext>
            </a:extLst>
          </p:cNvPr>
          <p:cNvSpPr txBox="1"/>
          <p:nvPr/>
        </p:nvSpPr>
        <p:spPr>
          <a:xfrm>
            <a:off x="972640" y="2331750"/>
            <a:ext cx="10529550" cy="4401205"/>
          </a:xfrm>
          <a:prstGeom prst="rect">
            <a:avLst/>
          </a:prstGeom>
          <a:noFill/>
        </p:spPr>
        <p:txBody>
          <a:bodyPr wrap="square" rtlCol="0">
            <a:spAutoFit/>
          </a:bodyPr>
          <a:lstStyle/>
          <a:p>
            <a:r>
              <a:rPr lang="en-US" sz="2800" b="1" i="1" dirty="0">
                <a:solidFill>
                  <a:schemeClr val="bg1"/>
                </a:solidFill>
              </a:rPr>
              <a:t>Perhaps Baal had to travel to Mount Carmel, but God:</a:t>
            </a:r>
          </a:p>
          <a:p>
            <a:endParaRPr lang="en-US" sz="2800" b="1" dirty="0">
              <a:solidFill>
                <a:schemeClr val="accent1">
                  <a:lumMod val="50000"/>
                </a:schemeClr>
              </a:solidFill>
            </a:endParaRPr>
          </a:p>
          <a:p>
            <a:r>
              <a:rPr lang="en-US" sz="2800" b="1" dirty="0">
                <a:solidFill>
                  <a:schemeClr val="accent1">
                    <a:lumMod val="50000"/>
                  </a:schemeClr>
                </a:solidFill>
              </a:rPr>
              <a:t>Where shall I go from your Spirit?  Or where shall I flee from your presence? If I ascend to heaven, you are there!  If I make my bed in </a:t>
            </a:r>
            <a:r>
              <a:rPr lang="en-US" sz="2800" b="1" dirty="0" err="1">
                <a:solidFill>
                  <a:schemeClr val="accent1">
                    <a:lumMod val="50000"/>
                  </a:schemeClr>
                </a:solidFill>
              </a:rPr>
              <a:t>Sheol</a:t>
            </a:r>
            <a:r>
              <a:rPr lang="en-US" sz="2800" b="1" dirty="0">
                <a:solidFill>
                  <a:schemeClr val="accent1">
                    <a:lumMod val="50000"/>
                  </a:schemeClr>
                </a:solidFill>
              </a:rPr>
              <a:t>, you are there! If I take the wings of the morning and dwell in the uttermost parts of the sea, even there your hand shall lead me,  and your right hand shall hold me.  If I say, “Surely the darkness shall cover me, and the light about me be night,” even the darkness is not dark to you; the night is bright as the day, for darkness is as light with you. 		(ESV) Psalms 139:7-12</a:t>
            </a:r>
          </a:p>
        </p:txBody>
      </p:sp>
      <p:sp>
        <p:nvSpPr>
          <p:cNvPr id="12" name="TextBox 11">
            <a:extLst>
              <a:ext uri="{FF2B5EF4-FFF2-40B4-BE49-F238E27FC236}">
                <a16:creationId xmlns:a16="http://schemas.microsoft.com/office/drawing/2014/main" id="{C618432E-B70C-4729-AE80-6404F7085B17}"/>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Tree>
    <p:extLst>
      <p:ext uri="{BB962C8B-B14F-4D97-AF65-F5344CB8AC3E}">
        <p14:creationId xmlns:p14="http://schemas.microsoft.com/office/powerpoint/2010/main" val="130188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sleeps?</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1815882"/>
          </a:xfrm>
          <a:prstGeom prst="rect">
            <a:avLst/>
          </a:prstGeom>
          <a:noFill/>
        </p:spPr>
        <p:txBody>
          <a:bodyPr wrap="square" rtlCol="0">
            <a:spAutoFit/>
          </a:bodyPr>
          <a:lstStyle/>
          <a:p>
            <a:r>
              <a:rPr lang="en-US" sz="2800" b="1" i="1" dirty="0">
                <a:solidFill>
                  <a:schemeClr val="accent1">
                    <a:lumMod val="50000"/>
                  </a:schemeClr>
                </a:solidFill>
              </a:rPr>
              <a:t>Perhaps Baal needed a nap, but God:</a:t>
            </a:r>
          </a:p>
          <a:p>
            <a:endParaRPr lang="en-US" sz="2800" b="1" dirty="0">
              <a:solidFill>
                <a:schemeClr val="accent1">
                  <a:lumMod val="50000"/>
                </a:schemeClr>
              </a:solidFill>
            </a:endParaRPr>
          </a:p>
          <a:p>
            <a:r>
              <a:rPr lang="en-US" sz="2800" b="1" dirty="0">
                <a:solidFill>
                  <a:schemeClr val="accent1">
                    <a:lumMod val="50000"/>
                  </a:schemeClr>
                </a:solidFill>
              </a:rPr>
              <a:t>Behold, he who keeps Israel will neither slumber nor sleep. </a:t>
            </a:r>
          </a:p>
          <a:p>
            <a:r>
              <a:rPr lang="en-US" sz="2800" b="1" dirty="0">
                <a:solidFill>
                  <a:schemeClr val="accent1">
                    <a:lumMod val="50000"/>
                  </a:schemeClr>
                </a:solidFill>
              </a:rPr>
              <a:t>				(ESV) Psalms 121:4</a:t>
            </a:r>
          </a:p>
        </p:txBody>
      </p:sp>
      <p:sp>
        <p:nvSpPr>
          <p:cNvPr id="12" name="TextBox 11">
            <a:extLst>
              <a:ext uri="{FF2B5EF4-FFF2-40B4-BE49-F238E27FC236}">
                <a16:creationId xmlns:a16="http://schemas.microsoft.com/office/drawing/2014/main" id="{C618432E-B70C-4729-AE80-6404F7085B17}"/>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Tree>
    <p:extLst>
      <p:ext uri="{BB962C8B-B14F-4D97-AF65-F5344CB8AC3E}">
        <p14:creationId xmlns:p14="http://schemas.microsoft.com/office/powerpoint/2010/main" val="271022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b="1"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Some notes:</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662541"/>
          </a:xfrm>
          <a:prstGeom prst="rect">
            <a:avLst/>
          </a:prstGeom>
          <a:noFill/>
        </p:spPr>
        <p:txBody>
          <a:bodyPr wrap="square" rtlCol="0">
            <a:spAutoFit/>
          </a:bodyPr>
          <a:lstStyle/>
          <a:p>
            <a:r>
              <a:rPr lang="en-US" sz="2800" b="1" dirty="0">
                <a:solidFill>
                  <a:schemeClr val="accent1">
                    <a:lumMod val="50000"/>
                  </a:schemeClr>
                </a:solidFill>
              </a:rPr>
              <a:t>This God Who made the world and everything in it,</a:t>
            </a:r>
            <a:br>
              <a:rPr lang="en-US" sz="2800" b="1" dirty="0">
                <a:solidFill>
                  <a:schemeClr val="accent1">
                    <a:lumMod val="50000"/>
                  </a:schemeClr>
                </a:solidFill>
              </a:rPr>
            </a:br>
            <a:r>
              <a:rPr lang="en-US" sz="2800" b="1" dirty="0">
                <a:solidFill>
                  <a:schemeClr val="accent1">
                    <a:lumMod val="50000"/>
                  </a:schemeClr>
                </a:solidFill>
              </a:rPr>
              <a:t>Who gives life and breath to everyone,</a:t>
            </a:r>
            <a:br>
              <a:rPr lang="en-US" sz="2800" b="1" dirty="0">
                <a:solidFill>
                  <a:schemeClr val="accent1">
                    <a:lumMod val="50000"/>
                  </a:schemeClr>
                </a:solidFill>
              </a:rPr>
            </a:br>
            <a:r>
              <a:rPr lang="en-US" sz="2800" b="1" dirty="0">
                <a:solidFill>
                  <a:schemeClr val="accent1">
                    <a:lumMod val="50000"/>
                  </a:schemeClr>
                </a:solidFill>
              </a:rPr>
              <a:t>Who shows no partiality,</a:t>
            </a:r>
          </a:p>
          <a:p>
            <a:r>
              <a:rPr lang="en-US" sz="2800" b="1" dirty="0">
                <a:solidFill>
                  <a:schemeClr val="accent1">
                    <a:lumMod val="50000"/>
                  </a:schemeClr>
                </a:solidFill>
              </a:rPr>
              <a:t>Who hears and answers prayer, </a:t>
            </a:r>
          </a:p>
          <a:p>
            <a:r>
              <a:rPr lang="en-US" sz="2800" b="1" dirty="0">
                <a:solidFill>
                  <a:schemeClr val="accent1">
                    <a:lumMod val="50000"/>
                  </a:schemeClr>
                </a:solidFill>
              </a:rPr>
              <a:t>Who knows the end from the beginning, </a:t>
            </a:r>
          </a:p>
          <a:p>
            <a:r>
              <a:rPr lang="en-US" sz="2800" b="1" dirty="0">
                <a:solidFill>
                  <a:schemeClr val="accent1">
                    <a:lumMod val="50000"/>
                  </a:schemeClr>
                </a:solidFill>
              </a:rPr>
              <a:t>Who never sleeps, </a:t>
            </a:r>
          </a:p>
          <a:p>
            <a:r>
              <a:rPr lang="en-US" sz="2800" b="1" dirty="0">
                <a:solidFill>
                  <a:schemeClr val="accent1">
                    <a:lumMod val="50000"/>
                  </a:schemeClr>
                </a:solidFill>
              </a:rPr>
              <a:t>Who is present everywhere, </a:t>
            </a:r>
          </a:p>
          <a:p>
            <a:r>
              <a:rPr lang="en-US" sz="3600" b="1" dirty="0">
                <a:solidFill>
                  <a:schemeClr val="accent1">
                    <a:lumMod val="50000"/>
                  </a:schemeClr>
                </a:solidFill>
              </a:rPr>
              <a:t>really does deserve our worship.</a:t>
            </a:r>
          </a:p>
        </p:txBody>
      </p:sp>
    </p:spTree>
    <p:extLst>
      <p:ext uri="{BB962C8B-B14F-4D97-AF65-F5344CB8AC3E}">
        <p14:creationId xmlns:p14="http://schemas.microsoft.com/office/powerpoint/2010/main" val="49589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20" y="1997160"/>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6161103"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Why did you steal my gods?</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970318"/>
          </a:xfrm>
          <a:prstGeom prst="rect">
            <a:avLst/>
          </a:prstGeom>
          <a:noFill/>
        </p:spPr>
        <p:txBody>
          <a:bodyPr wrap="square" rtlCol="0">
            <a:spAutoFit/>
          </a:bodyPr>
          <a:lstStyle/>
          <a:p>
            <a:r>
              <a:rPr lang="en-US" sz="2800" b="1" dirty="0">
                <a:solidFill>
                  <a:schemeClr val="accent1">
                    <a:lumMod val="50000"/>
                  </a:schemeClr>
                </a:solidFill>
              </a:rPr>
              <a:t>Why did you flee secretly and trick me, and did not tell me, so that I might have sent you away with mirth and songs, with tambourine and lyre? And why did you not permit me to kiss my sons and my daughters farewell? Now you have done foolishly. It is in my power to do you harm. But the God of your father spoke to me last night, saying, ‘Be careful not to say anything to Jacob, either good or bad.’ And now you have gone away because you longed greatly for your father's house, </a:t>
            </a:r>
            <a:r>
              <a:rPr lang="en-US" sz="2800" b="1" dirty="0">
                <a:solidFill>
                  <a:srgbClr val="C00000"/>
                </a:solidFill>
              </a:rPr>
              <a:t>but why did you steal my gods?” </a:t>
            </a:r>
            <a:r>
              <a:rPr lang="en-US" sz="2800" b="1" dirty="0">
                <a:solidFill>
                  <a:schemeClr val="accent1">
                    <a:lumMod val="50000"/>
                  </a:schemeClr>
                </a:solidFill>
              </a:rPr>
              <a:t>(ESV) Genesis 31:27-30</a:t>
            </a:r>
          </a:p>
        </p:txBody>
      </p:sp>
    </p:spTree>
    <p:extLst>
      <p:ext uri="{BB962C8B-B14F-4D97-AF65-F5344CB8AC3E}">
        <p14:creationId xmlns:p14="http://schemas.microsoft.com/office/powerpoint/2010/main" val="33456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God Almighty can rescue from ANY prison!</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4401205"/>
          </a:xfrm>
          <a:prstGeom prst="rect">
            <a:avLst/>
          </a:prstGeom>
          <a:noFill/>
        </p:spPr>
        <p:txBody>
          <a:bodyPr wrap="square" rtlCol="0">
            <a:spAutoFit/>
          </a:bodyPr>
          <a:lstStyle/>
          <a:p>
            <a:r>
              <a:rPr lang="en-US" sz="2800" dirty="0">
                <a:solidFill>
                  <a:schemeClr val="accent1">
                    <a:lumMod val="50000"/>
                  </a:schemeClr>
                </a:solidFill>
              </a:rPr>
              <a:t>​ </a:t>
            </a:r>
            <a:r>
              <a:rPr lang="en-US" sz="2800" b="1" dirty="0">
                <a:solidFill>
                  <a:schemeClr val="accent1">
                    <a:lumMod val="50000"/>
                  </a:schemeClr>
                </a:solidFill>
              </a:rPr>
              <a:t>About that time Herod the king laid violent hands on some who belonged to the church.  He killed James the brother of John with the sword,  and when he saw that it pleased the Jews, he proceeded to arrest Peter also. This was during the days of Unleavened Bread.  And when he had seized him, he put him in prison, delivering him over to four squads of soldiers to guard him, intending after the Passover to bring him out to the people.  So Peter was kept in prison, </a:t>
            </a:r>
            <a:r>
              <a:rPr lang="en-US" sz="2800" b="1" u="sng" dirty="0">
                <a:solidFill>
                  <a:schemeClr val="accent1">
                    <a:lumMod val="50000"/>
                  </a:schemeClr>
                </a:solidFill>
              </a:rPr>
              <a:t>but</a:t>
            </a:r>
            <a:r>
              <a:rPr lang="en-US" sz="2800" b="1" dirty="0">
                <a:solidFill>
                  <a:schemeClr val="accent1">
                    <a:lumMod val="50000"/>
                  </a:schemeClr>
                </a:solidFill>
              </a:rPr>
              <a:t> earnest prayer for him was made to God by the church. 								(ESV) Acts 12:1-5</a:t>
            </a:r>
          </a:p>
        </p:txBody>
      </p:sp>
    </p:spTree>
    <p:extLst>
      <p:ext uri="{BB962C8B-B14F-4D97-AF65-F5344CB8AC3E}">
        <p14:creationId xmlns:p14="http://schemas.microsoft.com/office/powerpoint/2010/main" val="1053688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God Almighty can rescue from ANY prison!</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539430"/>
          </a:xfrm>
          <a:prstGeom prst="rect">
            <a:avLst/>
          </a:prstGeom>
          <a:noFill/>
        </p:spPr>
        <p:txBody>
          <a:bodyPr wrap="square" rtlCol="0">
            <a:spAutoFit/>
          </a:bodyPr>
          <a:lstStyle/>
          <a:p>
            <a:r>
              <a:rPr lang="en-US" sz="2800" b="1" dirty="0">
                <a:solidFill>
                  <a:schemeClr val="accent1">
                    <a:lumMod val="50000"/>
                  </a:schemeClr>
                </a:solidFill>
              </a:rPr>
              <a:t>Now when Herod was about to bring him out, on that very night, Peter was sleeping between two soldiers, bound with two chains, and sentries before the door were guarding the prison.  And behold, an angel of the Lord stood next to him, and a light shone in the cell. He struck Peter on the side and woke him, saying, “Get up quickly.” And the chains fell off his hands. </a:t>
            </a:r>
          </a:p>
          <a:p>
            <a:r>
              <a:rPr lang="en-US" sz="2800" b="1" dirty="0">
                <a:solidFill>
                  <a:schemeClr val="accent1">
                    <a:lumMod val="50000"/>
                  </a:schemeClr>
                </a:solidFill>
              </a:rPr>
              <a:t>			(ESV) Acts 12:6-7</a:t>
            </a:r>
          </a:p>
        </p:txBody>
      </p:sp>
    </p:spTree>
    <p:extLst>
      <p:ext uri="{BB962C8B-B14F-4D97-AF65-F5344CB8AC3E}">
        <p14:creationId xmlns:p14="http://schemas.microsoft.com/office/powerpoint/2010/main" val="307191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God Almighty can rescue from ANY prison!</a:t>
            </a:r>
          </a:p>
        </p:txBody>
      </p:sp>
      <p:sp>
        <p:nvSpPr>
          <p:cNvPr id="10" name="TextBox 9">
            <a:extLst>
              <a:ext uri="{FF2B5EF4-FFF2-40B4-BE49-F238E27FC236}">
                <a16:creationId xmlns:a16="http://schemas.microsoft.com/office/drawing/2014/main" id="{836699D8-DBE8-4E6F-91D1-89F5003811A9}"/>
              </a:ext>
            </a:extLst>
          </p:cNvPr>
          <p:cNvSpPr txBox="1"/>
          <p:nvPr/>
        </p:nvSpPr>
        <p:spPr>
          <a:xfrm>
            <a:off x="953389" y="2371984"/>
            <a:ext cx="10462173" cy="4401205"/>
          </a:xfrm>
          <a:prstGeom prst="rect">
            <a:avLst/>
          </a:prstGeom>
          <a:noFill/>
        </p:spPr>
        <p:txBody>
          <a:bodyPr wrap="square" rtlCol="0">
            <a:spAutoFit/>
          </a:bodyPr>
          <a:lstStyle/>
          <a:p>
            <a:r>
              <a:rPr lang="en-US" sz="2800" b="1" dirty="0">
                <a:solidFill>
                  <a:schemeClr val="accent1">
                    <a:lumMod val="50000"/>
                  </a:schemeClr>
                </a:solidFill>
              </a:rPr>
              <a:t>When he realized this, he went to the house of Mary, the mother of John whose other name was Mark, where many were gathered together and were praying.  And when he knocked at the door of the gateway, a servant girl named Rhoda came to answer.  Recognizing Peter's voice, in her joy she did not open the gate but ran in and reported that Peter was standing at the gate.  They said to her, “You are out of your mind.” But she kept insisting that it was so, and they kept saying, “It is his angel!”  But Peter continued knocking, and when they opened, they saw him and were amazed. 						(ESV) Acts 12:12-16</a:t>
            </a:r>
          </a:p>
        </p:txBody>
      </p:sp>
    </p:spTree>
    <p:extLst>
      <p:ext uri="{BB962C8B-B14F-4D97-AF65-F5344CB8AC3E}">
        <p14:creationId xmlns:p14="http://schemas.microsoft.com/office/powerpoint/2010/main" val="34642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God Almighty can rescue from ANY prison!</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108543"/>
          </a:xfrm>
          <a:prstGeom prst="rect">
            <a:avLst/>
          </a:prstGeom>
          <a:noFill/>
        </p:spPr>
        <p:txBody>
          <a:bodyPr wrap="square" rtlCol="0">
            <a:spAutoFit/>
          </a:bodyPr>
          <a:lstStyle/>
          <a:p>
            <a:r>
              <a:rPr lang="en-US" sz="2800" b="1" dirty="0">
                <a:solidFill>
                  <a:schemeClr val="accent1">
                    <a:lumMod val="50000"/>
                  </a:schemeClr>
                </a:solidFill>
              </a:rPr>
              <a:t>“Do you not know what I and my fathers have done to all the peoples of other lands? Were the gods of the nations of those lands at all able to deliver their lands out of my hand?  Who among all the gods of those nations that my fathers devoted to destruction was able to deliver his people from my hand, that your God should be able to deliver you from my hand?” </a:t>
            </a:r>
          </a:p>
          <a:p>
            <a:r>
              <a:rPr lang="en-US" sz="2800" b="1" dirty="0">
                <a:solidFill>
                  <a:schemeClr val="accent1">
                    <a:lumMod val="50000"/>
                  </a:schemeClr>
                </a:solidFill>
              </a:rPr>
              <a:t>			(ESV) 2 Chronicles 32:13-14</a:t>
            </a:r>
          </a:p>
        </p:txBody>
      </p:sp>
    </p:spTree>
    <p:extLst>
      <p:ext uri="{BB962C8B-B14F-4D97-AF65-F5344CB8AC3E}">
        <p14:creationId xmlns:p14="http://schemas.microsoft.com/office/powerpoint/2010/main" val="885771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1" y="-67303"/>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God Almighty can rescue from ANY prison!</a:t>
            </a:r>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108543"/>
          </a:xfrm>
          <a:prstGeom prst="rect">
            <a:avLst/>
          </a:prstGeom>
          <a:noFill/>
        </p:spPr>
        <p:txBody>
          <a:bodyPr wrap="square" rtlCol="0">
            <a:spAutoFit/>
          </a:bodyPr>
          <a:lstStyle/>
          <a:p>
            <a:r>
              <a:rPr lang="en-US" sz="2800" b="1" dirty="0">
                <a:solidFill>
                  <a:schemeClr val="accent1">
                    <a:lumMod val="50000"/>
                  </a:schemeClr>
                </a:solidFill>
              </a:rPr>
              <a:t>People may not be able to open prison doors, but God can.  </a:t>
            </a:r>
          </a:p>
          <a:p>
            <a:r>
              <a:rPr lang="en-US" sz="2800" b="1" dirty="0">
                <a:solidFill>
                  <a:schemeClr val="accent1">
                    <a:lumMod val="50000"/>
                  </a:schemeClr>
                </a:solidFill>
              </a:rPr>
              <a:t>			Even the prison of helplessness and despair.</a:t>
            </a:r>
          </a:p>
          <a:p>
            <a:endParaRPr lang="en-US" sz="2800" b="1" dirty="0">
              <a:solidFill>
                <a:schemeClr val="accent1">
                  <a:lumMod val="50000"/>
                </a:schemeClr>
              </a:solidFill>
            </a:endParaRPr>
          </a:p>
          <a:p>
            <a:r>
              <a:rPr lang="en-US" sz="2800" b="1" dirty="0">
                <a:solidFill>
                  <a:schemeClr val="accent1">
                    <a:lumMod val="50000"/>
                  </a:schemeClr>
                </a:solidFill>
              </a:rPr>
              <a:t>We miss a blessing when we don’t recognize the answer to our </a:t>
            </a:r>
          </a:p>
          <a:p>
            <a:r>
              <a:rPr lang="en-US" sz="2800" b="1" dirty="0">
                <a:solidFill>
                  <a:schemeClr val="accent1">
                    <a:lumMod val="50000"/>
                  </a:schemeClr>
                </a:solidFill>
              </a:rPr>
              <a:t>	prayers when they happen.</a:t>
            </a:r>
          </a:p>
          <a:p>
            <a:endParaRPr lang="en-US" sz="2800" b="1" dirty="0">
              <a:solidFill>
                <a:schemeClr val="accent1">
                  <a:lumMod val="50000"/>
                </a:schemeClr>
              </a:solidFill>
            </a:endParaRPr>
          </a:p>
          <a:p>
            <a:r>
              <a:rPr lang="en-US" sz="2800" b="1" dirty="0">
                <a:solidFill>
                  <a:schemeClr val="accent1">
                    <a:lumMod val="50000"/>
                  </a:schemeClr>
                </a:solidFill>
              </a:rPr>
              <a:t>When you think an angel is knocking at your door, answer it.</a:t>
            </a:r>
          </a:p>
        </p:txBody>
      </p:sp>
      <p:sp>
        <p:nvSpPr>
          <p:cNvPr id="7" name="Title 7">
            <a:extLst>
              <a:ext uri="{FF2B5EF4-FFF2-40B4-BE49-F238E27FC236}">
                <a16:creationId xmlns:a16="http://schemas.microsoft.com/office/drawing/2014/main" id="{ED40CC3D-FA50-4E27-B276-4FD816BCE849}"/>
              </a:ext>
            </a:extLst>
          </p:cNvPr>
          <p:cNvSpPr txBox="1">
            <a:spLocks/>
          </p:cNvSpPr>
          <p:nvPr/>
        </p:nvSpPr>
        <p:spPr>
          <a:xfrm>
            <a:off x="1512504" y="1133142"/>
            <a:ext cx="9144000" cy="747163"/>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n-US" sz="3200" b="1"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Some notes:</a:t>
            </a:r>
          </a:p>
        </p:txBody>
      </p:sp>
    </p:spTree>
    <p:extLst>
      <p:ext uri="{BB962C8B-B14F-4D97-AF65-F5344CB8AC3E}">
        <p14:creationId xmlns:p14="http://schemas.microsoft.com/office/powerpoint/2010/main" val="400287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597382" y="5012137"/>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3627011" y="2574361"/>
            <a:ext cx="8247355" cy="2831544"/>
          </a:xfrm>
          <a:prstGeom prst="rect">
            <a:avLst/>
          </a:prstGeom>
          <a:noFill/>
        </p:spPr>
        <p:txBody>
          <a:bodyPr wrap="square" rtlCol="0">
            <a:spAutoFit/>
          </a:bodyPr>
          <a:lstStyle/>
          <a:p>
            <a:r>
              <a:rPr lang="en-US" sz="3200" b="1" dirty="0"/>
              <a:t>If God is great, mighty, and awe-inspiring, and the ultimate sovereign Lord of lords, do you offer yourself as a living sacrifice to God, dedicated to his service and seeking to please Him always?</a:t>
            </a:r>
          </a:p>
          <a:p>
            <a:endParaRPr lang="en-US" dirty="0"/>
          </a:p>
        </p:txBody>
      </p:sp>
      <p:sp>
        <p:nvSpPr>
          <p:cNvPr id="4" name="TextBox 3">
            <a:extLst>
              <a:ext uri="{FF2B5EF4-FFF2-40B4-BE49-F238E27FC236}">
                <a16:creationId xmlns:a16="http://schemas.microsoft.com/office/drawing/2014/main" id="{76EB8CF3-BFF3-4105-A39D-93B864D46A48}"/>
              </a:ext>
            </a:extLst>
          </p:cNvPr>
          <p:cNvSpPr txBox="1"/>
          <p:nvPr/>
        </p:nvSpPr>
        <p:spPr>
          <a:xfrm>
            <a:off x="317634" y="369148"/>
            <a:ext cx="9375006" cy="2339102"/>
          </a:xfrm>
          <a:prstGeom prst="rect">
            <a:avLst/>
          </a:prstGeom>
          <a:noFill/>
        </p:spPr>
        <p:txBody>
          <a:bodyPr wrap="square" rtlCol="0">
            <a:spAutoFit/>
          </a:bodyPr>
          <a:lstStyle/>
          <a:p>
            <a:r>
              <a:rPr lang="en-US" sz="3200" b="1" dirty="0">
                <a:solidFill>
                  <a:srgbClr val="FFFF00"/>
                </a:solidFill>
              </a:rPr>
              <a:t>For the Lord your God is the God of gods and Lord of lords, the great, mighty, and awe-inspiring God, showing no partiality and taking no bribe. </a:t>
            </a:r>
          </a:p>
          <a:p>
            <a:r>
              <a:rPr lang="en-US" sz="3200" b="1" dirty="0">
                <a:solidFill>
                  <a:srgbClr val="FFFF00"/>
                </a:solidFill>
              </a:rPr>
              <a:t>			(CSB) Deuteronomy 10:17</a:t>
            </a:r>
          </a:p>
          <a:p>
            <a:endParaRPr lang="en-US" dirty="0"/>
          </a:p>
        </p:txBody>
      </p:sp>
    </p:spTree>
    <p:extLst>
      <p:ext uri="{BB962C8B-B14F-4D97-AF65-F5344CB8AC3E}">
        <p14:creationId xmlns:p14="http://schemas.microsoft.com/office/powerpoint/2010/main" val="2429569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597381" y="5084784"/>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472198" y="301934"/>
            <a:ext cx="8479297" cy="2554545"/>
          </a:xfrm>
          <a:prstGeom prst="rect">
            <a:avLst/>
          </a:prstGeom>
          <a:noFill/>
        </p:spPr>
        <p:txBody>
          <a:bodyPr wrap="square" rtlCol="0">
            <a:spAutoFit/>
          </a:bodyPr>
          <a:lstStyle/>
          <a:p>
            <a:r>
              <a:rPr lang="en-US" sz="3200" b="1" dirty="0">
                <a:solidFill>
                  <a:srgbClr val="FFFF00"/>
                </a:solidFill>
              </a:rPr>
              <a:t>This is the confidence we have before him: If we ask  anything according to his will, he hears us.   And if we know that he hears whatever we ask,  we know that we have what we have asked of him. (CSB) 1 John 5:14-15</a:t>
            </a:r>
          </a:p>
        </p:txBody>
      </p:sp>
      <p:sp>
        <p:nvSpPr>
          <p:cNvPr id="6" name="TextBox 5">
            <a:extLst>
              <a:ext uri="{FF2B5EF4-FFF2-40B4-BE49-F238E27FC236}">
                <a16:creationId xmlns:a16="http://schemas.microsoft.com/office/drawing/2014/main" id="{13354633-DD9E-4747-8C26-0D416306CA26}"/>
              </a:ext>
            </a:extLst>
          </p:cNvPr>
          <p:cNvSpPr txBox="1"/>
          <p:nvPr/>
        </p:nvSpPr>
        <p:spPr>
          <a:xfrm>
            <a:off x="3556567" y="3216692"/>
            <a:ext cx="8247355" cy="1569660"/>
          </a:xfrm>
          <a:prstGeom prst="rect">
            <a:avLst/>
          </a:prstGeom>
          <a:noFill/>
        </p:spPr>
        <p:txBody>
          <a:bodyPr wrap="square" rtlCol="0">
            <a:spAutoFit/>
          </a:bodyPr>
          <a:lstStyle/>
          <a:p>
            <a:r>
              <a:rPr lang="en-US" sz="3200" b="1" dirty="0">
                <a:solidFill>
                  <a:srgbClr val="FFFF00"/>
                </a:solidFill>
              </a:rPr>
              <a:t>Trust in him at all times, O people; pour out your heart before him; God is a refuge for us. </a:t>
            </a:r>
          </a:p>
          <a:p>
            <a:r>
              <a:rPr lang="en-US" sz="3200" b="1" dirty="0">
                <a:solidFill>
                  <a:srgbClr val="FFFF00"/>
                </a:solidFill>
              </a:rPr>
              <a:t>				(ESV) Psalms 62:8</a:t>
            </a:r>
          </a:p>
        </p:txBody>
      </p:sp>
    </p:spTree>
    <p:extLst>
      <p:ext uri="{BB962C8B-B14F-4D97-AF65-F5344CB8AC3E}">
        <p14:creationId xmlns:p14="http://schemas.microsoft.com/office/powerpoint/2010/main" val="208598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676381" y="4990277"/>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3561347" y="3921890"/>
            <a:ext cx="8630653" cy="584775"/>
          </a:xfrm>
          <a:prstGeom prst="rect">
            <a:avLst/>
          </a:prstGeom>
          <a:noFill/>
        </p:spPr>
        <p:txBody>
          <a:bodyPr wrap="square" rtlCol="0">
            <a:spAutoFit/>
          </a:bodyPr>
          <a:lstStyle/>
          <a:p>
            <a:r>
              <a:rPr lang="en-US" sz="3200" b="1" dirty="0"/>
              <a:t>If God is near to you, do you draw near to Him?</a:t>
            </a:r>
          </a:p>
        </p:txBody>
      </p:sp>
      <p:sp>
        <p:nvSpPr>
          <p:cNvPr id="4" name="TextBox 3">
            <a:extLst>
              <a:ext uri="{FF2B5EF4-FFF2-40B4-BE49-F238E27FC236}">
                <a16:creationId xmlns:a16="http://schemas.microsoft.com/office/drawing/2014/main" id="{2F6EC61C-C1DD-4F0C-ACD0-4C84CD6833B8}"/>
              </a:ext>
            </a:extLst>
          </p:cNvPr>
          <p:cNvSpPr txBox="1"/>
          <p:nvPr/>
        </p:nvSpPr>
        <p:spPr>
          <a:xfrm>
            <a:off x="644893" y="317634"/>
            <a:ext cx="10626289" cy="2831544"/>
          </a:xfrm>
          <a:prstGeom prst="rect">
            <a:avLst/>
          </a:prstGeom>
          <a:noFill/>
        </p:spPr>
        <p:txBody>
          <a:bodyPr wrap="square" rtlCol="0">
            <a:spAutoFit/>
          </a:bodyPr>
          <a:lstStyle/>
          <a:p>
            <a:r>
              <a:rPr lang="en-US" sz="3200" b="1" dirty="0">
                <a:solidFill>
                  <a:srgbClr val="FFFF00"/>
                </a:solidFill>
              </a:rPr>
              <a:t>I lift my eyes toward the mountains. Where will my help come from? My help comes from the Lord, the Maker of heaven and earth. He will not allow your foot to slip; your Protector will not slumber. Indeed, the Protector of Israel does not slumber or sleep. (CSB) Psalms 121:1-4</a:t>
            </a:r>
          </a:p>
          <a:p>
            <a:endParaRPr lang="en-US" dirty="0"/>
          </a:p>
        </p:txBody>
      </p:sp>
    </p:spTree>
    <p:extLst>
      <p:ext uri="{BB962C8B-B14F-4D97-AF65-F5344CB8AC3E}">
        <p14:creationId xmlns:p14="http://schemas.microsoft.com/office/powerpoint/2010/main" val="2765147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568116" y="5375635"/>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691415" y="290850"/>
            <a:ext cx="10897402" cy="2554545"/>
          </a:xfrm>
          <a:prstGeom prst="rect">
            <a:avLst/>
          </a:prstGeom>
          <a:noFill/>
        </p:spPr>
        <p:txBody>
          <a:bodyPr wrap="square" rtlCol="0">
            <a:spAutoFit/>
          </a:bodyPr>
          <a:lstStyle/>
          <a:p>
            <a:r>
              <a:rPr lang="en-US" sz="3200" b="1" dirty="0">
                <a:solidFill>
                  <a:srgbClr val="FFFF00"/>
                </a:solidFill>
              </a:rPr>
              <a:t>God will bring this about in his own time.  He is the blessed and only  Sovereign, the King of kings,  and the Lord of lords,   who alone is immortal and who lives in unapproachable light,  whom no one has seen or can see, to him be honor and eternal power.  Amen.    (CSB) 1 Timothy 6:15-16</a:t>
            </a:r>
          </a:p>
        </p:txBody>
      </p:sp>
      <p:sp>
        <p:nvSpPr>
          <p:cNvPr id="4" name="TextBox 3">
            <a:extLst>
              <a:ext uri="{FF2B5EF4-FFF2-40B4-BE49-F238E27FC236}">
                <a16:creationId xmlns:a16="http://schemas.microsoft.com/office/drawing/2014/main" id="{1CB98DA1-2611-45A3-9A64-33FBCB226442}"/>
              </a:ext>
            </a:extLst>
          </p:cNvPr>
          <p:cNvSpPr txBox="1"/>
          <p:nvPr/>
        </p:nvSpPr>
        <p:spPr>
          <a:xfrm>
            <a:off x="1676401" y="3296339"/>
            <a:ext cx="10299030" cy="1354217"/>
          </a:xfrm>
          <a:prstGeom prst="rect">
            <a:avLst/>
          </a:prstGeom>
          <a:noFill/>
        </p:spPr>
        <p:txBody>
          <a:bodyPr wrap="square" rtlCol="0">
            <a:spAutoFit/>
          </a:bodyPr>
          <a:lstStyle/>
          <a:p>
            <a:r>
              <a:rPr lang="en-US" sz="3200" b="1" dirty="0"/>
              <a:t>If God above and stronger than human government, do you pray for your government and your nation?</a:t>
            </a:r>
          </a:p>
          <a:p>
            <a:endParaRPr lang="en-US" dirty="0"/>
          </a:p>
        </p:txBody>
      </p:sp>
    </p:spTree>
    <p:extLst>
      <p:ext uri="{BB962C8B-B14F-4D97-AF65-F5344CB8AC3E}">
        <p14:creationId xmlns:p14="http://schemas.microsoft.com/office/powerpoint/2010/main" val="188729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568116" y="5375635"/>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691415" y="290850"/>
            <a:ext cx="10955153" cy="3046988"/>
          </a:xfrm>
          <a:prstGeom prst="rect">
            <a:avLst/>
          </a:prstGeom>
          <a:noFill/>
        </p:spPr>
        <p:txBody>
          <a:bodyPr wrap="square" rtlCol="0">
            <a:spAutoFit/>
          </a:bodyPr>
          <a:lstStyle/>
          <a:p>
            <a:r>
              <a:rPr lang="en-US" sz="3200" b="1" dirty="0">
                <a:solidFill>
                  <a:srgbClr val="FFFF00"/>
                </a:solidFill>
              </a:rPr>
              <a:t>But one of them, seeing that he was healed, returned and, with a loud voice, gave glory to God.   He fell facedown  at his feet, thanking him. And he was a Samaritan.    Then Jesus said, “Were not ten cleansed? Where are the nine?  Didn’t any return to give glory to God except this foreigner? ” </a:t>
            </a:r>
          </a:p>
          <a:p>
            <a:r>
              <a:rPr lang="en-US" sz="3200" b="1" dirty="0">
                <a:solidFill>
                  <a:srgbClr val="FFFF00"/>
                </a:solidFill>
              </a:rPr>
              <a:t>	(CSB) Luke 17:15-18</a:t>
            </a:r>
          </a:p>
        </p:txBody>
      </p:sp>
      <p:sp>
        <p:nvSpPr>
          <p:cNvPr id="4" name="TextBox 3">
            <a:extLst>
              <a:ext uri="{FF2B5EF4-FFF2-40B4-BE49-F238E27FC236}">
                <a16:creationId xmlns:a16="http://schemas.microsoft.com/office/drawing/2014/main" id="{1CB98DA1-2611-45A3-9A64-33FBCB226442}"/>
              </a:ext>
            </a:extLst>
          </p:cNvPr>
          <p:cNvSpPr txBox="1"/>
          <p:nvPr/>
        </p:nvSpPr>
        <p:spPr>
          <a:xfrm>
            <a:off x="1676401" y="3296339"/>
            <a:ext cx="10299030" cy="1846659"/>
          </a:xfrm>
          <a:prstGeom prst="rect">
            <a:avLst/>
          </a:prstGeom>
          <a:noFill/>
        </p:spPr>
        <p:txBody>
          <a:bodyPr wrap="square" rtlCol="0">
            <a:spAutoFit/>
          </a:bodyPr>
          <a:lstStyle/>
          <a:p>
            <a:r>
              <a:rPr lang="en-US" sz="3200" b="1" dirty="0"/>
              <a:t>Do you thank God for His answers to your prayers? And do you testify to others about His answers to your prayers, for His glory and for their encouragement?</a:t>
            </a:r>
          </a:p>
          <a:p>
            <a:endParaRPr lang="en-US" dirty="0"/>
          </a:p>
        </p:txBody>
      </p:sp>
    </p:spTree>
    <p:extLst>
      <p:ext uri="{BB962C8B-B14F-4D97-AF65-F5344CB8AC3E}">
        <p14:creationId xmlns:p14="http://schemas.microsoft.com/office/powerpoint/2010/main" val="1493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111013" cy="861774"/>
          </a:xfrm>
          <a:prstGeom prst="rect">
            <a:avLst/>
          </a:prstGeom>
          <a:noFill/>
        </p:spPr>
        <p:txBody>
          <a:bodyPr wrap="square" rtlCol="0">
            <a:spAutoFit/>
          </a:bodyPr>
          <a:lstStyle/>
          <a:p>
            <a:r>
              <a:rPr lang="en-US" sz="3200" i="1" dirty="0">
                <a:solidFill>
                  <a:srgbClr val="FFFF00"/>
                </a:solidFill>
                <a:latin typeface="DejaVu Sans" panose="020B0603030804020204" pitchFamily="34" charset="0"/>
                <a:ea typeface="DejaVu Sans" panose="020B0603030804020204" pitchFamily="34" charset="0"/>
                <a:cs typeface="DejaVu Sans" panose="020B0603030804020204" pitchFamily="34" charset="0"/>
              </a:rPr>
              <a:t>Compared to the Almighty God:</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3374157"/>
            <a:ext cx="9765437" cy="2862322"/>
          </a:xfrm>
          <a:prstGeom prst="rect">
            <a:avLst/>
          </a:prstGeom>
          <a:noFill/>
        </p:spPr>
        <p:txBody>
          <a:bodyPr wrap="square" rtlCol="0">
            <a:spAutoFit/>
          </a:bodyPr>
          <a:lstStyle/>
          <a:p>
            <a:r>
              <a:rPr lang="en-US" sz="3600" b="1" dirty="0">
                <a:solidFill>
                  <a:schemeClr val="accent1">
                    <a:lumMod val="50000"/>
                  </a:schemeClr>
                </a:solidFill>
              </a:rPr>
              <a:t>God is our refuge and strength, a helper who is </a:t>
            </a:r>
            <a:r>
              <a:rPr lang="en-US" sz="3600" b="1" dirty="0">
                <a:solidFill>
                  <a:srgbClr val="FF0000"/>
                </a:solidFill>
              </a:rPr>
              <a:t>always</a:t>
            </a:r>
            <a:r>
              <a:rPr lang="en-US" sz="3600" b="1" dirty="0">
                <a:solidFill>
                  <a:schemeClr val="accent1">
                    <a:lumMod val="50000"/>
                  </a:schemeClr>
                </a:solidFill>
              </a:rPr>
              <a:t> found in times of trouble. … </a:t>
            </a:r>
          </a:p>
          <a:p>
            <a:endParaRPr lang="en-US" sz="3600" b="1" dirty="0">
              <a:solidFill>
                <a:schemeClr val="accent1">
                  <a:lumMod val="50000"/>
                </a:schemeClr>
              </a:solidFill>
            </a:endParaRPr>
          </a:p>
          <a:p>
            <a:pPr algn="r"/>
            <a:r>
              <a:rPr lang="en-US" sz="3600" b="1" dirty="0">
                <a:solidFill>
                  <a:schemeClr val="accent1">
                    <a:lumMod val="50000"/>
                  </a:schemeClr>
                </a:solidFill>
              </a:rPr>
              <a:t>The Lord of Armies is with us;  the God of Jacob is our stronghold. (CSB) Psalms 46:1, 11</a:t>
            </a:r>
          </a:p>
        </p:txBody>
      </p:sp>
    </p:spTree>
    <p:extLst>
      <p:ext uri="{BB962C8B-B14F-4D97-AF65-F5344CB8AC3E}">
        <p14:creationId xmlns:p14="http://schemas.microsoft.com/office/powerpoint/2010/main" val="70791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620078" y="5084784"/>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649324" y="450642"/>
            <a:ext cx="8247355" cy="923330"/>
          </a:xfrm>
          <a:prstGeom prst="rect">
            <a:avLst/>
          </a:prstGeom>
          <a:noFill/>
        </p:spPr>
        <p:txBody>
          <a:bodyPr wrap="square" rtlCol="0">
            <a:spAutoFit/>
          </a:bodyPr>
          <a:lstStyle/>
          <a:p>
            <a:r>
              <a:rPr lang="en-US" sz="5400" b="1" dirty="0">
                <a:solidFill>
                  <a:srgbClr val="FF0000"/>
                </a:solidFill>
              </a:rPr>
              <a:t>Unimaginably Great!</a:t>
            </a:r>
          </a:p>
        </p:txBody>
      </p:sp>
      <p:sp>
        <p:nvSpPr>
          <p:cNvPr id="7" name="TextBox 6">
            <a:extLst>
              <a:ext uri="{FF2B5EF4-FFF2-40B4-BE49-F238E27FC236}">
                <a16:creationId xmlns:a16="http://schemas.microsoft.com/office/drawing/2014/main" id="{B85FF06D-E2AE-484A-ADC7-97CFB3D4B655}"/>
              </a:ext>
            </a:extLst>
          </p:cNvPr>
          <p:cNvSpPr txBox="1"/>
          <p:nvPr/>
        </p:nvSpPr>
        <p:spPr>
          <a:xfrm>
            <a:off x="1729408" y="1550504"/>
            <a:ext cx="9879496" cy="3046988"/>
          </a:xfrm>
          <a:prstGeom prst="rect">
            <a:avLst/>
          </a:prstGeom>
          <a:noFill/>
        </p:spPr>
        <p:txBody>
          <a:bodyPr wrap="square" rtlCol="0">
            <a:spAutoFit/>
          </a:bodyPr>
          <a:lstStyle/>
          <a:p>
            <a:r>
              <a:rPr lang="en-US" sz="3200" b="1" dirty="0">
                <a:solidFill>
                  <a:srgbClr val="FFFF00"/>
                </a:solidFill>
              </a:rPr>
              <a:t>For the Lord your God is the God of gods  and Lord of lords,  the great, mighty, and awe-inspiring God, showing no partiality and taking no bribe. He executes justice for the fatherless and the widow, and loves the resident alien, giving him food and clothing. </a:t>
            </a:r>
          </a:p>
          <a:p>
            <a:r>
              <a:rPr lang="en-US" sz="3200" b="1" dirty="0">
                <a:solidFill>
                  <a:srgbClr val="FFFF00"/>
                </a:solidFill>
              </a:rPr>
              <a:t>				(CSB) Deuteronomy 10:17-18</a:t>
            </a:r>
          </a:p>
        </p:txBody>
      </p:sp>
    </p:spTree>
    <p:extLst>
      <p:ext uri="{BB962C8B-B14F-4D97-AF65-F5344CB8AC3E}">
        <p14:creationId xmlns:p14="http://schemas.microsoft.com/office/powerpoint/2010/main" val="3760028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676401" y="5084784"/>
            <a:ext cx="10515599" cy="1773215"/>
          </a:xfrm>
        </p:spPr>
        <p:txBody>
          <a:bodyPr>
            <a:normAutofit/>
          </a:bodyPr>
          <a:lstStyle/>
          <a:p>
            <a:r>
              <a:rPr lang="en-US" dirty="0"/>
              <a:t>How Great is our God!</a:t>
            </a:r>
          </a:p>
        </p:txBody>
      </p:sp>
      <p:sp>
        <p:nvSpPr>
          <p:cNvPr id="3" name="TextBox 2">
            <a:extLst>
              <a:ext uri="{FF2B5EF4-FFF2-40B4-BE49-F238E27FC236}">
                <a16:creationId xmlns:a16="http://schemas.microsoft.com/office/drawing/2014/main" id="{370EA284-8EA0-4A67-AD17-AA073D36FD36}"/>
              </a:ext>
            </a:extLst>
          </p:cNvPr>
          <p:cNvSpPr txBox="1"/>
          <p:nvPr/>
        </p:nvSpPr>
        <p:spPr>
          <a:xfrm>
            <a:off x="904462" y="1100831"/>
            <a:ext cx="9393636" cy="3416320"/>
          </a:xfrm>
          <a:prstGeom prst="rect">
            <a:avLst/>
          </a:prstGeom>
          <a:noFill/>
        </p:spPr>
        <p:txBody>
          <a:bodyPr wrap="square" rtlCol="0">
            <a:spAutoFit/>
          </a:bodyPr>
          <a:lstStyle/>
          <a:p>
            <a:r>
              <a:rPr lang="en-US" sz="3600" b="1" dirty="0">
                <a:solidFill>
                  <a:srgbClr val="FFFF00"/>
                </a:solidFill>
              </a:rPr>
              <a:t>“And now, Israel, what does the Lord your God ask of you except to fear  the Lord your God by walking in all his ways, to love him, and to worship the Lord your God with all your heart and all your soul? </a:t>
            </a:r>
          </a:p>
          <a:p>
            <a:r>
              <a:rPr lang="en-US" sz="3600" b="1" dirty="0">
                <a:solidFill>
                  <a:srgbClr val="FFFF00"/>
                </a:solidFill>
              </a:rPr>
              <a:t>					(CSB) Deuteronomy 10:12</a:t>
            </a:r>
          </a:p>
        </p:txBody>
      </p:sp>
    </p:spTree>
    <p:extLst>
      <p:ext uri="{BB962C8B-B14F-4D97-AF65-F5344CB8AC3E}">
        <p14:creationId xmlns:p14="http://schemas.microsoft.com/office/powerpoint/2010/main" val="1378138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24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6973736"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even stand up by himself?</a:t>
            </a:r>
          </a:p>
          <a:p>
            <a:endParaRPr lang="en-US" dirty="0"/>
          </a:p>
        </p:txBody>
      </p:sp>
      <p:sp>
        <p:nvSpPr>
          <p:cNvPr id="2" name="TextBox 1">
            <a:extLst>
              <a:ext uri="{FF2B5EF4-FFF2-40B4-BE49-F238E27FC236}">
                <a16:creationId xmlns:a16="http://schemas.microsoft.com/office/drawing/2014/main" id="{50A7655F-E316-484A-81F2-8CFE8183EB2A}"/>
              </a:ext>
            </a:extLst>
          </p:cNvPr>
          <p:cNvSpPr txBox="1"/>
          <p:nvPr/>
        </p:nvSpPr>
        <p:spPr>
          <a:xfrm>
            <a:off x="771618" y="2635229"/>
            <a:ext cx="10480315" cy="3600986"/>
          </a:xfrm>
          <a:prstGeom prst="rect">
            <a:avLst/>
          </a:prstGeom>
          <a:noFill/>
        </p:spPr>
        <p:txBody>
          <a:bodyPr wrap="square" rtlCol="0">
            <a:spAutoFit/>
          </a:bodyPr>
          <a:lstStyle/>
          <a:p>
            <a:pPr algn="ctr"/>
            <a:r>
              <a:rPr lang="en-US" sz="3800" b="1" dirty="0"/>
              <a:t>Happy is the one whose help is the God of Jacob,</a:t>
            </a:r>
          </a:p>
          <a:p>
            <a:pPr algn="ctr"/>
            <a:r>
              <a:rPr lang="en-US" sz="3800" b="1" dirty="0"/>
              <a:t>       whose hope is in the Lord his God, </a:t>
            </a:r>
          </a:p>
          <a:p>
            <a:pPr algn="ctr"/>
            <a:r>
              <a:rPr lang="en-US" sz="3800" b="1" dirty="0"/>
              <a:t>the Maker of heaven and earth,</a:t>
            </a:r>
          </a:p>
          <a:p>
            <a:pPr algn="ctr"/>
            <a:r>
              <a:rPr lang="en-US" sz="3800" b="1" dirty="0"/>
              <a:t>       the sea and everything in them. </a:t>
            </a:r>
          </a:p>
          <a:p>
            <a:pPr algn="ctr"/>
            <a:r>
              <a:rPr lang="en-US" sz="3800" b="1" dirty="0"/>
              <a:t>       He remains faithful forever, </a:t>
            </a:r>
          </a:p>
          <a:p>
            <a:pPr algn="ctr"/>
            <a:r>
              <a:rPr lang="en-US" sz="3800" b="1" dirty="0"/>
              <a:t>(CSB) Psalms 146:5-6</a:t>
            </a:r>
          </a:p>
        </p:txBody>
      </p:sp>
    </p:spTree>
    <p:extLst>
      <p:ext uri="{BB962C8B-B14F-4D97-AF65-F5344CB8AC3E}">
        <p14:creationId xmlns:p14="http://schemas.microsoft.com/office/powerpoint/2010/main" val="417719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847859"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even stand up by himself?</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4401205"/>
          </a:xfrm>
          <a:prstGeom prst="rect">
            <a:avLst/>
          </a:prstGeom>
          <a:noFill/>
        </p:spPr>
        <p:txBody>
          <a:bodyPr wrap="square" rtlCol="0">
            <a:spAutoFit/>
          </a:bodyPr>
          <a:lstStyle/>
          <a:p>
            <a:r>
              <a:rPr lang="en-US" sz="2800" b="1" dirty="0">
                <a:solidFill>
                  <a:schemeClr val="accent1">
                    <a:lumMod val="50000"/>
                  </a:schemeClr>
                </a:solidFill>
              </a:rPr>
              <a:t>When the troops returned to the camp, the elders of Israel asked, “Why did the Lord defeat us today before the Philistines?  Let’s bring the ark of the Lord’s covenant from Shiloh. Then </a:t>
            </a:r>
            <a:r>
              <a:rPr lang="en-US" sz="2800" b="1" u="sng" dirty="0">
                <a:solidFill>
                  <a:schemeClr val="accent1">
                    <a:lumMod val="50000"/>
                  </a:schemeClr>
                </a:solidFill>
              </a:rPr>
              <a:t>it</a:t>
            </a:r>
            <a:r>
              <a:rPr lang="en-US" sz="2800" b="1" dirty="0">
                <a:solidFill>
                  <a:schemeClr val="accent1">
                    <a:lumMod val="50000"/>
                  </a:schemeClr>
                </a:solidFill>
              </a:rPr>
              <a:t>  will go with us and save us from our enemies.”   So the people sent men to Shiloh to bring back the ark of the covenant of the Lord of Armies, who is enthroned between the cherubim.  Eli’s two sons, Hophni and Phinehas, were there with the ark of the covenant of God. (CSB) 1 Samuel 4:3-4</a:t>
            </a:r>
          </a:p>
          <a:p>
            <a:endParaRPr lang="en-US" sz="2800" dirty="0">
              <a:solidFill>
                <a:schemeClr val="accent1">
                  <a:lumMod val="50000"/>
                </a:schemeClr>
              </a:solidFill>
            </a:endParaRPr>
          </a:p>
          <a:p>
            <a:endParaRPr lang="en-US" sz="2800" dirty="0">
              <a:solidFill>
                <a:schemeClr val="accent1">
                  <a:lumMod val="50000"/>
                </a:schemeClr>
              </a:solidFill>
            </a:endParaRPr>
          </a:p>
        </p:txBody>
      </p:sp>
    </p:spTree>
    <p:extLst>
      <p:ext uri="{BB962C8B-B14F-4D97-AF65-F5344CB8AC3E}">
        <p14:creationId xmlns:p14="http://schemas.microsoft.com/office/powerpoint/2010/main" val="94798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847859"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even stand up by himself?</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4401205"/>
          </a:xfrm>
          <a:prstGeom prst="rect">
            <a:avLst/>
          </a:prstGeom>
          <a:noFill/>
        </p:spPr>
        <p:txBody>
          <a:bodyPr wrap="square" rtlCol="0">
            <a:spAutoFit/>
          </a:bodyPr>
          <a:lstStyle/>
          <a:p>
            <a:r>
              <a:rPr lang="en-US" sz="2800" b="1" dirty="0">
                <a:solidFill>
                  <a:schemeClr val="accent1">
                    <a:lumMod val="50000"/>
                  </a:schemeClr>
                </a:solidFill>
              </a:rPr>
              <a:t>When the Philistines discovered that the ark of the Lord had entered the camp,  they panicked. “A god has entered their camp! ” they said. “Woe to us, nothing like this has happened before. …       </a:t>
            </a:r>
          </a:p>
          <a:p>
            <a:r>
              <a:rPr lang="en-US" sz="2800" b="1" dirty="0">
                <a:solidFill>
                  <a:schemeClr val="accent1">
                    <a:lumMod val="50000"/>
                  </a:schemeClr>
                </a:solidFill>
              </a:rPr>
              <a:t> So the Philistines fought, and Israel was defeated,  and each man fled to his tent.  The slaughter was severe ​— ​thirty thousand of the Israelite foot soldiers fell.  The ark of God was captured, and Eli’s two sons, Hophni and Phinehas, died. (CSB) 1 Samuel 4:6-11</a:t>
            </a:r>
          </a:p>
          <a:p>
            <a:endParaRPr lang="en-US" sz="2800" dirty="0">
              <a:solidFill>
                <a:schemeClr val="accent1">
                  <a:lumMod val="50000"/>
                </a:schemeClr>
              </a:solidFill>
            </a:endParaRPr>
          </a:p>
        </p:txBody>
      </p:sp>
    </p:spTree>
    <p:extLst>
      <p:ext uri="{BB962C8B-B14F-4D97-AF65-F5344CB8AC3E}">
        <p14:creationId xmlns:p14="http://schemas.microsoft.com/office/powerpoint/2010/main" val="388253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2050742"/>
            <a:ext cx="12192000" cy="48072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12191980" cy="2050742"/>
          </a:xfrm>
          <a:prstGeom prst="rect">
            <a:avLst/>
          </a:prstGeom>
        </p:spPr>
      </p:pic>
      <p:sp>
        <p:nvSpPr>
          <p:cNvPr id="8" name="Title 7">
            <a:extLst>
              <a:ext uri="{FF2B5EF4-FFF2-40B4-BE49-F238E27FC236}">
                <a16:creationId xmlns:a16="http://schemas.microsoft.com/office/drawing/2014/main" id="{251C6C5E-BE27-41B9-9716-3F8F504584D6}"/>
              </a:ext>
            </a:extLst>
          </p:cNvPr>
          <p:cNvSpPr>
            <a:spLocks noGrp="1"/>
          </p:cNvSpPr>
          <p:nvPr>
            <p:ph type="ctrTitle"/>
          </p:nvPr>
        </p:nvSpPr>
        <p:spPr>
          <a:xfrm>
            <a:off x="771618" y="584487"/>
            <a:ext cx="9144000" cy="747163"/>
          </a:xfrm>
        </p:spPr>
        <p:txBody>
          <a:bodyPr>
            <a:normAutofit/>
          </a:bodyPr>
          <a:lstStyle/>
          <a:p>
            <a:pPr algn="l"/>
            <a:r>
              <a:rPr lang="en-US" sz="3200" dirty="0">
                <a:latin typeface="DejaVu Sans" panose="020B0603030804020204" pitchFamily="34" charset="0"/>
                <a:ea typeface="DejaVu Sans" panose="020B0603030804020204" pitchFamily="34" charset="0"/>
                <a:cs typeface="DejaVu Sans" panose="020B0603030804020204" pitchFamily="34" charset="0"/>
              </a:rPr>
              <a:t>What good is a god who can’t take care of himself?</a:t>
            </a:r>
          </a:p>
        </p:txBody>
      </p:sp>
      <p:sp>
        <p:nvSpPr>
          <p:cNvPr id="9" name="TextBox 8">
            <a:extLst>
              <a:ext uri="{FF2B5EF4-FFF2-40B4-BE49-F238E27FC236}">
                <a16:creationId xmlns:a16="http://schemas.microsoft.com/office/drawing/2014/main" id="{FE105327-DA17-4AF0-B269-D3D6BBD391BA}"/>
              </a:ext>
            </a:extLst>
          </p:cNvPr>
          <p:cNvSpPr txBox="1"/>
          <p:nvPr/>
        </p:nvSpPr>
        <p:spPr>
          <a:xfrm>
            <a:off x="1660125" y="1402673"/>
            <a:ext cx="7847859" cy="861774"/>
          </a:xfrm>
          <a:prstGeom prst="rect">
            <a:avLst/>
          </a:prstGeom>
          <a:noFill/>
        </p:spPr>
        <p:txBody>
          <a:bodyPr wrap="square" rtlCol="0">
            <a:spAutoFit/>
          </a:bodyPr>
          <a:lstStyle/>
          <a:p>
            <a:r>
              <a:rPr lang="en-US" sz="3200" i="1" dirty="0">
                <a:latin typeface="DejaVu Sans" panose="020B0603030804020204" pitchFamily="34" charset="0"/>
                <a:ea typeface="DejaVu Sans" panose="020B0603030804020204" pitchFamily="34" charset="0"/>
                <a:cs typeface="DejaVu Sans" panose="020B0603030804020204" pitchFamily="34" charset="0"/>
              </a:rPr>
              <a:t>Or even stand up by himself?</a:t>
            </a:r>
          </a:p>
          <a:p>
            <a:endParaRPr lang="en-US" dirty="0"/>
          </a:p>
        </p:txBody>
      </p:sp>
      <p:sp>
        <p:nvSpPr>
          <p:cNvPr id="10" name="TextBox 9">
            <a:extLst>
              <a:ext uri="{FF2B5EF4-FFF2-40B4-BE49-F238E27FC236}">
                <a16:creationId xmlns:a16="http://schemas.microsoft.com/office/drawing/2014/main" id="{836699D8-DBE8-4E6F-91D1-89F5003811A9}"/>
              </a:ext>
            </a:extLst>
          </p:cNvPr>
          <p:cNvSpPr txBox="1"/>
          <p:nvPr/>
        </p:nvSpPr>
        <p:spPr>
          <a:xfrm>
            <a:off x="1213271" y="2362359"/>
            <a:ext cx="9765437" cy="3108543"/>
          </a:xfrm>
          <a:prstGeom prst="rect">
            <a:avLst/>
          </a:prstGeom>
          <a:noFill/>
        </p:spPr>
        <p:txBody>
          <a:bodyPr wrap="square" rtlCol="0">
            <a:spAutoFit/>
          </a:bodyPr>
          <a:lstStyle/>
          <a:p>
            <a:r>
              <a:rPr lang="en-US" sz="2800" b="1" dirty="0">
                <a:solidFill>
                  <a:schemeClr val="accent1">
                    <a:lumMod val="50000"/>
                  </a:schemeClr>
                </a:solidFill>
              </a:rPr>
              <a:t>After the Philistines had captured the ark of God, they took it from Ebenezer  to Ashdod,   brought it into the temple of Dagon   and placed it next to his statue.   When the people of Ashdod got up early the next morning, </a:t>
            </a:r>
            <a:r>
              <a:rPr lang="en-US" sz="2800" b="1" dirty="0">
                <a:solidFill>
                  <a:srgbClr val="C00000"/>
                </a:solidFill>
              </a:rPr>
              <a:t>there was Dagon, fallen with his face to the ground before the ark of the Lord.  </a:t>
            </a:r>
            <a:r>
              <a:rPr lang="en-US" sz="2800" b="1" dirty="0">
                <a:solidFill>
                  <a:schemeClr val="accent1">
                    <a:lumMod val="50000"/>
                  </a:schemeClr>
                </a:solidFill>
              </a:rPr>
              <a:t>So they took Dagon and returned him to his place. (CSB) 1 Samuel 5:1-3</a:t>
            </a:r>
          </a:p>
        </p:txBody>
      </p:sp>
    </p:spTree>
    <p:extLst>
      <p:ext uri="{BB962C8B-B14F-4D97-AF65-F5344CB8AC3E}">
        <p14:creationId xmlns:p14="http://schemas.microsoft.com/office/powerpoint/2010/main" val="132523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4C2BE-8455-4AA8-B6C1-8AF45CD40ED9}"/>
              </a:ext>
            </a:extLst>
          </p:cNvPr>
          <p:cNvSpPr/>
          <p:nvPr/>
        </p:nvSpPr>
        <p:spPr>
          <a:xfrm>
            <a:off x="0" y="1"/>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w 6">
            <a:hlinkClick r:id="" action="ppaction://media"/>
            <a:extLst>
              <a:ext uri="{FF2B5EF4-FFF2-40B4-BE49-F238E27FC236}">
                <a16:creationId xmlns:a16="http://schemas.microsoft.com/office/drawing/2014/main" id="{393089D6-02BD-4FA7-BA69-BE373BA377C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6542" cy="6718434"/>
          </a:xfrm>
          <a:prstGeom prst="rect">
            <a:avLst/>
          </a:prstGeom>
        </p:spPr>
      </p:pic>
    </p:spTree>
    <p:extLst>
      <p:ext uri="{BB962C8B-B14F-4D97-AF65-F5344CB8AC3E}">
        <p14:creationId xmlns:p14="http://schemas.microsoft.com/office/powerpoint/2010/main" val="1323244314"/>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F23494-F630-4E01-81EA-AA2F2975971E}">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Depth design</Template>
  <TotalTime>0</TotalTime>
  <Words>2924</Words>
  <Application>Microsoft Office PowerPoint</Application>
  <PresentationFormat>Widescreen</PresentationFormat>
  <Paragraphs>171</Paragraphs>
  <Slides>42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Century</vt:lpstr>
      <vt:lpstr>Corbel</vt:lpstr>
      <vt:lpstr>DejaVu Sans</vt:lpstr>
      <vt:lpstr>Depth</vt:lpstr>
      <vt:lpstr>How Great is our God!</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PowerPoint Presentation</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can’t take care of himself?</vt:lpstr>
      <vt:lpstr>What good is a god who can be bribed?</vt:lpstr>
      <vt:lpstr>PowerPoint Presentation</vt:lpstr>
      <vt:lpstr>What good is a god who can be bribed?</vt:lpstr>
      <vt:lpstr>What good is a god who can be bribed?</vt:lpstr>
      <vt:lpstr>What good is a god who can be bribed?</vt:lpstr>
      <vt:lpstr>What good is a god who sleeps?</vt:lpstr>
      <vt:lpstr>What good is a god who sleeps?</vt:lpstr>
      <vt:lpstr>What good is a god who sleeps?</vt:lpstr>
      <vt:lpstr>What good is a god who sleeps?</vt:lpstr>
      <vt:lpstr>What good is a god who sleeps?</vt:lpstr>
      <vt:lpstr>What good is a god who sleeps?</vt:lpstr>
      <vt:lpstr>Some notes:</vt:lpstr>
      <vt:lpstr>God Almighty can rescue from ANY prison!</vt:lpstr>
      <vt:lpstr>God Almighty can rescue from ANY prison!</vt:lpstr>
      <vt:lpstr>God Almighty can rescue from ANY prison!</vt:lpstr>
      <vt:lpstr>God Almighty can rescue from ANY prison!</vt:lpstr>
      <vt:lpstr>God Almighty can rescue from ANY prison!</vt:lpstr>
      <vt:lpstr>How Great is our God!</vt:lpstr>
      <vt:lpstr>How Great is our God!</vt:lpstr>
      <vt:lpstr>How Great is our God!</vt:lpstr>
      <vt:lpstr>How Great is our God!</vt:lpstr>
      <vt:lpstr>How Great is our God!</vt:lpstr>
      <vt:lpstr>How Great is our God!</vt:lpstr>
      <vt:lpstr>How Great is our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2019-09-02T12:13:14Z</dcterms:created>
  <dcterms:modified xsi:type="dcterms:W3CDTF">2019-09-26T12:00:00Z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