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4" r:id="rId2"/>
    <p:sldId id="421" r:id="rId3"/>
    <p:sldId id="257" r:id="rId4"/>
    <p:sldId id="422" r:id="rId5"/>
    <p:sldId id="423" r:id="rId6"/>
    <p:sldId id="424" r:id="rId7"/>
    <p:sldId id="425" r:id="rId8"/>
    <p:sldId id="426" r:id="rId9"/>
    <p:sldId id="427" r:id="rId10"/>
    <p:sldId id="428" r:id="rId11"/>
    <p:sldId id="265" r:id="rId12"/>
    <p:sldId id="429" r:id="rId13"/>
    <p:sldId id="430" r:id="rId14"/>
    <p:sldId id="431" r:id="rId15"/>
    <p:sldId id="432" r:id="rId16"/>
    <p:sldId id="433" r:id="rId17"/>
    <p:sldId id="434" r:id="rId18"/>
    <p:sldId id="435" r:id="rId19"/>
    <p:sldId id="43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1EC2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131" d="100"/>
          <a:sy n="131" d="100"/>
        </p:scale>
        <p:origin x="2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953E19D-AFB6-442C-A988-BDACF10B621B}" type="datetimeFigureOut">
              <a:rPr lang="en-US" smtClean="0"/>
              <a:t>8/4/19</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712027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99031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434178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B2CAC49-32E0-4791-98A3-4FD5C205D8FF}"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92234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1602086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953E19D-AFB6-442C-A988-BDACF10B621B}" type="datetimeFigureOut">
              <a:rPr lang="en-US" smtClean="0"/>
              <a:t>8/4/19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198669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953E19D-AFB6-442C-A988-BDACF10B621B}" type="datetimeFigureOut">
              <a:rPr lang="en-US" smtClean="0"/>
              <a:t>8/4/19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289786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3E19D-AFB6-442C-A988-BDACF10B621B}"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198817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953E19D-AFB6-442C-A988-BDACF10B621B}" type="datetimeFigureOut">
              <a:rPr lang="en-US" smtClean="0"/>
              <a:t>8/4/19</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51778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53E19D-AFB6-442C-A988-BDACF10B621B}"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10662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953E19D-AFB6-442C-A988-BDACF10B621B}" type="datetimeFigureOut">
              <a:rPr lang="en-US" smtClean="0"/>
              <a:t>8/4/19</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19292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29536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53E19D-AFB6-442C-A988-BDACF10B621B}" type="datetimeFigureOut">
              <a:rPr lang="en-US" smtClean="0"/>
              <a:t>8/4/19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2004022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53E19D-AFB6-442C-A988-BDACF10B621B}" type="datetimeFigureOut">
              <a:rPr lang="en-US" smtClean="0"/>
              <a:t>8/4/19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16617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3E19D-AFB6-442C-A988-BDACF10B621B}" type="datetimeFigureOut">
              <a:rPr lang="en-US" smtClean="0"/>
              <a:t>8/4/19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259319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385801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53E19D-AFB6-442C-A988-BDACF10B621B}"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CAC49-32E0-4791-98A3-4FD5C205D8FF}" type="slidenum">
              <a:rPr lang="en-US" smtClean="0"/>
              <a:t>‹#›</a:t>
            </a:fld>
            <a:endParaRPr lang="en-US"/>
          </a:p>
        </p:txBody>
      </p:sp>
    </p:spTree>
    <p:extLst>
      <p:ext uri="{BB962C8B-B14F-4D97-AF65-F5344CB8AC3E}">
        <p14:creationId xmlns:p14="http://schemas.microsoft.com/office/powerpoint/2010/main" val="1243319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953E19D-AFB6-442C-A988-BDACF10B621B}" type="datetimeFigureOut">
              <a:rPr lang="en-US" smtClean="0"/>
              <a:t>8/4/19</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B2CAC49-32E0-4791-98A3-4FD5C205D8FF}" type="slidenum">
              <a:rPr lang="en-US" smtClean="0"/>
              <a:t>‹#›</a:t>
            </a:fld>
            <a:endParaRPr lang="en-US"/>
          </a:p>
        </p:txBody>
      </p:sp>
    </p:spTree>
    <p:extLst>
      <p:ext uri="{BB962C8B-B14F-4D97-AF65-F5344CB8AC3E}">
        <p14:creationId xmlns:p14="http://schemas.microsoft.com/office/powerpoint/2010/main" val="135792245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f.ly/logosres/nkjv?ref=BibleNKJV.Heb10.27&amp;off=54&amp;ctx=on+of+judgment%2c+and+~y%EF%BB%BFfiery+indigna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0000"/>
            <a:lum/>
          </a:blip>
          <a:srcRect/>
          <a:stretch>
            <a:fillRect l="-3000" r="-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3047B-0320-48F5-BDE5-9729DAE22291}"/>
              </a:ext>
            </a:extLst>
          </p:cNvPr>
          <p:cNvSpPr>
            <a:spLocks noGrp="1"/>
          </p:cNvSpPr>
          <p:nvPr>
            <p:ph type="ctrTitle"/>
          </p:nvPr>
        </p:nvSpPr>
        <p:spPr>
          <a:xfrm>
            <a:off x="995854" y="5410153"/>
            <a:ext cx="4785361" cy="1825096"/>
          </a:xfrm>
        </p:spPr>
        <p:txBody>
          <a:bodyPr>
            <a:normAutofit fontScale="90000"/>
          </a:bodyPr>
          <a:lstStyle/>
          <a:p>
            <a:r>
              <a:rPr lang="en-US" sz="4900" b="1" i="1" dirty="0">
                <a:solidFill>
                  <a:schemeClr val="accent1"/>
                </a:solidFill>
              </a:rPr>
              <a:t>Press on to maturity!</a:t>
            </a:r>
            <a:br>
              <a:rPr lang="en-US" sz="2800" b="1" i="1" dirty="0">
                <a:solidFill>
                  <a:schemeClr val="accent1"/>
                </a:solidFill>
              </a:rPr>
            </a:br>
            <a:br>
              <a:rPr lang="en-US" sz="2800" b="1" i="1" dirty="0">
                <a:solidFill>
                  <a:schemeClr val="accent1"/>
                </a:solidFill>
              </a:rPr>
            </a:br>
            <a:endParaRPr lang="en-US" sz="2800" b="1" i="1" dirty="0">
              <a:solidFill>
                <a:schemeClr val="accent1"/>
              </a:solidFill>
            </a:endParaRPr>
          </a:p>
        </p:txBody>
      </p:sp>
    </p:spTree>
    <p:extLst>
      <p:ext uri="{BB962C8B-B14F-4D97-AF65-F5344CB8AC3E}">
        <p14:creationId xmlns:p14="http://schemas.microsoft.com/office/powerpoint/2010/main" val="1303915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rPr>
              <a:t>24</a:t>
            </a:r>
            <a:r>
              <a:rPr lang="en-US" sz="3200" dirty="0"/>
              <a:t> </a:t>
            </a:r>
            <a:r>
              <a:rPr lang="en-US" sz="3200" b="1" i="1" dirty="0"/>
              <a:t>And let us consider how to </a:t>
            </a:r>
            <a:r>
              <a:rPr lang="en-US" sz="3200" b="1" i="1" dirty="0">
                <a:solidFill>
                  <a:srgbClr val="0070C0"/>
                </a:solidFill>
              </a:rPr>
              <a:t>stir up one another</a:t>
            </a:r>
            <a:r>
              <a:rPr lang="en-US" sz="3200" b="1" i="1" dirty="0"/>
              <a:t> to love and good works.</a:t>
            </a:r>
          </a:p>
        </p:txBody>
      </p:sp>
      <p:sp>
        <p:nvSpPr>
          <p:cNvPr id="3" name="Content Placeholder 2"/>
          <p:cNvSpPr>
            <a:spLocks noGrp="1"/>
          </p:cNvSpPr>
          <p:nvPr>
            <p:ph idx="1"/>
          </p:nvPr>
        </p:nvSpPr>
        <p:spPr/>
        <p:txBody>
          <a:bodyPr>
            <a:normAutofit/>
          </a:bodyPr>
          <a:lstStyle/>
          <a:p>
            <a:pPr marL="0" indent="0">
              <a:buNone/>
            </a:pPr>
            <a:r>
              <a:rPr lang="en-US" sz="3200" b="1" dirty="0"/>
              <a:t>“</a:t>
            </a:r>
            <a:r>
              <a:rPr lang="en-US" sz="3200" b="1" i="1" dirty="0"/>
              <a:t>And let us consider how to </a:t>
            </a:r>
            <a:r>
              <a:rPr lang="en-US" sz="3200" b="1" i="1" dirty="0">
                <a:solidFill>
                  <a:srgbClr val="0070C0"/>
                </a:solidFill>
              </a:rPr>
              <a:t>provoke</a:t>
            </a:r>
            <a:r>
              <a:rPr lang="en-US" sz="3200" b="1" i="1" dirty="0"/>
              <a:t> one another to love and good deeds</a:t>
            </a:r>
            <a:r>
              <a:rPr lang="en-US" sz="3200" b="1" dirty="0"/>
              <a:t>” </a:t>
            </a:r>
            <a:r>
              <a:rPr lang="en-US" sz="3200" b="1" dirty="0">
                <a:solidFill>
                  <a:srgbClr val="C00000"/>
                </a:solidFill>
              </a:rPr>
              <a:t>Verse 24, NRSV</a:t>
            </a:r>
          </a:p>
          <a:p>
            <a:pPr marL="0" indent="0">
              <a:buNone/>
            </a:pPr>
            <a:r>
              <a:rPr lang="en-US" sz="2800" b="1" dirty="0">
                <a:solidFill>
                  <a:srgbClr val="FF0000"/>
                </a:solidFill>
              </a:rPr>
              <a:t>25</a:t>
            </a:r>
            <a:r>
              <a:rPr lang="en-US" sz="3200" dirty="0"/>
              <a:t> </a:t>
            </a:r>
            <a:r>
              <a:rPr lang="en-US" sz="3200" b="1" i="1" dirty="0"/>
              <a:t>not neglecting to meet together, as is the habit of some, but </a:t>
            </a:r>
            <a:r>
              <a:rPr lang="en-US" sz="3200" b="1" i="1" dirty="0">
                <a:solidFill>
                  <a:srgbClr val="0070C0"/>
                </a:solidFill>
              </a:rPr>
              <a:t>encouraging one another</a:t>
            </a:r>
            <a:r>
              <a:rPr lang="en-US" sz="3200" b="1" i="1" dirty="0"/>
              <a:t>, and </a:t>
            </a:r>
            <a:r>
              <a:rPr lang="en-US" sz="3200" b="1" i="1" dirty="0">
                <a:solidFill>
                  <a:srgbClr val="0070C0"/>
                </a:solidFill>
              </a:rPr>
              <a:t>all the more as you see the Day drawing near</a:t>
            </a:r>
            <a:r>
              <a:rPr lang="en-US" sz="3200" b="1" i="1" dirty="0"/>
              <a:t>.</a:t>
            </a:r>
          </a:p>
          <a:p>
            <a:pPr marL="0" indent="0">
              <a:buNone/>
            </a:pPr>
            <a:r>
              <a:rPr lang="en-US" sz="3200" b="1" dirty="0"/>
              <a:t>“</a:t>
            </a:r>
            <a:r>
              <a:rPr lang="en-US" sz="3200" b="1" i="1" dirty="0"/>
              <a:t>If you love me, you will keep my commandments.</a:t>
            </a:r>
            <a:r>
              <a:rPr lang="en-US" sz="3200" b="1" dirty="0"/>
              <a:t>” </a:t>
            </a:r>
            <a:r>
              <a:rPr lang="en-US" sz="3200" b="1" dirty="0">
                <a:solidFill>
                  <a:srgbClr val="C00000"/>
                </a:solidFill>
              </a:rPr>
              <a:t>John 14:15</a:t>
            </a:r>
          </a:p>
        </p:txBody>
      </p:sp>
    </p:spTree>
    <p:extLst>
      <p:ext uri="{BB962C8B-B14F-4D97-AF65-F5344CB8AC3E}">
        <p14:creationId xmlns:p14="http://schemas.microsoft.com/office/powerpoint/2010/main" val="317333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60125" y="1052938"/>
            <a:ext cx="11831875" cy="1293028"/>
          </a:xfrm>
        </p:spPr>
        <p:txBody>
          <a:bodyPr>
            <a:noAutofit/>
          </a:bodyPr>
          <a:lstStyle/>
          <a:p>
            <a:r>
              <a:rPr lang="en-US" sz="3200" b="1" dirty="0">
                <a:solidFill>
                  <a:srgbClr val="FF0000"/>
                </a:solidFill>
              </a:rPr>
              <a:t>II.</a:t>
            </a:r>
            <a:r>
              <a:rPr lang="en-US" sz="3200" b="1" dirty="0"/>
              <a:t> To choose a life of sin over a life of faith, </a:t>
            </a:r>
            <a:br>
              <a:rPr lang="en-US" sz="3200" b="1" dirty="0"/>
            </a:br>
            <a:r>
              <a:rPr lang="en-US" sz="3200" b="1" dirty="0"/>
              <a:t>hope and love will bring fearful judgment </a:t>
            </a:r>
            <a:br>
              <a:rPr lang="en-US" sz="3200" b="1" dirty="0"/>
            </a:br>
            <a:r>
              <a:rPr lang="en-US" sz="3200" b="1" dirty="0"/>
              <a:t>from the living God </a:t>
            </a:r>
            <a:r>
              <a:rPr lang="en-US" sz="3200" b="1" i="1" dirty="0"/>
              <a:t>(verses 26-31)</a:t>
            </a:r>
            <a:endParaRPr lang="en-US" sz="32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601459"/>
            <a:ext cx="11691257" cy="4249058"/>
          </a:xfrm>
        </p:spPr>
        <p:txBody>
          <a:bodyPr>
            <a:noAutofit/>
          </a:bodyPr>
          <a:lstStyle/>
          <a:p>
            <a:pPr marL="457200" indent="-457200">
              <a:buFont typeface="+mj-lt"/>
              <a:buAutoNum type="alphaUcPeriod"/>
            </a:pPr>
            <a:r>
              <a:rPr lang="en-US" sz="2800" b="1" dirty="0"/>
              <a:t>A life of willful sin brings a judgment to be feared upon those in covenant relationship with God </a:t>
            </a:r>
            <a:r>
              <a:rPr lang="en-US" sz="2800" b="1" i="1" dirty="0"/>
              <a:t>(verses 26-27 [29-30])</a:t>
            </a:r>
          </a:p>
        </p:txBody>
      </p:sp>
    </p:spTree>
    <p:extLst>
      <p:ext uri="{BB962C8B-B14F-4D97-AF65-F5344CB8AC3E}">
        <p14:creationId xmlns:p14="http://schemas.microsoft.com/office/powerpoint/2010/main" val="338378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 case for taking this passage as a warning to </a:t>
            </a:r>
            <a:r>
              <a:rPr lang="en-US" sz="3600" b="1" u="sng" dirty="0"/>
              <a:t>believers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b="1" dirty="0"/>
              <a:t> Verse </a:t>
            </a:r>
            <a:r>
              <a:rPr lang="en-US" sz="2800" b="1" dirty="0">
                <a:solidFill>
                  <a:srgbClr val="FF0000"/>
                </a:solidFill>
              </a:rPr>
              <a:t>19</a:t>
            </a:r>
            <a:r>
              <a:rPr lang="en-US" sz="2800" b="1" dirty="0"/>
              <a:t>: “</a:t>
            </a:r>
            <a:r>
              <a:rPr lang="en-US" sz="2800" b="1" i="1" dirty="0"/>
              <a:t>Therefore, </a:t>
            </a:r>
            <a:r>
              <a:rPr lang="en-US" sz="2800" b="1" i="1" dirty="0">
                <a:solidFill>
                  <a:srgbClr val="0070C0"/>
                </a:solidFill>
              </a:rPr>
              <a:t>brothers</a:t>
            </a:r>
            <a:r>
              <a:rPr lang="en-US" sz="2800" b="1" i="1" dirty="0"/>
              <a:t>…</a:t>
            </a:r>
            <a:r>
              <a:rPr lang="en-US" sz="2800" b="1" dirty="0"/>
              <a:t>” </a:t>
            </a:r>
          </a:p>
          <a:p>
            <a:pPr>
              <a:buFont typeface="Wingdings" panose="05000000000000000000" pitchFamily="2" charset="2"/>
              <a:buChar char="Ø"/>
            </a:pPr>
            <a:r>
              <a:rPr lang="en-US" sz="2800" b="1" dirty="0"/>
              <a:t> Verse </a:t>
            </a:r>
            <a:r>
              <a:rPr lang="en-US" sz="2800" b="1" dirty="0">
                <a:solidFill>
                  <a:srgbClr val="FF0000"/>
                </a:solidFill>
              </a:rPr>
              <a:t>26</a:t>
            </a:r>
            <a:r>
              <a:rPr lang="en-US" sz="2800" b="1" dirty="0"/>
              <a:t>: “</a:t>
            </a:r>
            <a:r>
              <a:rPr lang="en-US" sz="2800" b="1" i="1" dirty="0"/>
              <a:t>For if </a:t>
            </a:r>
            <a:r>
              <a:rPr lang="en-US" sz="2800" b="1" i="1" dirty="0">
                <a:solidFill>
                  <a:srgbClr val="0070C0"/>
                </a:solidFill>
              </a:rPr>
              <a:t>we</a:t>
            </a:r>
            <a:r>
              <a:rPr lang="en-US" sz="2800" b="1" i="1" dirty="0"/>
              <a:t> go on sinning deliberately...</a:t>
            </a:r>
            <a:r>
              <a:rPr lang="en-US" sz="2800" b="1" dirty="0"/>
              <a:t>” </a:t>
            </a:r>
          </a:p>
          <a:p>
            <a:pPr>
              <a:buFont typeface="Wingdings" panose="05000000000000000000" pitchFamily="2" charset="2"/>
              <a:buChar char="Ø"/>
            </a:pPr>
            <a:r>
              <a:rPr lang="en-US" sz="2800" b="1" dirty="0"/>
              <a:t> He then writes in verse </a:t>
            </a:r>
            <a:r>
              <a:rPr lang="en-US" sz="2800" b="1" dirty="0">
                <a:solidFill>
                  <a:srgbClr val="FF0000"/>
                </a:solidFill>
              </a:rPr>
              <a:t>29</a:t>
            </a:r>
            <a:r>
              <a:rPr lang="en-US" sz="2800" b="1" dirty="0"/>
              <a:t> of the one who goes “</a:t>
            </a:r>
            <a:r>
              <a:rPr lang="en-US" sz="2800" b="1" i="1" dirty="0"/>
              <a:t>on sinning deliberately,</a:t>
            </a:r>
            <a:r>
              <a:rPr lang="en-US" sz="2800" b="1" dirty="0"/>
              <a:t>” that this action profanes “</a:t>
            </a:r>
            <a:r>
              <a:rPr lang="en-US" sz="2800" b="1" i="1" dirty="0"/>
              <a:t>the blood of the covenant by which he was </a:t>
            </a:r>
            <a:r>
              <a:rPr lang="en-US" sz="2800" b="1" i="1" dirty="0">
                <a:solidFill>
                  <a:srgbClr val="0070C0"/>
                </a:solidFill>
              </a:rPr>
              <a:t>sanctified</a:t>
            </a:r>
            <a:r>
              <a:rPr lang="en-US" sz="2800" b="1" i="1" dirty="0"/>
              <a:t>…</a:t>
            </a:r>
            <a:r>
              <a:rPr lang="en-US" sz="2800" b="1" dirty="0"/>
              <a:t>” </a:t>
            </a:r>
          </a:p>
          <a:p>
            <a:pPr>
              <a:buFont typeface="Wingdings" panose="05000000000000000000" pitchFamily="2" charset="2"/>
              <a:buChar char="Ø"/>
            </a:pPr>
            <a:r>
              <a:rPr lang="en-US" sz="2800" b="1" dirty="0"/>
              <a:t> Verse </a:t>
            </a:r>
            <a:r>
              <a:rPr lang="en-US" sz="2800" b="1" dirty="0">
                <a:solidFill>
                  <a:srgbClr val="FF0000"/>
                </a:solidFill>
              </a:rPr>
              <a:t>30</a:t>
            </a:r>
            <a:r>
              <a:rPr lang="en-US" sz="2800" b="1" dirty="0"/>
              <a:t>: “</a:t>
            </a:r>
            <a:r>
              <a:rPr lang="en-US" sz="2800" b="1" i="1" dirty="0"/>
              <a:t>The Lord will judge </a:t>
            </a:r>
            <a:r>
              <a:rPr lang="en-US" sz="2800" b="1" i="1" dirty="0">
                <a:solidFill>
                  <a:srgbClr val="0070C0"/>
                </a:solidFill>
              </a:rPr>
              <a:t>his people</a:t>
            </a:r>
            <a:r>
              <a:rPr lang="en-US" sz="2800" b="1" i="1" dirty="0"/>
              <a:t>.</a:t>
            </a:r>
            <a:r>
              <a:rPr lang="en-US" sz="2800" b="1" dirty="0"/>
              <a:t>”</a:t>
            </a:r>
          </a:p>
        </p:txBody>
      </p:sp>
    </p:spTree>
    <p:extLst>
      <p:ext uri="{BB962C8B-B14F-4D97-AF65-F5344CB8AC3E}">
        <p14:creationId xmlns:p14="http://schemas.microsoft.com/office/powerpoint/2010/main" val="348564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60125" y="1052938"/>
            <a:ext cx="11831875" cy="1293028"/>
          </a:xfrm>
        </p:spPr>
        <p:txBody>
          <a:bodyPr>
            <a:noAutofit/>
          </a:bodyPr>
          <a:lstStyle/>
          <a:p>
            <a:r>
              <a:rPr lang="en-US" sz="3200" b="1" dirty="0">
                <a:solidFill>
                  <a:srgbClr val="FF0000"/>
                </a:solidFill>
              </a:rPr>
              <a:t>II.</a:t>
            </a:r>
            <a:r>
              <a:rPr lang="en-US" sz="3200" b="1" dirty="0"/>
              <a:t> To choose a life of sin over a life of faith, </a:t>
            </a:r>
            <a:br>
              <a:rPr lang="en-US" sz="3200" b="1" dirty="0"/>
            </a:br>
            <a:r>
              <a:rPr lang="en-US" sz="3200" b="1" dirty="0"/>
              <a:t>hope and love will bring fearful judgment </a:t>
            </a:r>
            <a:br>
              <a:rPr lang="en-US" sz="3200" b="1" dirty="0"/>
            </a:br>
            <a:r>
              <a:rPr lang="en-US" sz="3200" b="1" dirty="0"/>
              <a:t>from the living God </a:t>
            </a:r>
            <a:r>
              <a:rPr lang="en-US" sz="3200" b="1" i="1" dirty="0"/>
              <a:t>(verses 26-31)</a:t>
            </a:r>
            <a:endParaRPr lang="en-US" sz="32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601459"/>
            <a:ext cx="11691257" cy="4249058"/>
          </a:xfrm>
        </p:spPr>
        <p:txBody>
          <a:bodyPr>
            <a:noAutofit/>
          </a:bodyPr>
          <a:lstStyle/>
          <a:p>
            <a:pPr marL="457200" indent="-457200">
              <a:buFont typeface="+mj-lt"/>
              <a:buAutoNum type="alphaUcPeriod"/>
            </a:pPr>
            <a:r>
              <a:rPr lang="en-US" sz="2800" b="1" dirty="0"/>
              <a:t>A life of willful sin brings a judgment to be feared upon those in covenant relationship with God </a:t>
            </a:r>
            <a:r>
              <a:rPr lang="en-US" sz="2800" b="1" i="1" dirty="0"/>
              <a:t>(verses 26-27 [29-30])</a:t>
            </a:r>
          </a:p>
          <a:p>
            <a:pPr marL="0" indent="0">
              <a:buNone/>
            </a:pPr>
            <a:r>
              <a:rPr lang="en-US" sz="2400" b="1" dirty="0">
                <a:solidFill>
                  <a:srgbClr val="FF0000"/>
                </a:solidFill>
              </a:rPr>
              <a:t>26</a:t>
            </a:r>
            <a:r>
              <a:rPr lang="en-US" sz="2800" b="1" dirty="0"/>
              <a:t> </a:t>
            </a:r>
            <a:r>
              <a:rPr lang="en-US" sz="2800" b="1" i="1" u="sng" dirty="0">
                <a:solidFill>
                  <a:srgbClr val="0070C0"/>
                </a:solidFill>
              </a:rPr>
              <a:t>For</a:t>
            </a:r>
            <a:r>
              <a:rPr lang="en-US" sz="2800" b="1" i="1" dirty="0"/>
              <a:t> if we </a:t>
            </a:r>
            <a:r>
              <a:rPr lang="en-US" sz="2800" b="1" i="1" dirty="0">
                <a:solidFill>
                  <a:srgbClr val="0070C0"/>
                </a:solidFill>
              </a:rPr>
              <a:t>go on sinning deliberately </a:t>
            </a:r>
            <a:r>
              <a:rPr lang="en-US" sz="2800" b="1" i="1" dirty="0"/>
              <a:t>after receiving the knowledge of the truth, there </a:t>
            </a:r>
            <a:r>
              <a:rPr lang="en-US" sz="2800" b="1" i="1" dirty="0">
                <a:solidFill>
                  <a:srgbClr val="0070C0"/>
                </a:solidFill>
              </a:rPr>
              <a:t>no longer remains a sacrifice for sins</a:t>
            </a:r>
            <a:r>
              <a:rPr lang="en-US" sz="2800" b="1" i="1" dirty="0"/>
              <a:t>, </a:t>
            </a:r>
            <a:r>
              <a:rPr lang="en-US" sz="2400" b="1" dirty="0">
                <a:solidFill>
                  <a:srgbClr val="FF0000"/>
                </a:solidFill>
              </a:rPr>
              <a:t>27</a:t>
            </a:r>
            <a:r>
              <a:rPr lang="en-US" sz="2800" b="1" dirty="0"/>
              <a:t> </a:t>
            </a:r>
            <a:r>
              <a:rPr lang="en-US" sz="2800" b="1" i="1" dirty="0">
                <a:solidFill>
                  <a:srgbClr val="0070C0"/>
                </a:solidFill>
              </a:rPr>
              <a:t>but</a:t>
            </a:r>
            <a:r>
              <a:rPr lang="en-US" sz="2800" b="1" i="1" dirty="0"/>
              <a:t> a </a:t>
            </a:r>
            <a:r>
              <a:rPr lang="en-US" sz="2800" b="1" i="1" dirty="0">
                <a:solidFill>
                  <a:srgbClr val="0070C0"/>
                </a:solidFill>
              </a:rPr>
              <a:t>fearful expectation of judgment</a:t>
            </a:r>
            <a:r>
              <a:rPr lang="en-US" sz="2800" b="1" i="1" dirty="0"/>
              <a:t>, and </a:t>
            </a:r>
            <a:r>
              <a:rPr lang="en-US" sz="2800" b="1" i="1" dirty="0">
                <a:solidFill>
                  <a:srgbClr val="0070C0"/>
                </a:solidFill>
              </a:rPr>
              <a:t>a </a:t>
            </a:r>
            <a:r>
              <a:rPr lang="en-US" sz="2800" b="1" i="1" u="sng" dirty="0">
                <a:solidFill>
                  <a:srgbClr val="0070C0"/>
                </a:solidFill>
              </a:rPr>
              <a:t>fury of fire</a:t>
            </a:r>
            <a:r>
              <a:rPr lang="en-US" sz="2800" b="1" i="1" dirty="0">
                <a:solidFill>
                  <a:srgbClr val="0070C0"/>
                </a:solidFill>
              </a:rPr>
              <a:t> </a:t>
            </a:r>
            <a:r>
              <a:rPr lang="en-US" sz="2800" b="1" i="1" dirty="0"/>
              <a:t>that will consume the adversaries. </a:t>
            </a:r>
          </a:p>
          <a:p>
            <a:pPr marL="0" indent="0">
              <a:buNone/>
            </a:pPr>
            <a:r>
              <a:rPr lang="en-US" sz="2800" b="1" i="1" dirty="0"/>
              <a:t>	</a:t>
            </a:r>
            <a:r>
              <a:rPr lang="en-US" sz="2800" b="1" dirty="0">
                <a:solidFill>
                  <a:srgbClr val="C00000"/>
                </a:solidFill>
              </a:rPr>
              <a:t>Greek Text: </a:t>
            </a:r>
            <a:r>
              <a:rPr lang="en-US" sz="2800" b="1" i="1" dirty="0"/>
              <a:t>“fiery zeal”</a:t>
            </a:r>
          </a:p>
          <a:p>
            <a:pPr marL="0" indent="0">
              <a:buNone/>
            </a:pPr>
            <a:r>
              <a:rPr lang="en-US" sz="2800" b="1" i="1" dirty="0"/>
              <a:t>	</a:t>
            </a:r>
            <a:r>
              <a:rPr lang="en-US" sz="2400" b="1" dirty="0">
                <a:solidFill>
                  <a:srgbClr val="FF0000"/>
                </a:solidFill>
              </a:rPr>
              <a:t>27</a:t>
            </a:r>
            <a:r>
              <a:rPr lang="en-US" sz="2800" b="1" i="1" dirty="0"/>
              <a:t> </a:t>
            </a:r>
            <a:r>
              <a:rPr lang="en-US" sz="2800" b="1" i="1" dirty="0">
                <a:solidFill>
                  <a:srgbClr val="0070C0"/>
                </a:solidFill>
              </a:rPr>
              <a:t>fiery indignation </a:t>
            </a:r>
            <a:r>
              <a:rPr lang="en-US" sz="2800" b="1" i="1" dirty="0"/>
              <a:t>which will devour the adversaries </a:t>
            </a:r>
            <a:r>
              <a:rPr lang="en-US" sz="2800" b="1" dirty="0">
                <a:solidFill>
                  <a:srgbClr val="C00000"/>
                </a:solidFill>
              </a:rPr>
              <a:t>- NKJV</a:t>
            </a:r>
            <a:endParaRPr lang="en-US" sz="2800" b="1" dirty="0">
              <a:solidFill>
                <a:srgbClr val="C00000"/>
              </a:solidFill>
              <a:hlinkClick r:id="rId2"/>
            </a:endParaRPr>
          </a:p>
          <a:p>
            <a:pPr marL="0" indent="0">
              <a:buNone/>
            </a:pPr>
            <a:endParaRPr lang="en-US" sz="2800" b="1" i="1" dirty="0"/>
          </a:p>
        </p:txBody>
      </p:sp>
      <p:cxnSp>
        <p:nvCxnSpPr>
          <p:cNvPr id="5" name="Straight Arrow Connector 4"/>
          <p:cNvCxnSpPr/>
          <p:nvPr/>
        </p:nvCxnSpPr>
        <p:spPr>
          <a:xfrm flipH="1">
            <a:off x="5419165" y="4760259"/>
            <a:ext cx="3765176" cy="64545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22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par>
                          <p:cTn id="13" fill="hold">
                            <p:stCondLst>
                              <p:cond delay="2000"/>
                            </p:stCondLst>
                            <p:childTnLst>
                              <p:par>
                                <p:cTn id="14" presetID="6" presetClass="entr" presetSubtype="16"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childTnLst>
                          </p:cTn>
                        </p:par>
                        <p:par>
                          <p:cTn id="17" fill="hold">
                            <p:stCondLst>
                              <p:cond delay="4000"/>
                            </p:stCondLst>
                            <p:childTnLst>
                              <p:par>
                                <p:cTn id="18" presetID="6" presetClass="entr" presetSubtype="16"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831608"/>
            <a:ext cx="8610600" cy="1293028"/>
          </a:xfrm>
        </p:spPr>
        <p:txBody>
          <a:bodyPr>
            <a:noAutofit/>
          </a:bodyPr>
          <a:lstStyle/>
          <a:p>
            <a:r>
              <a:rPr lang="en-US" sz="3200" b="1" dirty="0"/>
              <a:t>“</a:t>
            </a:r>
            <a:r>
              <a:rPr lang="en-US" sz="3200" b="1" i="1" dirty="0"/>
              <a:t>the Lord </a:t>
            </a:r>
            <a:r>
              <a:rPr lang="en-US" sz="3200" b="1" i="1" dirty="0">
                <a:solidFill>
                  <a:srgbClr val="0070C0"/>
                </a:solidFill>
              </a:rPr>
              <a:t>disciplines</a:t>
            </a:r>
            <a:r>
              <a:rPr lang="en-US" sz="3200" b="1" i="1" dirty="0"/>
              <a:t> the one he loves and </a:t>
            </a:r>
            <a:r>
              <a:rPr lang="en-US" sz="3200" b="1" i="1" dirty="0">
                <a:solidFill>
                  <a:srgbClr val="0070C0"/>
                </a:solidFill>
              </a:rPr>
              <a:t>chastises</a:t>
            </a:r>
            <a:r>
              <a:rPr lang="en-US" sz="3200" b="1" i="1" dirty="0"/>
              <a:t> every son whom he receives.” </a:t>
            </a:r>
            <a:r>
              <a:rPr lang="en-US" sz="3200" b="1" dirty="0">
                <a:solidFill>
                  <a:srgbClr val="C00000"/>
                </a:solidFill>
              </a:rPr>
              <a:t>Hebrews 12:6 </a:t>
            </a:r>
          </a:p>
        </p:txBody>
      </p:sp>
      <p:sp>
        <p:nvSpPr>
          <p:cNvPr id="3" name="Content Placeholder 2"/>
          <p:cNvSpPr>
            <a:spLocks noGrp="1"/>
          </p:cNvSpPr>
          <p:nvPr>
            <p:ph idx="1"/>
          </p:nvPr>
        </p:nvSpPr>
        <p:spPr>
          <a:xfrm>
            <a:off x="685800" y="2597970"/>
            <a:ext cx="10820400" cy="4024125"/>
          </a:xfrm>
        </p:spPr>
        <p:txBody>
          <a:bodyPr>
            <a:normAutofit/>
          </a:bodyPr>
          <a:lstStyle/>
          <a:p>
            <a:pPr marL="0" indent="0">
              <a:buNone/>
            </a:pPr>
            <a:r>
              <a:rPr lang="en-US" sz="2800" b="1" dirty="0"/>
              <a:t>“</a:t>
            </a:r>
            <a:r>
              <a:rPr lang="en-US" sz="2800" b="1" i="1" dirty="0"/>
              <a:t>Whoever, therefore, eats the bread or drinks the cup of the Lord in an </a:t>
            </a:r>
            <a:r>
              <a:rPr lang="en-US" sz="2800" b="1" i="1" dirty="0">
                <a:solidFill>
                  <a:srgbClr val="0070C0"/>
                </a:solidFill>
              </a:rPr>
              <a:t>unworthy manner will be guilty concerning the body and blood of the Lord</a:t>
            </a:r>
            <a:r>
              <a:rPr lang="en-US" sz="2800" b="1" i="1" dirty="0"/>
              <a:t>. Let a person examine himself, then, and so eat of the bread and drink of the cup. For anyone who eats and drinks without discerning the body eats and drinks </a:t>
            </a:r>
            <a:r>
              <a:rPr lang="en-US" sz="2800" b="1" i="1" dirty="0">
                <a:solidFill>
                  <a:srgbClr val="0070C0"/>
                </a:solidFill>
              </a:rPr>
              <a:t>judgment on himself</a:t>
            </a:r>
            <a:r>
              <a:rPr lang="en-US" sz="2800" b="1" i="1" dirty="0"/>
              <a:t>. </a:t>
            </a:r>
            <a:r>
              <a:rPr lang="en-US" sz="2800" b="1" i="1" dirty="0">
                <a:solidFill>
                  <a:srgbClr val="0070C0"/>
                </a:solidFill>
              </a:rPr>
              <a:t>That is why many of you are weak and ill, </a:t>
            </a:r>
            <a:r>
              <a:rPr lang="en-US" sz="2800" b="1" i="1" u="sng" dirty="0">
                <a:solidFill>
                  <a:srgbClr val="0070C0"/>
                </a:solidFill>
              </a:rPr>
              <a:t>and some have died</a:t>
            </a:r>
            <a:r>
              <a:rPr lang="en-US" sz="2800" b="1" i="1" dirty="0"/>
              <a:t>. But if we judged ourselves truly, we would not </a:t>
            </a:r>
            <a:r>
              <a:rPr lang="en-US" sz="2800" b="1" i="1" dirty="0">
                <a:solidFill>
                  <a:srgbClr val="0070C0"/>
                </a:solidFill>
              </a:rPr>
              <a:t>be judged</a:t>
            </a:r>
            <a:r>
              <a:rPr lang="en-US" sz="2800" b="1" i="1" dirty="0"/>
              <a:t>.</a:t>
            </a:r>
            <a:r>
              <a:rPr lang="en-US" sz="2800" b="1" dirty="0"/>
              <a:t>” </a:t>
            </a:r>
            <a:r>
              <a:rPr lang="en-US" sz="2800" b="1" dirty="0">
                <a:solidFill>
                  <a:srgbClr val="C00000"/>
                </a:solidFill>
              </a:rPr>
              <a:t>1 Corinthians 11:27-31 </a:t>
            </a:r>
          </a:p>
        </p:txBody>
      </p:sp>
    </p:spTree>
    <p:extLst>
      <p:ext uri="{BB962C8B-B14F-4D97-AF65-F5344CB8AC3E}">
        <p14:creationId xmlns:p14="http://schemas.microsoft.com/office/powerpoint/2010/main" val="371696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60125" y="1052938"/>
            <a:ext cx="11831875" cy="1293028"/>
          </a:xfrm>
        </p:spPr>
        <p:txBody>
          <a:bodyPr>
            <a:noAutofit/>
          </a:bodyPr>
          <a:lstStyle/>
          <a:p>
            <a:r>
              <a:rPr lang="en-US" sz="3200" b="1" dirty="0">
                <a:solidFill>
                  <a:srgbClr val="FF0000"/>
                </a:solidFill>
              </a:rPr>
              <a:t>II.</a:t>
            </a:r>
            <a:r>
              <a:rPr lang="en-US" sz="3200" b="1" dirty="0"/>
              <a:t> To choose a life of sin over a life of faith, </a:t>
            </a:r>
            <a:br>
              <a:rPr lang="en-US" sz="3200" b="1" dirty="0"/>
            </a:br>
            <a:r>
              <a:rPr lang="en-US" sz="3200" b="1" dirty="0"/>
              <a:t>hope and love will bring fearful judgment </a:t>
            </a:r>
            <a:br>
              <a:rPr lang="en-US" sz="3200" b="1" dirty="0"/>
            </a:br>
            <a:r>
              <a:rPr lang="en-US" sz="3200" b="1" dirty="0"/>
              <a:t>from the living God </a:t>
            </a:r>
            <a:r>
              <a:rPr lang="en-US" sz="3200" b="1" i="1" dirty="0"/>
              <a:t>(verses 26-31)</a:t>
            </a:r>
            <a:endParaRPr lang="en-US" sz="32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07330"/>
            <a:ext cx="11691257" cy="4249058"/>
          </a:xfrm>
        </p:spPr>
        <p:txBody>
          <a:bodyPr>
            <a:noAutofit/>
          </a:bodyPr>
          <a:lstStyle/>
          <a:p>
            <a:pPr marL="457200" indent="-457200">
              <a:buFont typeface="+mj-lt"/>
              <a:buAutoNum type="alphaUcPeriod"/>
            </a:pPr>
            <a:r>
              <a:rPr lang="en-US" sz="2800" b="1" dirty="0"/>
              <a:t>A life of willful sin brings a judgment to be feared upon those in covenant relationship with God </a:t>
            </a:r>
            <a:r>
              <a:rPr lang="en-US" sz="2800" b="1" i="1" dirty="0"/>
              <a:t>(verses 26-27 [29-30])</a:t>
            </a:r>
          </a:p>
          <a:p>
            <a:pPr marL="457200" indent="-457200">
              <a:buFont typeface="+mj-lt"/>
              <a:buAutoNum type="alphaUcPeriod"/>
            </a:pPr>
            <a:r>
              <a:rPr lang="en-US" sz="2800" b="1" dirty="0"/>
              <a:t>This too is a lesson from the shadows </a:t>
            </a:r>
            <a:r>
              <a:rPr lang="en-US" sz="2800" b="1" i="1" dirty="0"/>
              <a:t>(verses 28-31)</a:t>
            </a:r>
          </a:p>
          <a:p>
            <a:pPr marL="0" indent="0">
              <a:buNone/>
            </a:pPr>
            <a:r>
              <a:rPr lang="en-US" sz="2400" b="1" dirty="0">
                <a:solidFill>
                  <a:srgbClr val="FF0000"/>
                </a:solidFill>
              </a:rPr>
              <a:t>28</a:t>
            </a:r>
            <a:r>
              <a:rPr lang="en-US" sz="2600" b="1" dirty="0"/>
              <a:t> </a:t>
            </a:r>
            <a:r>
              <a:rPr lang="en-US" sz="2600" b="1" i="1" dirty="0">
                <a:solidFill>
                  <a:srgbClr val="0070C0"/>
                </a:solidFill>
              </a:rPr>
              <a:t>Anyone who has set aside the law of Moses dies without mercy on the evidence of two or three witnesses. </a:t>
            </a:r>
            <a:r>
              <a:rPr lang="en-US" sz="2400" b="1" dirty="0">
                <a:solidFill>
                  <a:srgbClr val="FF0000"/>
                </a:solidFill>
              </a:rPr>
              <a:t>29</a:t>
            </a:r>
            <a:r>
              <a:rPr lang="en-US" sz="2600" b="1" dirty="0"/>
              <a:t> </a:t>
            </a:r>
            <a:r>
              <a:rPr lang="en-US" sz="2600" b="1" i="1" dirty="0"/>
              <a:t>How much worse punishment, do you think, will be deserved by the one who has trampled underfoot the Son of God, and has profaned the blood of the covenant by which he was sanctified, and has outraged the Spirit of grace? </a:t>
            </a:r>
            <a:r>
              <a:rPr lang="en-US" sz="2400" b="1" dirty="0">
                <a:solidFill>
                  <a:srgbClr val="FF0000"/>
                </a:solidFill>
              </a:rPr>
              <a:t>30</a:t>
            </a:r>
            <a:r>
              <a:rPr lang="en-US" sz="2600" b="1" dirty="0"/>
              <a:t> </a:t>
            </a:r>
            <a:r>
              <a:rPr lang="en-US" sz="2600" b="1" i="1" dirty="0"/>
              <a:t>For we know him who said, “Vengeance is mine; I will repay.” And again, “The Lord will judge his people.” </a:t>
            </a:r>
            <a:r>
              <a:rPr lang="en-US" sz="2400" b="1" dirty="0">
                <a:solidFill>
                  <a:srgbClr val="FF0000"/>
                </a:solidFill>
              </a:rPr>
              <a:t>31</a:t>
            </a:r>
            <a:r>
              <a:rPr lang="en-US" sz="2600" b="1" dirty="0"/>
              <a:t> </a:t>
            </a:r>
            <a:r>
              <a:rPr lang="en-US" sz="2600" b="1" i="1" dirty="0"/>
              <a:t>It is a fearful thing to fall into the hands of the living God. </a:t>
            </a:r>
          </a:p>
          <a:p>
            <a:pPr marL="0" indent="0">
              <a:buNone/>
            </a:pPr>
            <a:r>
              <a:rPr lang="en-US" sz="2800" dirty="0"/>
              <a:t>  </a:t>
            </a:r>
            <a:endParaRPr lang="en-US" sz="2800" b="1" i="1" dirty="0"/>
          </a:p>
          <a:p>
            <a:pPr marL="0" indent="0">
              <a:buNone/>
            </a:pPr>
            <a:endParaRPr lang="en-US" sz="2800" b="1" i="1" dirty="0"/>
          </a:p>
        </p:txBody>
      </p:sp>
    </p:spTree>
    <p:extLst>
      <p:ext uri="{BB962C8B-B14F-4D97-AF65-F5344CB8AC3E}">
        <p14:creationId xmlns:p14="http://schemas.microsoft.com/office/powerpoint/2010/main" val="231734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60125" y="1052938"/>
            <a:ext cx="11831875" cy="1293028"/>
          </a:xfrm>
        </p:spPr>
        <p:txBody>
          <a:bodyPr>
            <a:noAutofit/>
          </a:bodyPr>
          <a:lstStyle/>
          <a:p>
            <a:r>
              <a:rPr lang="en-US" sz="3200" b="1" dirty="0">
                <a:solidFill>
                  <a:srgbClr val="FF0000"/>
                </a:solidFill>
              </a:rPr>
              <a:t>II.</a:t>
            </a:r>
            <a:r>
              <a:rPr lang="en-US" sz="3200" b="1" dirty="0"/>
              <a:t> To choose a life of sin over a life of faith, </a:t>
            </a:r>
            <a:br>
              <a:rPr lang="en-US" sz="3200" b="1" dirty="0"/>
            </a:br>
            <a:r>
              <a:rPr lang="en-US" sz="3200" b="1" dirty="0"/>
              <a:t>hope and love will bring fearful judgment </a:t>
            </a:r>
            <a:br>
              <a:rPr lang="en-US" sz="3200" b="1" dirty="0"/>
            </a:br>
            <a:r>
              <a:rPr lang="en-US" sz="3200" b="1" dirty="0"/>
              <a:t>from the living God </a:t>
            </a:r>
            <a:r>
              <a:rPr lang="en-US" sz="3200" b="1" i="1" dirty="0"/>
              <a:t>(verses 26-31)</a:t>
            </a:r>
            <a:endParaRPr lang="en-US" sz="32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07330"/>
            <a:ext cx="11691257" cy="4249058"/>
          </a:xfrm>
        </p:spPr>
        <p:txBody>
          <a:bodyPr>
            <a:noAutofit/>
          </a:bodyPr>
          <a:lstStyle/>
          <a:p>
            <a:pPr marL="457200" indent="-457200">
              <a:buFont typeface="+mj-lt"/>
              <a:buAutoNum type="alphaUcPeriod"/>
            </a:pPr>
            <a:r>
              <a:rPr lang="en-US" sz="2800" b="1" dirty="0"/>
              <a:t>A life of willful sin brings a judgment to be feared upon those in covenant relationship with God </a:t>
            </a:r>
            <a:r>
              <a:rPr lang="en-US" sz="2800" b="1" i="1" dirty="0"/>
              <a:t>(verses 26-27 [29-30])</a:t>
            </a:r>
          </a:p>
          <a:p>
            <a:pPr marL="457200" indent="-457200">
              <a:buFont typeface="+mj-lt"/>
              <a:buAutoNum type="alphaUcPeriod"/>
            </a:pPr>
            <a:r>
              <a:rPr lang="en-US" sz="2800" b="1" dirty="0"/>
              <a:t>This too is a lesson from the shadows </a:t>
            </a:r>
            <a:r>
              <a:rPr lang="en-US" sz="2800" b="1" i="1" dirty="0"/>
              <a:t>(verses 28-31)</a:t>
            </a:r>
          </a:p>
          <a:p>
            <a:pPr marL="0" indent="0">
              <a:buNone/>
            </a:pPr>
            <a:r>
              <a:rPr lang="en-US" sz="2400" b="1" dirty="0">
                <a:solidFill>
                  <a:srgbClr val="FF0000"/>
                </a:solidFill>
              </a:rPr>
              <a:t>28</a:t>
            </a:r>
            <a:r>
              <a:rPr lang="en-US" sz="2600" b="1" dirty="0"/>
              <a:t> </a:t>
            </a:r>
            <a:r>
              <a:rPr lang="en-US" sz="2600" b="1" i="1" dirty="0"/>
              <a:t>Anyone who has set aside the law of Moses dies without mercy on the evidence of two or three witnesses. </a:t>
            </a:r>
            <a:r>
              <a:rPr lang="en-US" sz="2400" b="1" dirty="0">
                <a:solidFill>
                  <a:srgbClr val="FF0000"/>
                </a:solidFill>
              </a:rPr>
              <a:t>29</a:t>
            </a:r>
            <a:r>
              <a:rPr lang="en-US" sz="2600" b="1" dirty="0"/>
              <a:t> </a:t>
            </a:r>
            <a:r>
              <a:rPr lang="en-US" sz="2600" b="1" i="1" dirty="0">
                <a:solidFill>
                  <a:srgbClr val="0070C0"/>
                </a:solidFill>
              </a:rPr>
              <a:t>How much worse punishment</a:t>
            </a:r>
            <a:r>
              <a:rPr lang="en-US" sz="2600" b="1" i="1" dirty="0"/>
              <a:t>, do you think, </a:t>
            </a:r>
            <a:r>
              <a:rPr lang="en-US" sz="2600" b="1" i="1" dirty="0">
                <a:solidFill>
                  <a:srgbClr val="0070C0"/>
                </a:solidFill>
              </a:rPr>
              <a:t>will be deserved</a:t>
            </a:r>
            <a:r>
              <a:rPr lang="en-US" sz="2600" b="1" i="1" dirty="0"/>
              <a:t> </a:t>
            </a:r>
            <a:r>
              <a:rPr lang="en-US" sz="2600" b="1" i="1" dirty="0">
                <a:solidFill>
                  <a:srgbClr val="0070C0"/>
                </a:solidFill>
              </a:rPr>
              <a:t>by the one who has trampled </a:t>
            </a:r>
            <a:r>
              <a:rPr lang="en-US" sz="2600" b="1" i="1" dirty="0"/>
              <a:t>underfoot the Son of God, and has </a:t>
            </a:r>
            <a:r>
              <a:rPr lang="en-US" sz="2600" b="1" i="1" dirty="0">
                <a:solidFill>
                  <a:srgbClr val="0070C0"/>
                </a:solidFill>
              </a:rPr>
              <a:t>profaned</a:t>
            </a:r>
            <a:r>
              <a:rPr lang="en-US" sz="2600" b="1" i="1" dirty="0"/>
              <a:t> </a:t>
            </a:r>
            <a:r>
              <a:rPr lang="en-US" sz="2600" b="1" i="1" dirty="0">
                <a:solidFill>
                  <a:srgbClr val="7030A0"/>
                </a:solidFill>
              </a:rPr>
              <a:t>the blood of the covenant by which he </a:t>
            </a:r>
            <a:r>
              <a:rPr lang="en-US" sz="2600" b="1" i="1" u="sng" dirty="0">
                <a:solidFill>
                  <a:srgbClr val="7030A0"/>
                </a:solidFill>
              </a:rPr>
              <a:t>was sanctified</a:t>
            </a:r>
            <a:r>
              <a:rPr lang="en-US" sz="2600" b="1" i="1" dirty="0"/>
              <a:t>, and has </a:t>
            </a:r>
            <a:r>
              <a:rPr lang="en-US" sz="2600" b="1" i="1" dirty="0">
                <a:solidFill>
                  <a:srgbClr val="0070C0"/>
                </a:solidFill>
              </a:rPr>
              <a:t>outraged</a:t>
            </a:r>
            <a:r>
              <a:rPr lang="en-US" sz="2600" b="1" i="1" dirty="0"/>
              <a:t> the Spirit of grace? </a:t>
            </a:r>
            <a:r>
              <a:rPr lang="en-US" sz="2400" b="1" dirty="0">
                <a:solidFill>
                  <a:srgbClr val="FF0000"/>
                </a:solidFill>
              </a:rPr>
              <a:t>30</a:t>
            </a:r>
            <a:r>
              <a:rPr lang="en-US" sz="2600" b="1" dirty="0"/>
              <a:t> </a:t>
            </a:r>
            <a:r>
              <a:rPr lang="en-US" sz="2600" b="1" i="1" dirty="0"/>
              <a:t>For we know him who said, “Vengeance is mine; I will repay.” And again, “The Lord will judge his people.” </a:t>
            </a:r>
            <a:r>
              <a:rPr lang="en-US" sz="2400" b="1" dirty="0">
                <a:solidFill>
                  <a:srgbClr val="FF0000"/>
                </a:solidFill>
              </a:rPr>
              <a:t>31</a:t>
            </a:r>
            <a:r>
              <a:rPr lang="en-US" sz="2600" b="1" dirty="0"/>
              <a:t> </a:t>
            </a:r>
            <a:r>
              <a:rPr lang="en-US" sz="2600" b="1" i="1" dirty="0"/>
              <a:t>It is a fearful thing to fall into the hands of the living God. </a:t>
            </a:r>
          </a:p>
          <a:p>
            <a:pPr marL="0" indent="0">
              <a:buNone/>
            </a:pPr>
            <a:r>
              <a:rPr lang="en-US" sz="2800" dirty="0"/>
              <a:t>  </a:t>
            </a:r>
            <a:endParaRPr lang="en-US" sz="2800" b="1" i="1" dirty="0"/>
          </a:p>
          <a:p>
            <a:pPr marL="0" indent="0">
              <a:buNone/>
            </a:pPr>
            <a:endParaRPr lang="en-US" sz="2800" b="1" i="1" dirty="0"/>
          </a:p>
        </p:txBody>
      </p:sp>
    </p:spTree>
    <p:extLst>
      <p:ext uri="{BB962C8B-B14F-4D97-AF65-F5344CB8AC3E}">
        <p14:creationId xmlns:p14="http://schemas.microsoft.com/office/powerpoint/2010/main" val="262419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60125" y="1052938"/>
            <a:ext cx="11831875" cy="1293028"/>
          </a:xfrm>
        </p:spPr>
        <p:txBody>
          <a:bodyPr>
            <a:noAutofit/>
          </a:bodyPr>
          <a:lstStyle/>
          <a:p>
            <a:r>
              <a:rPr lang="en-US" sz="3200" b="1" dirty="0">
                <a:solidFill>
                  <a:srgbClr val="FF0000"/>
                </a:solidFill>
              </a:rPr>
              <a:t>II.</a:t>
            </a:r>
            <a:r>
              <a:rPr lang="en-US" sz="3200" b="1" dirty="0"/>
              <a:t> To choose a life of sin over a life of faith, </a:t>
            </a:r>
            <a:br>
              <a:rPr lang="en-US" sz="3200" b="1" dirty="0"/>
            </a:br>
            <a:r>
              <a:rPr lang="en-US" sz="3200" b="1" dirty="0"/>
              <a:t>hope and love will bring fearful judgment </a:t>
            </a:r>
            <a:br>
              <a:rPr lang="en-US" sz="3200" b="1" dirty="0"/>
            </a:br>
            <a:r>
              <a:rPr lang="en-US" sz="3200" b="1" dirty="0"/>
              <a:t>from the living God </a:t>
            </a:r>
            <a:r>
              <a:rPr lang="en-US" sz="3200" b="1" i="1" dirty="0"/>
              <a:t>(verses 26-31)</a:t>
            </a:r>
            <a:endParaRPr lang="en-US" sz="32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07330"/>
            <a:ext cx="11691257" cy="4249058"/>
          </a:xfrm>
        </p:spPr>
        <p:txBody>
          <a:bodyPr>
            <a:noAutofit/>
          </a:bodyPr>
          <a:lstStyle/>
          <a:p>
            <a:pPr marL="457200" indent="-457200">
              <a:buFont typeface="+mj-lt"/>
              <a:buAutoNum type="alphaUcPeriod"/>
            </a:pPr>
            <a:r>
              <a:rPr lang="en-US" sz="2800" b="1" dirty="0"/>
              <a:t>A life of willful sin brings a judgment to be feared upon those in covenant relationship with God </a:t>
            </a:r>
            <a:r>
              <a:rPr lang="en-US" sz="2800" b="1" i="1" dirty="0"/>
              <a:t>(verses 26-27 [29-30])</a:t>
            </a:r>
          </a:p>
          <a:p>
            <a:pPr marL="457200" indent="-457200">
              <a:buFont typeface="+mj-lt"/>
              <a:buAutoNum type="alphaUcPeriod"/>
            </a:pPr>
            <a:r>
              <a:rPr lang="en-US" sz="2800" b="1" dirty="0"/>
              <a:t>This too is a lesson from the shadows </a:t>
            </a:r>
            <a:r>
              <a:rPr lang="en-US" sz="2800" b="1" i="1" dirty="0"/>
              <a:t>(verses 28-31)</a:t>
            </a:r>
          </a:p>
          <a:p>
            <a:pPr marL="0" indent="0">
              <a:buNone/>
            </a:pPr>
            <a:r>
              <a:rPr lang="en-US" sz="2400" b="1" dirty="0">
                <a:solidFill>
                  <a:srgbClr val="FF0000"/>
                </a:solidFill>
              </a:rPr>
              <a:t>28</a:t>
            </a:r>
            <a:r>
              <a:rPr lang="en-US" sz="2600" b="1" dirty="0"/>
              <a:t> </a:t>
            </a:r>
            <a:r>
              <a:rPr lang="en-US" sz="2600" b="1" i="1" dirty="0"/>
              <a:t>Anyone who has set aside the law of Moses dies without mercy on the evidence of two or three witnesses. </a:t>
            </a:r>
            <a:r>
              <a:rPr lang="en-US" sz="2400" b="1" dirty="0">
                <a:solidFill>
                  <a:srgbClr val="FF0000"/>
                </a:solidFill>
              </a:rPr>
              <a:t>29</a:t>
            </a:r>
            <a:r>
              <a:rPr lang="en-US" sz="2600" b="1" dirty="0"/>
              <a:t> </a:t>
            </a:r>
            <a:r>
              <a:rPr lang="en-US" sz="2600" b="1" i="1" dirty="0"/>
              <a:t>How much worse punishment, do you think, will be deserved by the one who has trampled underfoot the Son of God, and has profaned the blood of the covenant by which he was sanctified, and has outraged the Spirit of grace? </a:t>
            </a:r>
            <a:r>
              <a:rPr lang="en-US" sz="2400" b="1" dirty="0">
                <a:solidFill>
                  <a:srgbClr val="FF0000"/>
                </a:solidFill>
              </a:rPr>
              <a:t>30</a:t>
            </a:r>
            <a:r>
              <a:rPr lang="en-US" sz="2600" b="1" dirty="0"/>
              <a:t> </a:t>
            </a:r>
            <a:r>
              <a:rPr lang="en-US" sz="2600" b="1" i="1" dirty="0"/>
              <a:t>For we know him who said, “Vengeance is mine; I will repay.” And again, “The Lord will judge his people.” </a:t>
            </a:r>
            <a:r>
              <a:rPr lang="en-US" sz="2400" b="1" dirty="0">
                <a:solidFill>
                  <a:srgbClr val="FF0000"/>
                </a:solidFill>
              </a:rPr>
              <a:t>31</a:t>
            </a:r>
            <a:r>
              <a:rPr lang="en-US" sz="2600" b="1" dirty="0"/>
              <a:t> </a:t>
            </a:r>
            <a:r>
              <a:rPr lang="en-US" sz="2600" b="1" i="1" dirty="0">
                <a:solidFill>
                  <a:srgbClr val="0070C0"/>
                </a:solidFill>
              </a:rPr>
              <a:t>It is a fearful thing to fall into the hands of the living God. </a:t>
            </a:r>
          </a:p>
          <a:p>
            <a:pPr marL="0" indent="0">
              <a:buNone/>
            </a:pPr>
            <a:r>
              <a:rPr lang="en-US" sz="2800" dirty="0"/>
              <a:t>  </a:t>
            </a:r>
            <a:endParaRPr lang="en-US" sz="2800" b="1" i="1" dirty="0"/>
          </a:p>
          <a:p>
            <a:pPr marL="0" indent="0">
              <a:buNone/>
            </a:pPr>
            <a:endParaRPr lang="en-US" sz="2800" b="1" i="1" dirty="0"/>
          </a:p>
        </p:txBody>
      </p:sp>
    </p:spTree>
    <p:extLst>
      <p:ext uri="{BB962C8B-B14F-4D97-AF65-F5344CB8AC3E}">
        <p14:creationId xmlns:p14="http://schemas.microsoft.com/office/powerpoint/2010/main" val="381653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A Man after God’s own Heart in the hands of the living god - </a:t>
            </a:r>
            <a:r>
              <a:rPr lang="en-US" sz="3600" b="1" dirty="0">
                <a:solidFill>
                  <a:srgbClr val="C00000"/>
                </a:solidFill>
              </a:rPr>
              <a:t>2 Samuel 24</a:t>
            </a:r>
          </a:p>
        </p:txBody>
      </p:sp>
      <p:sp>
        <p:nvSpPr>
          <p:cNvPr id="3" name="Content Placeholder 2"/>
          <p:cNvSpPr>
            <a:spLocks noGrp="1"/>
          </p:cNvSpPr>
          <p:nvPr>
            <p:ph idx="1"/>
          </p:nvPr>
        </p:nvSpPr>
        <p:spPr/>
        <p:txBody>
          <a:bodyPr>
            <a:noAutofit/>
          </a:bodyPr>
          <a:lstStyle/>
          <a:p>
            <a:pPr marL="0" indent="0">
              <a:buNone/>
            </a:pPr>
            <a:r>
              <a:rPr lang="en-US" sz="2600" b="1" dirty="0"/>
              <a:t>“</a:t>
            </a:r>
            <a:r>
              <a:rPr lang="en-US" sz="2600" b="1" i="1" dirty="0"/>
              <a:t>The anger of the </a:t>
            </a:r>
            <a:r>
              <a:rPr lang="en-US" sz="2600" b="1" i="1" cap="small" dirty="0"/>
              <a:t>Lord</a:t>
            </a:r>
            <a:r>
              <a:rPr lang="en-US" sz="2600" b="1" i="1" dirty="0"/>
              <a:t> was kindled against Israel, and he incited David against them, saying, ‘Go, number Israel and Judah.’</a:t>
            </a:r>
            <a:r>
              <a:rPr lang="en-US" sz="2600" b="1" dirty="0"/>
              <a:t>” </a:t>
            </a:r>
            <a:r>
              <a:rPr lang="en-US" sz="2600" b="1" dirty="0">
                <a:solidFill>
                  <a:srgbClr val="C00000"/>
                </a:solidFill>
              </a:rPr>
              <a:t>24:1</a:t>
            </a:r>
          </a:p>
          <a:p>
            <a:pPr marL="0" indent="0">
              <a:buNone/>
            </a:pPr>
            <a:r>
              <a:rPr lang="en-US" sz="2600" b="1" dirty="0"/>
              <a:t>“</a:t>
            </a:r>
            <a:r>
              <a:rPr lang="en-US" sz="2600" b="1" i="1" dirty="0"/>
              <a:t>May the </a:t>
            </a:r>
            <a:r>
              <a:rPr lang="en-US" sz="2600" b="1" i="1" cap="small" dirty="0"/>
              <a:t>Lord</a:t>
            </a:r>
            <a:r>
              <a:rPr lang="en-US" sz="2600" b="1" i="1" dirty="0"/>
              <a:t> your God add to the people a hundred times as many as they are, while the eyes of my lord the king still see it, but why does my lord the king delight in this thing?</a:t>
            </a:r>
            <a:r>
              <a:rPr lang="en-US" sz="2600" b="1" dirty="0"/>
              <a:t>” </a:t>
            </a:r>
            <a:r>
              <a:rPr lang="en-US" sz="2600" b="1" dirty="0">
                <a:solidFill>
                  <a:srgbClr val="C00000"/>
                </a:solidFill>
              </a:rPr>
              <a:t>(David’s Army commander Joab in 24:3) </a:t>
            </a:r>
          </a:p>
          <a:p>
            <a:pPr marL="0" indent="0">
              <a:buNone/>
            </a:pPr>
            <a:r>
              <a:rPr lang="en-US" sz="2600" b="1" dirty="0"/>
              <a:t>“</a:t>
            </a:r>
            <a:r>
              <a:rPr lang="en-US" sz="2600" b="1" i="1" dirty="0"/>
              <a:t>But the king’s word prevailed against Joab and the commanders of the army. So, Joab and the commanders. of the army went out from the presence of the king to number the people of Israel</a:t>
            </a:r>
            <a:r>
              <a:rPr lang="en-US" sz="2600" b="1" dirty="0"/>
              <a:t>” </a:t>
            </a:r>
            <a:r>
              <a:rPr lang="en-US" sz="2600" b="1" dirty="0">
                <a:solidFill>
                  <a:srgbClr val="C00000"/>
                </a:solidFill>
              </a:rPr>
              <a:t>24:4</a:t>
            </a:r>
          </a:p>
        </p:txBody>
      </p:sp>
    </p:spTree>
    <p:extLst>
      <p:ext uri="{BB962C8B-B14F-4D97-AF65-F5344CB8AC3E}">
        <p14:creationId xmlns:p14="http://schemas.microsoft.com/office/powerpoint/2010/main" val="283827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A Man after God’s own Heart in the hands of the living god - </a:t>
            </a:r>
            <a:r>
              <a:rPr lang="en-US" sz="3600" b="1" dirty="0">
                <a:solidFill>
                  <a:srgbClr val="C00000"/>
                </a:solidFill>
              </a:rPr>
              <a:t>2 Samuel 24</a:t>
            </a:r>
          </a:p>
        </p:txBody>
      </p:sp>
      <p:sp>
        <p:nvSpPr>
          <p:cNvPr id="3" name="Content Placeholder 2"/>
          <p:cNvSpPr>
            <a:spLocks noGrp="1"/>
          </p:cNvSpPr>
          <p:nvPr>
            <p:ph idx="1"/>
          </p:nvPr>
        </p:nvSpPr>
        <p:spPr/>
        <p:txBody>
          <a:bodyPr>
            <a:normAutofit/>
          </a:bodyPr>
          <a:lstStyle/>
          <a:p>
            <a:pPr marL="0" indent="0">
              <a:buNone/>
            </a:pPr>
            <a:r>
              <a:rPr lang="en-US" sz="2800" b="1" dirty="0"/>
              <a:t>“</a:t>
            </a:r>
            <a:r>
              <a:rPr lang="en-US" sz="2800" b="1" i="1" dirty="0"/>
              <a:t>But David’s heart struck him after he had numbered the people. And David said to the </a:t>
            </a:r>
            <a:r>
              <a:rPr lang="en-US" sz="2800" b="1" i="1" cap="small" dirty="0"/>
              <a:t>Lord</a:t>
            </a:r>
            <a:r>
              <a:rPr lang="en-US" sz="2800" b="1" i="1" dirty="0"/>
              <a:t>, ‘I have sinned greatly in what I have done. But now, </a:t>
            </a:r>
            <a:r>
              <a:rPr lang="en-US" sz="2800" b="1" i="1" dirty="0">
                <a:solidFill>
                  <a:srgbClr val="0070C0"/>
                </a:solidFill>
              </a:rPr>
              <a:t>O </a:t>
            </a:r>
            <a:r>
              <a:rPr lang="en-US" sz="2800" b="1" i="1" cap="small" dirty="0">
                <a:solidFill>
                  <a:srgbClr val="0070C0"/>
                </a:solidFill>
              </a:rPr>
              <a:t>Lord</a:t>
            </a:r>
            <a:r>
              <a:rPr lang="en-US" sz="2800" b="1" i="1" dirty="0">
                <a:solidFill>
                  <a:srgbClr val="0070C0"/>
                </a:solidFill>
              </a:rPr>
              <a:t>, please take away the iniquity of your servant, for I have done very foolishly</a:t>
            </a:r>
            <a:r>
              <a:rPr lang="en-US" sz="2800" b="1" i="1" dirty="0"/>
              <a:t>.’</a:t>
            </a:r>
            <a:r>
              <a:rPr lang="en-US" sz="2800" b="1" dirty="0"/>
              <a:t>” </a:t>
            </a:r>
            <a:r>
              <a:rPr lang="en-US" sz="2800" b="1" dirty="0">
                <a:solidFill>
                  <a:srgbClr val="C00000"/>
                </a:solidFill>
              </a:rPr>
              <a:t>24:10</a:t>
            </a:r>
          </a:p>
          <a:p>
            <a:pPr marL="0" indent="0">
              <a:buNone/>
            </a:pPr>
            <a:r>
              <a:rPr lang="en-US" sz="2800" b="1" dirty="0"/>
              <a:t>“</a:t>
            </a:r>
            <a:r>
              <a:rPr lang="en-US" sz="2800" b="1" i="1" dirty="0"/>
              <a:t>I am in great distress. </a:t>
            </a:r>
            <a:r>
              <a:rPr lang="en-US" sz="2800" b="1" i="1" dirty="0">
                <a:solidFill>
                  <a:srgbClr val="0070C0"/>
                </a:solidFill>
              </a:rPr>
              <a:t>Let us fall into the hand of the </a:t>
            </a:r>
            <a:r>
              <a:rPr lang="en-US" sz="2800" b="1" i="1" cap="small" dirty="0">
                <a:solidFill>
                  <a:srgbClr val="0070C0"/>
                </a:solidFill>
              </a:rPr>
              <a:t>Lord</a:t>
            </a:r>
            <a:r>
              <a:rPr lang="en-US" sz="2800" b="1" i="1" dirty="0"/>
              <a:t>, for his mercy is great; but let me not fall into the hand of man.</a:t>
            </a:r>
            <a:r>
              <a:rPr lang="en-US" sz="2800" b="1" dirty="0"/>
              <a:t> </a:t>
            </a:r>
            <a:r>
              <a:rPr lang="en-US" sz="2800" b="1" i="1" dirty="0"/>
              <a:t>So, the </a:t>
            </a:r>
            <a:r>
              <a:rPr lang="en-US" sz="2800" b="1" i="1" cap="small" dirty="0"/>
              <a:t>Lord</a:t>
            </a:r>
            <a:r>
              <a:rPr lang="en-US" sz="2800" b="1" i="1" dirty="0"/>
              <a:t> sent a pestilence on Israel from the morning until the appointed time. And there died of the people from Dan to Beersheba 70,000 men.</a:t>
            </a:r>
            <a:r>
              <a:rPr lang="en-US" sz="2800" b="1" dirty="0"/>
              <a:t>” </a:t>
            </a:r>
            <a:r>
              <a:rPr lang="en-US" sz="2800" b="1" dirty="0">
                <a:solidFill>
                  <a:srgbClr val="C00000"/>
                </a:solidFill>
              </a:rPr>
              <a:t>24:14-15</a:t>
            </a:r>
          </a:p>
          <a:p>
            <a:pPr marL="0" indent="0">
              <a:buNone/>
            </a:pPr>
            <a:endParaRPr lang="en-US" sz="2800" b="1" dirty="0"/>
          </a:p>
        </p:txBody>
      </p:sp>
    </p:spTree>
    <p:extLst>
      <p:ext uri="{BB962C8B-B14F-4D97-AF65-F5344CB8AC3E}">
        <p14:creationId xmlns:p14="http://schemas.microsoft.com/office/powerpoint/2010/main" val="65813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1308E3-8818-4E1A-972D-665A75B88B42}"/>
              </a:ext>
            </a:extLst>
          </p:cNvPr>
          <p:cNvPicPr>
            <a:picLocks noChangeAspect="1"/>
          </p:cNvPicPr>
          <p:nvPr/>
        </p:nvPicPr>
        <p:blipFill rotWithShape="1">
          <a:blip r:embed="rId2">
            <a:extLst>
              <a:ext uri="{28A0092B-C50C-407E-A947-70E740481C1C}">
                <a14:useLocalDpi xmlns:a14="http://schemas.microsoft.com/office/drawing/2010/main" val="0"/>
              </a:ext>
            </a:extLst>
          </a:blip>
          <a:srcRect l="8492" t="7058" r="4044" b="40784"/>
          <a:stretch/>
        </p:blipFill>
        <p:spPr>
          <a:xfrm>
            <a:off x="1281" y="1384617"/>
            <a:ext cx="12189438" cy="4088766"/>
          </a:xfrm>
          <a:prstGeom prst="rect">
            <a:avLst/>
          </a:prstGeom>
        </p:spPr>
      </p:pic>
      <p:sp>
        <p:nvSpPr>
          <p:cNvPr id="6" name="Title 5">
            <a:extLst>
              <a:ext uri="{FF2B5EF4-FFF2-40B4-BE49-F238E27FC236}">
                <a16:creationId xmlns:a16="http://schemas.microsoft.com/office/drawing/2014/main" id="{BFD5DC2E-F89A-4EDF-8C6C-25D51B743C67}"/>
              </a:ext>
            </a:extLst>
          </p:cNvPr>
          <p:cNvSpPr>
            <a:spLocks noGrp="1"/>
          </p:cNvSpPr>
          <p:nvPr>
            <p:ph type="ctrTitle"/>
          </p:nvPr>
        </p:nvSpPr>
        <p:spPr>
          <a:xfrm>
            <a:off x="833718" y="-440479"/>
            <a:ext cx="9448800" cy="1825096"/>
          </a:xfrm>
        </p:spPr>
        <p:txBody>
          <a:bodyPr>
            <a:normAutofit/>
          </a:bodyPr>
          <a:lstStyle/>
          <a:p>
            <a:r>
              <a:rPr lang="en-US" sz="4800" b="1" dirty="0">
                <a:solidFill>
                  <a:schemeClr val="accent6">
                    <a:lumMod val="75000"/>
                  </a:schemeClr>
                </a:solidFill>
              </a:rPr>
              <a:t>How now should we live?</a:t>
            </a:r>
          </a:p>
        </p:txBody>
      </p:sp>
      <p:sp>
        <p:nvSpPr>
          <p:cNvPr id="7" name="Subtitle 6">
            <a:extLst>
              <a:ext uri="{FF2B5EF4-FFF2-40B4-BE49-F238E27FC236}">
                <a16:creationId xmlns:a16="http://schemas.microsoft.com/office/drawing/2014/main" id="{CC68DFC4-3678-4623-A86E-44F8391B9925}"/>
              </a:ext>
            </a:extLst>
          </p:cNvPr>
          <p:cNvSpPr>
            <a:spLocks noGrp="1"/>
          </p:cNvSpPr>
          <p:nvPr>
            <p:ph type="subTitle" idx="1"/>
          </p:nvPr>
        </p:nvSpPr>
        <p:spPr>
          <a:xfrm>
            <a:off x="2084294" y="5689601"/>
            <a:ext cx="9448800" cy="685800"/>
          </a:xfrm>
        </p:spPr>
        <p:txBody>
          <a:bodyPr>
            <a:normAutofit/>
          </a:bodyPr>
          <a:lstStyle/>
          <a:p>
            <a:r>
              <a:rPr lang="en-US" sz="3200" b="1" i="1" dirty="0">
                <a:solidFill>
                  <a:schemeClr val="accent6">
                    <a:lumMod val="75000"/>
                  </a:schemeClr>
                </a:solidFill>
              </a:rPr>
              <a:t>Hebrews 10:19-31</a:t>
            </a:r>
          </a:p>
        </p:txBody>
      </p:sp>
    </p:spTree>
    <p:extLst>
      <p:ext uri="{BB962C8B-B14F-4D97-AF65-F5344CB8AC3E}">
        <p14:creationId xmlns:p14="http://schemas.microsoft.com/office/powerpoint/2010/main" val="70647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circle(in)">
                                      <p:cBhvr>
                                        <p:cTn id="11"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3200" b="1" dirty="0"/>
              <a:t>“</a:t>
            </a:r>
            <a:r>
              <a:rPr lang="en-US" sz="3200" b="1" i="1" dirty="0"/>
              <a:t>Faith is confidence in the person of Jesus Christ and in his power, so that even when his power does not serve my end, my confidence in him remains </a:t>
            </a:r>
            <a:r>
              <a:rPr lang="en-US" sz="3200" b="1" i="1" u="sng" dirty="0"/>
              <a:t>because of who he is</a:t>
            </a:r>
            <a:r>
              <a:rPr lang="en-US" sz="3200" b="1" i="1" dirty="0"/>
              <a:t>.</a:t>
            </a:r>
            <a:r>
              <a:rPr lang="en-US" sz="3200" b="1" dirty="0"/>
              <a:t>” </a:t>
            </a:r>
            <a:r>
              <a:rPr lang="en-US" sz="3200" b="1" dirty="0">
                <a:solidFill>
                  <a:srgbClr val="C00000"/>
                </a:solidFill>
              </a:rPr>
              <a:t>Ravi Zacharias </a:t>
            </a:r>
            <a:endParaRPr lang="en-US" sz="3200" b="1" i="1" dirty="0">
              <a:solidFill>
                <a:srgbClr val="C00000"/>
              </a:solidFill>
            </a:endParaRPr>
          </a:p>
        </p:txBody>
      </p:sp>
    </p:spTree>
    <p:extLst>
      <p:ext uri="{BB962C8B-B14F-4D97-AF65-F5344CB8AC3E}">
        <p14:creationId xmlns:p14="http://schemas.microsoft.com/office/powerpoint/2010/main" val="127940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2400" b="1" dirty="0">
                <a:solidFill>
                  <a:srgbClr val="FF0000"/>
                </a:solidFill>
              </a:rPr>
              <a:t>19</a:t>
            </a:r>
            <a:r>
              <a:rPr lang="en-US" sz="3200" b="1" dirty="0"/>
              <a:t> </a:t>
            </a:r>
            <a:r>
              <a:rPr lang="en-US" sz="2800" b="1" i="1" dirty="0"/>
              <a:t>Therefore, </a:t>
            </a:r>
            <a:r>
              <a:rPr lang="en-US" sz="2800" b="1" i="1" dirty="0">
                <a:solidFill>
                  <a:srgbClr val="0070C0"/>
                </a:solidFill>
              </a:rPr>
              <a:t>brothers</a:t>
            </a:r>
            <a:r>
              <a:rPr lang="en-US" sz="2800" b="1" i="1" dirty="0"/>
              <a:t>, since </a:t>
            </a:r>
            <a:r>
              <a:rPr lang="en-US" sz="2800" b="1" i="1" dirty="0">
                <a:solidFill>
                  <a:srgbClr val="0070C0"/>
                </a:solidFill>
              </a:rPr>
              <a:t>we have confidence</a:t>
            </a:r>
            <a:r>
              <a:rPr lang="en-US" sz="2800" b="1" i="1" dirty="0"/>
              <a:t> to enter the holy places by the blood of Jesus, </a:t>
            </a:r>
            <a:r>
              <a:rPr lang="en-US" sz="2400" b="1" dirty="0">
                <a:solidFill>
                  <a:srgbClr val="FF0000"/>
                </a:solidFill>
              </a:rPr>
              <a:t>20</a:t>
            </a:r>
            <a:r>
              <a:rPr lang="en-US" sz="3200" b="1" dirty="0"/>
              <a:t> </a:t>
            </a:r>
            <a:r>
              <a:rPr lang="en-US" sz="2800" b="1" i="1" dirty="0"/>
              <a:t>by the new and living way that he opened for us through the curtain, that is, through his flesh…</a:t>
            </a:r>
          </a:p>
          <a:p>
            <a:pPr marL="0" indent="0">
              <a:buNone/>
            </a:pPr>
            <a:endParaRPr lang="en-US" sz="2800" b="1" i="1" dirty="0">
              <a:solidFill>
                <a:srgbClr val="C00000"/>
              </a:solidFill>
            </a:endParaRPr>
          </a:p>
          <a:p>
            <a:pPr marL="0" indent="0">
              <a:buNone/>
            </a:pPr>
            <a:r>
              <a:rPr lang="en-US" sz="2800" b="1" dirty="0"/>
              <a:t>“</a:t>
            </a:r>
            <a:r>
              <a:rPr lang="en-US" sz="2800" b="1" i="1" dirty="0"/>
              <a:t>I am the way, and the truth, and the life. No one comes to the Father except through me.</a:t>
            </a:r>
            <a:r>
              <a:rPr lang="en-US" sz="2800" b="1" dirty="0"/>
              <a:t>” </a:t>
            </a:r>
            <a:r>
              <a:rPr lang="en-US" sz="2800" b="1" dirty="0">
                <a:solidFill>
                  <a:srgbClr val="C00000"/>
                </a:solidFill>
              </a:rPr>
              <a:t>John 14:6</a:t>
            </a:r>
            <a:endParaRPr lang="en-US" sz="2800" b="1" i="1" dirty="0">
              <a:solidFill>
                <a:srgbClr val="C00000"/>
              </a:solidFill>
            </a:endParaRPr>
          </a:p>
        </p:txBody>
      </p:sp>
    </p:spTree>
    <p:extLst>
      <p:ext uri="{BB962C8B-B14F-4D97-AF65-F5344CB8AC3E}">
        <p14:creationId xmlns:p14="http://schemas.microsoft.com/office/powerpoint/2010/main" val="4243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2400" b="1" dirty="0">
                <a:solidFill>
                  <a:srgbClr val="FF0000"/>
                </a:solidFill>
              </a:rPr>
              <a:t>21</a:t>
            </a:r>
            <a:r>
              <a:rPr lang="en-US" sz="2400" i="1" dirty="0"/>
              <a:t> </a:t>
            </a:r>
            <a:r>
              <a:rPr lang="en-US" sz="2800" b="1" i="1" dirty="0"/>
              <a:t>And </a:t>
            </a:r>
            <a:r>
              <a:rPr lang="en-US" sz="2800" b="1" i="1" u="sng" dirty="0">
                <a:solidFill>
                  <a:srgbClr val="0070C0"/>
                </a:solidFill>
              </a:rPr>
              <a:t>since</a:t>
            </a:r>
            <a:r>
              <a:rPr lang="en-US" sz="2800" b="1" i="1" dirty="0">
                <a:solidFill>
                  <a:srgbClr val="0070C0"/>
                </a:solidFill>
              </a:rPr>
              <a:t> we have a great priest over the house of God</a:t>
            </a:r>
            <a:r>
              <a:rPr lang="en-US" sz="2800" b="1" i="1" dirty="0"/>
              <a:t>… </a:t>
            </a:r>
            <a:endParaRPr lang="en-US" sz="2400" b="1" dirty="0"/>
          </a:p>
          <a:p>
            <a:pPr marL="457200" indent="-457200">
              <a:buFont typeface="+mj-lt"/>
              <a:buAutoNum type="alphaUcPeriod"/>
            </a:pPr>
            <a:r>
              <a:rPr lang="en-US" sz="2800" b="1" dirty="0"/>
              <a:t>We can draw near to God by faith </a:t>
            </a:r>
            <a:r>
              <a:rPr lang="en-US" sz="2800" b="1" i="1" dirty="0"/>
              <a:t>(verse 22)</a:t>
            </a:r>
          </a:p>
          <a:p>
            <a:pPr marL="0" indent="0">
              <a:buNone/>
            </a:pPr>
            <a:r>
              <a:rPr lang="en-US" sz="2400" b="1" dirty="0">
                <a:solidFill>
                  <a:srgbClr val="FF0000"/>
                </a:solidFill>
              </a:rPr>
              <a:t>22</a:t>
            </a:r>
            <a:r>
              <a:rPr lang="en-US" sz="2800" b="1" dirty="0">
                <a:solidFill>
                  <a:srgbClr val="FF0000"/>
                </a:solidFill>
              </a:rPr>
              <a:t> </a:t>
            </a:r>
            <a:r>
              <a:rPr lang="en-US" sz="2800" b="1" i="1" dirty="0"/>
              <a:t>let us draw near with a true heart in </a:t>
            </a:r>
            <a:r>
              <a:rPr lang="en-US" sz="2800" b="1" i="1" dirty="0">
                <a:solidFill>
                  <a:srgbClr val="0070C0"/>
                </a:solidFill>
              </a:rPr>
              <a:t>full assurance </a:t>
            </a:r>
            <a:r>
              <a:rPr lang="en-US" sz="2800" b="1" i="1" dirty="0"/>
              <a:t>of faith, with our hearts sprinkled clean from an evil conscience and our bodies washed with pure water.</a:t>
            </a:r>
            <a:endParaRPr lang="en-US" sz="2800" b="1" i="1" dirty="0">
              <a:solidFill>
                <a:srgbClr val="0070C0"/>
              </a:solidFill>
            </a:endParaRPr>
          </a:p>
          <a:p>
            <a:pPr lvl="1">
              <a:buFont typeface="Wingdings" panose="05000000000000000000" pitchFamily="2" charset="2"/>
              <a:buChar char="Ø"/>
            </a:pPr>
            <a:r>
              <a:rPr lang="en-US" sz="2600" b="1" i="1" dirty="0">
                <a:solidFill>
                  <a:srgbClr val="0070C0"/>
                </a:solidFill>
              </a:rPr>
              <a:t> </a:t>
            </a:r>
            <a:r>
              <a:rPr lang="en-US" sz="2600" b="1" dirty="0">
                <a:solidFill>
                  <a:srgbClr val="0070C0"/>
                </a:solidFill>
              </a:rPr>
              <a:t>“full assurance:” </a:t>
            </a:r>
            <a:r>
              <a:rPr lang="en-US" sz="2600" b="1" i="1" dirty="0">
                <a:solidFill>
                  <a:srgbClr val="0070C0"/>
                </a:solidFill>
              </a:rPr>
              <a:t>a state of complete certainty </a:t>
            </a:r>
            <a:r>
              <a:rPr lang="en-US" sz="2600" b="1" dirty="0">
                <a:solidFill>
                  <a:srgbClr val="C00000"/>
                </a:solidFill>
              </a:rPr>
              <a:t>(Greek Lexicon of the New Testament)</a:t>
            </a:r>
            <a:endParaRPr lang="en-US" sz="3000" b="1" dirty="0">
              <a:solidFill>
                <a:srgbClr val="C00000"/>
              </a:solidFill>
            </a:endParaRPr>
          </a:p>
        </p:txBody>
      </p:sp>
    </p:spTree>
    <p:extLst>
      <p:ext uri="{BB962C8B-B14F-4D97-AF65-F5344CB8AC3E}">
        <p14:creationId xmlns:p14="http://schemas.microsoft.com/office/powerpoint/2010/main" val="140357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1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par>
                          <p:cTn id="12" fill="hold">
                            <p:stCondLst>
                              <p:cond delay="5500"/>
                            </p:stCondLst>
                            <p:childTnLst>
                              <p:par>
                                <p:cTn id="13" presetID="6" presetClass="entr" presetSubtype="16"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2400" b="1" dirty="0">
                <a:solidFill>
                  <a:srgbClr val="FF0000"/>
                </a:solidFill>
              </a:rPr>
              <a:t>21</a:t>
            </a:r>
            <a:r>
              <a:rPr lang="en-US" sz="2400" i="1" dirty="0"/>
              <a:t> </a:t>
            </a:r>
            <a:r>
              <a:rPr lang="en-US" sz="2800" b="1" i="1" dirty="0"/>
              <a:t>And </a:t>
            </a:r>
            <a:r>
              <a:rPr lang="en-US" sz="2800" b="1" i="1" u="sng" dirty="0">
                <a:solidFill>
                  <a:srgbClr val="0070C0"/>
                </a:solidFill>
              </a:rPr>
              <a:t>since</a:t>
            </a:r>
            <a:r>
              <a:rPr lang="en-US" sz="2800" b="1" i="1" dirty="0">
                <a:solidFill>
                  <a:srgbClr val="0070C0"/>
                </a:solidFill>
              </a:rPr>
              <a:t> we have a great priest over the house of God</a:t>
            </a:r>
            <a:r>
              <a:rPr lang="en-US" sz="2800" b="1" i="1" dirty="0"/>
              <a:t>… </a:t>
            </a:r>
            <a:endParaRPr lang="en-US" sz="2400" b="1" dirty="0"/>
          </a:p>
          <a:p>
            <a:pPr marL="457200" indent="-457200">
              <a:buFont typeface="+mj-lt"/>
              <a:buAutoNum type="alphaUcPeriod"/>
            </a:pPr>
            <a:r>
              <a:rPr lang="en-US" sz="2800" b="1" dirty="0"/>
              <a:t>We can draw near to God by faith </a:t>
            </a:r>
            <a:r>
              <a:rPr lang="en-US" sz="2800" b="1" i="1" dirty="0"/>
              <a:t>(verse 22)</a:t>
            </a:r>
          </a:p>
          <a:p>
            <a:pPr marL="0" indent="0">
              <a:buNone/>
            </a:pPr>
            <a:r>
              <a:rPr lang="en-US" sz="2400" b="1" dirty="0">
                <a:solidFill>
                  <a:srgbClr val="FF0000"/>
                </a:solidFill>
              </a:rPr>
              <a:t>22</a:t>
            </a:r>
            <a:r>
              <a:rPr lang="en-US" sz="2800" b="1" dirty="0">
                <a:solidFill>
                  <a:srgbClr val="FF0000"/>
                </a:solidFill>
              </a:rPr>
              <a:t> </a:t>
            </a:r>
            <a:r>
              <a:rPr lang="en-US" sz="2800" b="1" i="1" dirty="0"/>
              <a:t>let us draw near with a true heart in full assurance of faith, with our hearts sprinkled clean from an evil conscience and </a:t>
            </a:r>
            <a:r>
              <a:rPr lang="en-US" sz="2800" b="1" i="1" dirty="0">
                <a:solidFill>
                  <a:srgbClr val="0070C0"/>
                </a:solidFill>
              </a:rPr>
              <a:t>our bodies washed with pure water</a:t>
            </a:r>
            <a:r>
              <a:rPr lang="en-US" sz="2800" b="1" i="1" dirty="0"/>
              <a:t>.</a:t>
            </a:r>
          </a:p>
          <a:p>
            <a:pPr marL="0" indent="0">
              <a:buNone/>
            </a:pPr>
            <a:r>
              <a:rPr lang="en-US" sz="2800" b="1" dirty="0"/>
              <a:t>“</a:t>
            </a:r>
            <a:r>
              <a:rPr lang="en-US" sz="2800" b="1" i="1" dirty="0"/>
              <a:t>And that water is a picture of </a:t>
            </a:r>
            <a:r>
              <a:rPr lang="en-US" sz="2800" b="1" i="1" dirty="0">
                <a:solidFill>
                  <a:srgbClr val="0070C0"/>
                </a:solidFill>
              </a:rPr>
              <a:t>baptism</a:t>
            </a:r>
            <a:r>
              <a:rPr lang="en-US" sz="2800" b="1" i="1" dirty="0"/>
              <a:t>, which now </a:t>
            </a:r>
            <a:r>
              <a:rPr lang="en-US" sz="2800" b="1" i="1" dirty="0">
                <a:solidFill>
                  <a:srgbClr val="0070C0"/>
                </a:solidFill>
              </a:rPr>
              <a:t>saves you</a:t>
            </a:r>
            <a:r>
              <a:rPr lang="en-US" sz="2800" b="1" i="1" dirty="0"/>
              <a:t>, not by removing dirt from your body, but </a:t>
            </a:r>
            <a:r>
              <a:rPr lang="en-US" sz="2800" b="1" i="1" dirty="0">
                <a:solidFill>
                  <a:srgbClr val="0070C0"/>
                </a:solidFill>
              </a:rPr>
              <a:t>as </a:t>
            </a:r>
            <a:r>
              <a:rPr lang="en-US" sz="2800" b="1" i="1" u="sng" dirty="0">
                <a:solidFill>
                  <a:srgbClr val="0070C0"/>
                </a:solidFill>
              </a:rPr>
              <a:t>a response to God</a:t>
            </a:r>
            <a:r>
              <a:rPr lang="en-US" sz="2800" b="1" i="1" dirty="0">
                <a:solidFill>
                  <a:srgbClr val="0070C0"/>
                </a:solidFill>
              </a:rPr>
              <a:t> from a clean conscience</a:t>
            </a:r>
            <a:r>
              <a:rPr lang="en-US" sz="2800" b="1" i="1" dirty="0"/>
              <a:t>. It is </a:t>
            </a:r>
            <a:r>
              <a:rPr lang="en-US" sz="2800" b="1" i="1" u="sng" dirty="0">
                <a:solidFill>
                  <a:srgbClr val="0070C0"/>
                </a:solidFill>
              </a:rPr>
              <a:t>effective because of the resurrection</a:t>
            </a:r>
            <a:r>
              <a:rPr lang="en-US" sz="2800" b="1" i="1" dirty="0">
                <a:solidFill>
                  <a:srgbClr val="0070C0"/>
                </a:solidFill>
              </a:rPr>
              <a:t> of Jesus Christ</a:t>
            </a:r>
            <a:r>
              <a:rPr lang="en-US" sz="2800" b="1" i="1" dirty="0"/>
              <a:t>.</a:t>
            </a:r>
            <a:r>
              <a:rPr lang="en-US" sz="2800" b="1" dirty="0"/>
              <a:t>” </a:t>
            </a:r>
            <a:r>
              <a:rPr lang="en-US" sz="2800" b="1" dirty="0">
                <a:solidFill>
                  <a:srgbClr val="C00000"/>
                </a:solidFill>
              </a:rPr>
              <a:t>1 Peter 3:21, NLT </a:t>
            </a:r>
            <a:endParaRPr lang="en-US" sz="2800" b="1" i="1" dirty="0">
              <a:solidFill>
                <a:srgbClr val="C00000"/>
              </a:solidFill>
            </a:endParaRPr>
          </a:p>
        </p:txBody>
      </p:sp>
    </p:spTree>
    <p:extLst>
      <p:ext uri="{BB962C8B-B14F-4D97-AF65-F5344CB8AC3E}">
        <p14:creationId xmlns:p14="http://schemas.microsoft.com/office/powerpoint/2010/main" val="135056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2400" b="1" dirty="0">
                <a:solidFill>
                  <a:srgbClr val="FF0000"/>
                </a:solidFill>
              </a:rPr>
              <a:t>21</a:t>
            </a:r>
            <a:r>
              <a:rPr lang="en-US" sz="2400" i="1" dirty="0"/>
              <a:t> </a:t>
            </a:r>
            <a:r>
              <a:rPr lang="en-US" sz="2800" b="1" i="1" dirty="0"/>
              <a:t>And </a:t>
            </a:r>
            <a:r>
              <a:rPr lang="en-US" sz="2800" b="1" i="1" u="sng" dirty="0">
                <a:solidFill>
                  <a:srgbClr val="0070C0"/>
                </a:solidFill>
              </a:rPr>
              <a:t>since</a:t>
            </a:r>
            <a:r>
              <a:rPr lang="en-US" sz="2800" b="1" i="1" dirty="0">
                <a:solidFill>
                  <a:srgbClr val="0070C0"/>
                </a:solidFill>
              </a:rPr>
              <a:t> we have a great priest over the house of God</a:t>
            </a:r>
            <a:r>
              <a:rPr lang="en-US" sz="2800" b="1" i="1" dirty="0"/>
              <a:t>… </a:t>
            </a:r>
            <a:endParaRPr lang="en-US" sz="2400" b="1" dirty="0"/>
          </a:p>
          <a:p>
            <a:pPr marL="457200" indent="-457200">
              <a:buFont typeface="+mj-lt"/>
              <a:buAutoNum type="alphaUcPeriod"/>
            </a:pPr>
            <a:r>
              <a:rPr lang="en-US" sz="2800" b="1" dirty="0"/>
              <a:t>We can draw near to God by faith </a:t>
            </a:r>
            <a:r>
              <a:rPr lang="en-US" sz="2800" b="1" i="1" dirty="0"/>
              <a:t>(verse 22)</a:t>
            </a:r>
          </a:p>
          <a:p>
            <a:pPr marL="457200" indent="-457200">
              <a:buFont typeface="+mj-lt"/>
              <a:buAutoNum type="alphaUcPeriod"/>
            </a:pPr>
            <a:r>
              <a:rPr lang="en-US" sz="2800" b="1" dirty="0"/>
              <a:t>We can live with certain hope in God’s promise of eternal salvation </a:t>
            </a:r>
            <a:r>
              <a:rPr lang="en-US" sz="2800" b="1" i="1" dirty="0"/>
              <a:t>(verse 23)</a:t>
            </a:r>
          </a:p>
          <a:p>
            <a:pPr marL="0" indent="0">
              <a:buNone/>
            </a:pPr>
            <a:r>
              <a:rPr lang="en-US" sz="2400" b="1" dirty="0">
                <a:solidFill>
                  <a:srgbClr val="FF0000"/>
                </a:solidFill>
              </a:rPr>
              <a:t>23</a:t>
            </a:r>
            <a:r>
              <a:rPr lang="en-US" sz="3200" dirty="0"/>
              <a:t> </a:t>
            </a:r>
            <a:r>
              <a:rPr lang="en-US" sz="2800" b="1" i="1" dirty="0"/>
              <a:t>Let us </a:t>
            </a:r>
            <a:r>
              <a:rPr lang="en-US" sz="2800" b="1" i="1" dirty="0">
                <a:solidFill>
                  <a:srgbClr val="0070C0"/>
                </a:solidFill>
              </a:rPr>
              <a:t>hold fast the confession of our hope </a:t>
            </a:r>
            <a:r>
              <a:rPr lang="en-US" sz="2800" b="1" i="1" dirty="0"/>
              <a:t>without wavering, for </a:t>
            </a:r>
            <a:r>
              <a:rPr lang="en-US" sz="2800" b="1" i="1" dirty="0">
                <a:solidFill>
                  <a:srgbClr val="0070C0"/>
                </a:solidFill>
              </a:rPr>
              <a:t>he who promised is faithful</a:t>
            </a:r>
            <a:r>
              <a:rPr lang="en-US" sz="2800" b="1" i="1" dirty="0"/>
              <a:t>.</a:t>
            </a:r>
            <a:r>
              <a:rPr lang="en-US" sz="2800" b="1" dirty="0"/>
              <a:t>”</a:t>
            </a:r>
            <a:endParaRPr lang="en-US" sz="2800" b="1" i="1" dirty="0">
              <a:solidFill>
                <a:srgbClr val="C00000"/>
              </a:solidFill>
            </a:endParaRPr>
          </a:p>
        </p:txBody>
      </p:sp>
    </p:spTree>
    <p:extLst>
      <p:ext uri="{BB962C8B-B14F-4D97-AF65-F5344CB8AC3E}">
        <p14:creationId xmlns:p14="http://schemas.microsoft.com/office/powerpoint/2010/main" val="131755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circle(in)">
                                      <p:cBhvr>
                                        <p:cTn id="1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418E-D682-4E90-A7DF-6F8397A782D0}"/>
              </a:ext>
            </a:extLst>
          </p:cNvPr>
          <p:cNvSpPr>
            <a:spLocks noGrp="1"/>
          </p:cNvSpPr>
          <p:nvPr>
            <p:ph type="title"/>
          </p:nvPr>
        </p:nvSpPr>
        <p:spPr>
          <a:xfrm>
            <a:off x="3200399" y="791727"/>
            <a:ext cx="8795657" cy="1293028"/>
          </a:xfrm>
        </p:spPr>
        <p:txBody>
          <a:bodyPr>
            <a:noAutofit/>
          </a:bodyPr>
          <a:lstStyle/>
          <a:p>
            <a:r>
              <a:rPr lang="en-US" sz="3600" b="1" dirty="0">
                <a:solidFill>
                  <a:srgbClr val="FF0000"/>
                </a:solidFill>
              </a:rPr>
              <a:t>I.</a:t>
            </a:r>
            <a:r>
              <a:rPr lang="en-US" sz="3600" b="1" dirty="0"/>
              <a:t> In Christ, we have all we need to confidently live in a manner pleasing to God</a:t>
            </a:r>
            <a:r>
              <a:rPr lang="en-US" sz="3600" b="1" i="1" dirty="0"/>
              <a:t>(verses 19-25)  </a:t>
            </a:r>
            <a:endParaRPr lang="en-US" sz="3600" i="1" dirty="0"/>
          </a:p>
        </p:txBody>
      </p:sp>
      <p:sp>
        <p:nvSpPr>
          <p:cNvPr id="3" name="Content Placeholder 2">
            <a:extLst>
              <a:ext uri="{FF2B5EF4-FFF2-40B4-BE49-F238E27FC236}">
                <a16:creationId xmlns:a16="http://schemas.microsoft.com/office/drawing/2014/main" id="{387A15D7-8CDA-4540-9E8F-659345F95EDA}"/>
              </a:ext>
            </a:extLst>
          </p:cNvPr>
          <p:cNvSpPr>
            <a:spLocks noGrp="1"/>
          </p:cNvSpPr>
          <p:nvPr>
            <p:ph idx="1"/>
          </p:nvPr>
        </p:nvSpPr>
        <p:spPr>
          <a:xfrm>
            <a:off x="304799" y="2520778"/>
            <a:ext cx="11691257" cy="4335556"/>
          </a:xfrm>
        </p:spPr>
        <p:txBody>
          <a:bodyPr>
            <a:noAutofit/>
          </a:bodyPr>
          <a:lstStyle/>
          <a:p>
            <a:pPr marL="0" indent="0">
              <a:buNone/>
            </a:pPr>
            <a:r>
              <a:rPr lang="en-US" sz="2400" b="1" dirty="0">
                <a:solidFill>
                  <a:srgbClr val="FF0000"/>
                </a:solidFill>
              </a:rPr>
              <a:t>21</a:t>
            </a:r>
            <a:r>
              <a:rPr lang="en-US" sz="2400" i="1" dirty="0"/>
              <a:t> </a:t>
            </a:r>
            <a:r>
              <a:rPr lang="en-US" sz="2800" b="1" i="1" dirty="0"/>
              <a:t>And </a:t>
            </a:r>
            <a:r>
              <a:rPr lang="en-US" sz="2800" b="1" i="1" u="sng" dirty="0">
                <a:solidFill>
                  <a:srgbClr val="0070C0"/>
                </a:solidFill>
              </a:rPr>
              <a:t>since</a:t>
            </a:r>
            <a:r>
              <a:rPr lang="en-US" sz="2800" b="1" i="1" dirty="0">
                <a:solidFill>
                  <a:srgbClr val="0070C0"/>
                </a:solidFill>
              </a:rPr>
              <a:t> we have a great priest over the house of God</a:t>
            </a:r>
            <a:r>
              <a:rPr lang="en-US" sz="2800" b="1" i="1" dirty="0"/>
              <a:t>… </a:t>
            </a:r>
            <a:endParaRPr lang="en-US" sz="2400" b="1" dirty="0"/>
          </a:p>
          <a:p>
            <a:pPr marL="457200" indent="-457200">
              <a:buFont typeface="+mj-lt"/>
              <a:buAutoNum type="alphaUcPeriod"/>
            </a:pPr>
            <a:r>
              <a:rPr lang="en-US" sz="2800" b="1" dirty="0"/>
              <a:t>We can draw near to God by faith </a:t>
            </a:r>
            <a:r>
              <a:rPr lang="en-US" sz="2800" b="1" i="1" dirty="0"/>
              <a:t>(verse 22)</a:t>
            </a:r>
          </a:p>
          <a:p>
            <a:pPr marL="457200" indent="-457200">
              <a:buFont typeface="+mj-lt"/>
              <a:buAutoNum type="alphaUcPeriod"/>
            </a:pPr>
            <a:r>
              <a:rPr lang="en-US" sz="2800" b="1" dirty="0"/>
              <a:t>We can live with certain hope in God’s promise of eternal salvation </a:t>
            </a:r>
            <a:r>
              <a:rPr lang="en-US" sz="2800" b="1" i="1" dirty="0"/>
              <a:t>(verse 23)</a:t>
            </a:r>
          </a:p>
          <a:p>
            <a:pPr marL="457200" indent="-457200">
              <a:buFont typeface="+mj-lt"/>
              <a:buAutoNum type="alphaUcPeriod"/>
            </a:pPr>
            <a:r>
              <a:rPr lang="en-US" sz="2800" b="1" dirty="0"/>
              <a:t>We can serve one another with love and good works </a:t>
            </a:r>
            <a:r>
              <a:rPr lang="en-US" sz="2800" b="1" i="1" dirty="0"/>
              <a:t>(verses 24-25)</a:t>
            </a:r>
          </a:p>
          <a:p>
            <a:pPr marL="0" indent="0">
              <a:buNone/>
            </a:pPr>
            <a:r>
              <a:rPr lang="en-US" sz="2400" b="1" dirty="0">
                <a:solidFill>
                  <a:srgbClr val="FF0000"/>
                </a:solidFill>
              </a:rPr>
              <a:t>24</a:t>
            </a:r>
            <a:r>
              <a:rPr lang="en-US" sz="2800" dirty="0"/>
              <a:t> </a:t>
            </a:r>
            <a:r>
              <a:rPr lang="en-US" sz="2800" b="1" i="1" dirty="0"/>
              <a:t>And let us consider how to </a:t>
            </a:r>
            <a:r>
              <a:rPr lang="en-US" sz="2800" b="1" i="1" dirty="0">
                <a:solidFill>
                  <a:srgbClr val="0070C0"/>
                </a:solidFill>
              </a:rPr>
              <a:t>stir up one another to love and good works</a:t>
            </a:r>
            <a:r>
              <a:rPr lang="en-US" sz="2800" b="1" i="1" dirty="0"/>
              <a:t>.</a:t>
            </a:r>
            <a:endParaRPr lang="en-US" sz="2800" b="1" i="1" dirty="0">
              <a:solidFill>
                <a:srgbClr val="C00000"/>
              </a:solidFill>
            </a:endParaRPr>
          </a:p>
        </p:txBody>
      </p:sp>
    </p:spTree>
    <p:extLst>
      <p:ext uri="{BB962C8B-B14F-4D97-AF65-F5344CB8AC3E}">
        <p14:creationId xmlns:p14="http://schemas.microsoft.com/office/powerpoint/2010/main" val="409340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circle(in)">
                                      <p:cBhvr>
                                        <p:cTn id="1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rPr>
              <a:t>24</a:t>
            </a:r>
            <a:r>
              <a:rPr lang="en-US" sz="3200" dirty="0"/>
              <a:t> </a:t>
            </a:r>
            <a:r>
              <a:rPr lang="en-US" sz="3200" b="1" i="1" dirty="0"/>
              <a:t>And let us consider how to stir up one another to </a:t>
            </a:r>
            <a:r>
              <a:rPr lang="en-US" sz="3200" b="1" i="1" dirty="0">
                <a:solidFill>
                  <a:srgbClr val="0070C0"/>
                </a:solidFill>
              </a:rPr>
              <a:t>love and good works</a:t>
            </a:r>
            <a:r>
              <a:rPr lang="en-US" sz="3200" b="1" i="1" dirty="0"/>
              <a:t>.</a:t>
            </a:r>
            <a:endParaRPr lang="en-US" sz="3200" b="1" i="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US" sz="3200" b="1" dirty="0"/>
              <a:t>“</a:t>
            </a:r>
            <a:r>
              <a:rPr lang="en-US" sz="3200" b="1" i="1" dirty="0"/>
              <a:t>Little children, let us not </a:t>
            </a:r>
            <a:r>
              <a:rPr lang="en-US" sz="3200" b="1" i="1" dirty="0">
                <a:solidFill>
                  <a:srgbClr val="0070C0"/>
                </a:solidFill>
              </a:rPr>
              <a:t>love</a:t>
            </a:r>
            <a:r>
              <a:rPr lang="en-US" sz="3200" b="1" i="1" dirty="0"/>
              <a:t> in word or talk but </a:t>
            </a:r>
            <a:r>
              <a:rPr lang="en-US" sz="3200" b="1" i="1" dirty="0">
                <a:solidFill>
                  <a:srgbClr val="0070C0"/>
                </a:solidFill>
              </a:rPr>
              <a:t>in deed and in truth</a:t>
            </a:r>
            <a:r>
              <a:rPr lang="en-US" sz="3200" b="1" i="1" dirty="0"/>
              <a:t>.</a:t>
            </a:r>
            <a:r>
              <a:rPr lang="en-US" sz="3200" b="1" dirty="0"/>
              <a:t>” </a:t>
            </a:r>
            <a:r>
              <a:rPr lang="en-US" sz="3200" b="1" dirty="0">
                <a:solidFill>
                  <a:srgbClr val="C00000"/>
                </a:solidFill>
              </a:rPr>
              <a:t>1 John 3:18</a:t>
            </a:r>
          </a:p>
          <a:p>
            <a:pPr marL="0" indent="0">
              <a:buNone/>
            </a:pPr>
            <a:endParaRPr lang="en-US" sz="3200" b="1" dirty="0">
              <a:solidFill>
                <a:srgbClr val="C00000"/>
              </a:solidFill>
            </a:endParaRPr>
          </a:p>
        </p:txBody>
      </p:sp>
    </p:spTree>
    <p:extLst>
      <p:ext uri="{BB962C8B-B14F-4D97-AF65-F5344CB8AC3E}">
        <p14:creationId xmlns:p14="http://schemas.microsoft.com/office/powerpoint/2010/main" val="383653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Droplet</Template>
  <TotalTime>4374</TotalTime>
  <Words>1782</Words>
  <Application>Microsoft Macintosh PowerPoint</Application>
  <PresentationFormat>Widescreen</PresentationFormat>
  <Paragraphs>72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vt:lpstr>
      <vt:lpstr>Vapor Trail</vt:lpstr>
      <vt:lpstr>Press on to maturity!  </vt:lpstr>
      <vt:lpstr>How now should we live?</vt:lpstr>
      <vt:lpstr>I. In Christ, we have all we need to confidently live in a manner pleasing to God(verses 19-25)  </vt:lpstr>
      <vt:lpstr>I. In Christ, we have all we need to confidently live in a manner pleasing to God(verses 19-25)  </vt:lpstr>
      <vt:lpstr>I. In Christ, we have all we need to confidently live in a manner pleasing to God(verses 19-25)  </vt:lpstr>
      <vt:lpstr>I. In Christ, we have all we need to confidently live in a manner pleasing to God(verses 19-25)  </vt:lpstr>
      <vt:lpstr>I. In Christ, we have all we need to confidently live in a manner pleasing to God(verses 19-25)  </vt:lpstr>
      <vt:lpstr>I. In Christ, we have all we need to confidently live in a manner pleasing to God(verses 19-25)  </vt:lpstr>
      <vt:lpstr>24 And let us consider how to stir up one another to love and good works.</vt:lpstr>
      <vt:lpstr>24 And let us consider how to stir up one another to love and good works.</vt:lpstr>
      <vt:lpstr>II. To choose a life of sin over a life of faith,  hope and love will bring fearful judgment  from the living God (verses 26-31)</vt:lpstr>
      <vt:lpstr>A case for taking this passage as a warning to believers</vt:lpstr>
      <vt:lpstr>II. To choose a life of sin over a life of faith,  hope and love will bring fearful judgment  from the living God (verses 26-31)</vt:lpstr>
      <vt:lpstr>“the Lord disciplines the one he loves and chastises every son whom he receives.” Hebrews 12:6 </vt:lpstr>
      <vt:lpstr>II. To choose a life of sin over a life of faith,  hope and love will bring fearful judgment  from the living God (verses 26-31)</vt:lpstr>
      <vt:lpstr>II. To choose a life of sin over a life of faith,  hope and love will bring fearful judgment  from the living God (verses 26-31)</vt:lpstr>
      <vt:lpstr>II. To choose a life of sin over a life of faith,  hope and love will bring fearful judgment  from the living God (verses 26-31)</vt:lpstr>
      <vt:lpstr>A Man after God’s own Heart in the hands of the living god - 2 Samuel 24</vt:lpstr>
      <vt:lpstr>A Man after God’s own Heart in the hands of the living god - 2 Samuel 24</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 on to maturity!</dc:title>
  <dc:creator>User1</dc:creator>
  <cp:lastModifiedBy>AV Leptondale</cp:lastModifiedBy>
  <cp:revision>247</cp:revision>
  <dcterms:created xsi:type="dcterms:W3CDTF">2019-01-17T18:47:20Z</dcterms:created>
  <dcterms:modified xsi:type="dcterms:W3CDTF">2019-08-04T15:57:38Z</dcterms:modified>
</cp:coreProperties>
</file>