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4" r:id="rId2"/>
    <p:sldId id="328" r:id="rId3"/>
    <p:sldId id="257" r:id="rId4"/>
    <p:sldId id="338" r:id="rId5"/>
    <p:sldId id="339" r:id="rId6"/>
    <p:sldId id="340" r:id="rId7"/>
    <p:sldId id="265" r:id="rId8"/>
    <p:sldId id="341" r:id="rId9"/>
    <p:sldId id="342" r:id="rId10"/>
    <p:sldId id="343" r:id="rId11"/>
    <p:sldId id="344" r:id="rId12"/>
    <p:sldId id="318" r:id="rId13"/>
    <p:sldId id="34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1EC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2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7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223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17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E19D-AFB6-442C-A988-BDACF10B621B}" type="datetimeFigureOut">
              <a:rPr lang="en-US" smtClean="0"/>
              <a:t>5/12/19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AC49-32E0-4791-98A3-4FD5C205D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3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047B-0320-48F5-BDE5-9729DAE2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54" y="5410153"/>
            <a:ext cx="4785361" cy="1825096"/>
          </a:xfrm>
        </p:spPr>
        <p:txBody>
          <a:bodyPr>
            <a:normAutofit fontScale="90000"/>
          </a:bodyPr>
          <a:lstStyle/>
          <a:p>
            <a:r>
              <a:rPr lang="en-US" sz="4900" b="1" i="1" dirty="0">
                <a:solidFill>
                  <a:schemeClr val="accent1"/>
                </a:solidFill>
              </a:rPr>
              <a:t>Press on to maturity!</a:t>
            </a:r>
            <a:br>
              <a:rPr lang="en-US" sz="2800" b="1" i="1" dirty="0">
                <a:solidFill>
                  <a:schemeClr val="accent1"/>
                </a:solidFill>
              </a:rPr>
            </a:br>
            <a:br>
              <a:rPr lang="en-US" sz="2800" b="1" i="1" dirty="0">
                <a:solidFill>
                  <a:schemeClr val="accent1"/>
                </a:solidFill>
              </a:rPr>
            </a:br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BA8F2D-BF8C-4C64-999E-C83086EE03EE}"/>
              </a:ext>
            </a:extLst>
          </p:cNvPr>
          <p:cNvSpPr txBox="1"/>
          <p:nvPr/>
        </p:nvSpPr>
        <p:spPr>
          <a:xfrm>
            <a:off x="604221" y="662129"/>
            <a:ext cx="10983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 </a:t>
            </a:r>
            <a:r>
              <a:rPr lang="en-US" sz="2800" b="1" dirty="0">
                <a:solidFill>
                  <a:srgbClr val="C00000"/>
                </a:solidFill>
              </a:rPr>
              <a:t>Hebrews 8:5</a:t>
            </a:r>
            <a:r>
              <a:rPr lang="en-US" sz="2800" b="1" dirty="0"/>
              <a:t>, the author of Hebrews describes the ministry of the priests under the OT law saying “</a:t>
            </a:r>
            <a:r>
              <a:rPr lang="en-US" sz="2800" b="1" i="1" dirty="0">
                <a:solidFill>
                  <a:srgbClr val="0070C0"/>
                </a:solidFill>
              </a:rPr>
              <a:t>They serve a copy and </a:t>
            </a:r>
            <a:r>
              <a:rPr lang="en-US" sz="2800" b="1" i="1" u="sng" dirty="0">
                <a:solidFill>
                  <a:srgbClr val="0070C0"/>
                </a:solidFill>
              </a:rPr>
              <a:t>shadow</a:t>
            </a:r>
            <a:r>
              <a:rPr lang="en-US" sz="2800" b="1" i="1" dirty="0">
                <a:solidFill>
                  <a:srgbClr val="0070C0"/>
                </a:solidFill>
              </a:rPr>
              <a:t> of the heavenly things.</a:t>
            </a:r>
            <a:r>
              <a:rPr lang="en-US" sz="2800" b="1" dirty="0"/>
              <a:t>”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1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84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II.</a:t>
            </a:r>
            <a:r>
              <a:rPr lang="en-US" sz="3200" b="1" dirty="0"/>
              <a:t> Melchizedek is great because his priesthood is superior to any priesthood perpetuated through descent by mortal men </a:t>
            </a:r>
            <a:r>
              <a:rPr lang="en-US" sz="3200" b="1" i="1" dirty="0"/>
              <a:t>(verses 4-10)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“</a:t>
            </a:r>
            <a:r>
              <a:rPr lang="en-US" sz="2800" b="1" i="1" dirty="0"/>
              <a:t>See how great this man was to whom Abraham the patriarch gave a tenth of the spoils!</a:t>
            </a:r>
            <a:r>
              <a:rPr lang="en-US" sz="2800" b="1" dirty="0"/>
              <a:t>” </a:t>
            </a:r>
            <a:r>
              <a:rPr lang="en-US" sz="2800" b="1" i="1" dirty="0"/>
              <a:t>(verses 4-6)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Levi himself also paid tithes to Melchizedek </a:t>
            </a:r>
            <a:r>
              <a:rPr lang="en-US" sz="2800" b="1" i="1" dirty="0"/>
              <a:t>(verses 7-10)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/>
              <a:t>It is beyond dispute that the inferior is blessed by the superior.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In the one case tithes are received by </a:t>
            </a:r>
            <a:r>
              <a:rPr lang="en-US" sz="2800" b="1" i="1" u="sng" dirty="0">
                <a:solidFill>
                  <a:srgbClr val="0070C0"/>
                </a:solidFill>
              </a:rPr>
              <a:t>mortal men</a:t>
            </a:r>
            <a:r>
              <a:rPr lang="en-US" sz="2800" b="1" i="1" dirty="0">
                <a:solidFill>
                  <a:srgbClr val="0070C0"/>
                </a:solidFill>
              </a:rPr>
              <a:t>, but in the other case, by one of whom </a:t>
            </a:r>
            <a:r>
              <a:rPr lang="en-US" sz="2800" b="1" i="1" u="sng" dirty="0">
                <a:solidFill>
                  <a:srgbClr val="0070C0"/>
                </a:solidFill>
              </a:rPr>
              <a:t>it is testified that he lives</a:t>
            </a:r>
            <a:r>
              <a:rPr lang="en-US" sz="2800" b="1" i="1" dirty="0">
                <a:solidFill>
                  <a:srgbClr val="0070C0"/>
                </a:solidFill>
              </a:rPr>
              <a:t>.</a:t>
            </a:r>
            <a:r>
              <a:rPr lang="en-US" sz="2800" b="1" i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i="1" dirty="0"/>
              <a:t> One might even say that Levi himself, who receives tithes, paid tithes through Abraham,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i="1" dirty="0"/>
              <a:t> for he was still in the loins of his ancestor when Melchizedek met him. </a:t>
            </a:r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89221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84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II.</a:t>
            </a:r>
            <a:r>
              <a:rPr lang="en-US" sz="3200" b="1" dirty="0"/>
              <a:t> Melchizedek is great because his priesthood is superior to any priesthood perpetuated through descent by mortal men </a:t>
            </a:r>
            <a:r>
              <a:rPr lang="en-US" sz="3200" b="1" i="1" dirty="0"/>
              <a:t>(verses 4-10)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“</a:t>
            </a:r>
            <a:r>
              <a:rPr lang="en-US" sz="2800" b="1" i="1" dirty="0"/>
              <a:t>See how great this man was to whom Abraham the patriarch gave a tenth of the spoils!</a:t>
            </a:r>
            <a:r>
              <a:rPr lang="en-US" sz="2800" b="1" dirty="0"/>
              <a:t>” </a:t>
            </a:r>
            <a:r>
              <a:rPr lang="en-US" sz="2800" b="1" i="1" dirty="0"/>
              <a:t>(verses 4-6)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Levi himself also paid tithes to Melchizedek </a:t>
            </a:r>
            <a:r>
              <a:rPr lang="en-US" sz="2800" b="1" i="1" dirty="0"/>
              <a:t>(verses 7-10)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/>
              <a:t>It is beyond dispute that the inferior is blessed by the superior.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800" b="1" i="1" dirty="0"/>
              <a:t> In the one case tithes are received by mortal men, but in the other case, by one of whom it is testified that he lives.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One might even say that Levi himself, who receives tithes, paid tithes through Abraham,</a:t>
            </a:r>
            <a:r>
              <a:rPr lang="en-US" sz="2800" b="1" i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for he was still in the loins of his ancestor when Melchizedek met him. </a:t>
            </a:r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62026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000" y="275036"/>
            <a:ext cx="10012939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</a:t>
            </a:r>
            <a:r>
              <a:rPr lang="en-US" sz="3600" b="1" dirty="0"/>
              <a:t> See how great he is!</a:t>
            </a:r>
            <a:r>
              <a:rPr lang="en-US" sz="3600" dirty="0"/>
              <a:t>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680516"/>
            <a:ext cx="11691257" cy="42490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i="1" dirty="0"/>
              <a:t>Our little systems have their day;</a:t>
            </a:r>
          </a:p>
          <a:p>
            <a:pPr marL="0" indent="0" algn="ctr">
              <a:buNone/>
            </a:pPr>
            <a:r>
              <a:rPr lang="en-US" sz="2800" b="1" i="1" dirty="0"/>
              <a:t>They have their day</a:t>
            </a:r>
          </a:p>
          <a:p>
            <a:pPr marL="0" indent="0" algn="ctr">
              <a:buNone/>
            </a:pPr>
            <a:r>
              <a:rPr lang="en-US" sz="2800" b="1" i="1" dirty="0"/>
              <a:t>and cease to be;</a:t>
            </a:r>
          </a:p>
          <a:p>
            <a:pPr marL="0" indent="0" algn="ctr">
              <a:buNone/>
            </a:pPr>
            <a:r>
              <a:rPr lang="en-US" sz="2800" b="1" i="1" dirty="0"/>
              <a:t>They are but</a:t>
            </a:r>
          </a:p>
          <a:p>
            <a:pPr marL="0" indent="0" algn="ctr">
              <a:buNone/>
            </a:pPr>
            <a:r>
              <a:rPr lang="en-US" sz="2800" b="1" i="1" dirty="0"/>
              <a:t>broken lights of thee,</a:t>
            </a:r>
          </a:p>
          <a:p>
            <a:pPr marL="0" indent="0" algn="ctr">
              <a:buNone/>
            </a:pPr>
            <a:r>
              <a:rPr lang="en-US" sz="2800" b="1" i="1" dirty="0"/>
              <a:t>And thou, O Lord,</a:t>
            </a:r>
          </a:p>
          <a:p>
            <a:pPr marL="0" indent="0" algn="ctr">
              <a:buNone/>
            </a:pPr>
            <a:r>
              <a:rPr lang="en-US" sz="2800" b="1" i="1" dirty="0"/>
              <a:t>art more than they.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C00000"/>
                </a:solidFill>
              </a:rPr>
              <a:t>Alfred, Lord Tennyson </a:t>
            </a:r>
            <a:endParaRPr lang="en-US" sz="2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9026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000" y="275036"/>
            <a:ext cx="10012939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III.</a:t>
            </a:r>
            <a:r>
              <a:rPr lang="en-US" sz="3600" b="1" dirty="0"/>
              <a:t> See how great he is!</a:t>
            </a:r>
            <a:r>
              <a:rPr lang="en-US" sz="3600" dirty="0"/>
              <a:t>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70" y="1428041"/>
            <a:ext cx="3439298" cy="42490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I'm not. But each year you grow, you'll find me bigger.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Aslan from C.S. Lewis’ </a:t>
            </a:r>
            <a:r>
              <a:rPr lang="en-US" sz="2800" b="1" i="1" dirty="0">
                <a:solidFill>
                  <a:srgbClr val="C00000"/>
                </a:solidFill>
              </a:rPr>
              <a:t>Chronicles of Narnia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9D3F-7CB5-4EF4-A7F2-3A71E3E6CA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" t="1840" r="44529" b="6443"/>
          <a:stretch/>
        </p:blipFill>
        <p:spPr>
          <a:xfrm>
            <a:off x="4060103" y="1326884"/>
            <a:ext cx="4071794" cy="5169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4D5601-6A15-4014-992E-7D77A7AAB40C}"/>
              </a:ext>
            </a:extLst>
          </p:cNvPr>
          <p:cNvSpPr txBox="1">
            <a:spLocks/>
          </p:cNvSpPr>
          <p:nvPr/>
        </p:nvSpPr>
        <p:spPr>
          <a:xfrm>
            <a:off x="8629132" y="1428041"/>
            <a:ext cx="3439298" cy="4249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I am the light of the world. Whoever follows me will not walk in darkness, but will have the light of life.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John 8:12  </a:t>
            </a:r>
          </a:p>
        </p:txBody>
      </p:sp>
    </p:spTree>
    <p:extLst>
      <p:ext uri="{BB962C8B-B14F-4D97-AF65-F5344CB8AC3E}">
        <p14:creationId xmlns:p14="http://schemas.microsoft.com/office/powerpoint/2010/main" val="8417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F3F191-C213-4D5D-AC9F-7E2ADBC0F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689127"/>
            <a:ext cx="4168588" cy="85840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See how great He is!</a:t>
            </a:r>
            <a:endParaRPr lang="en-US" sz="4400" b="1" i="1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B77CCC1-0DFA-498F-8FFD-2F1AB2BBA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835" y="5523037"/>
            <a:ext cx="3321424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Hebrews 7:1-10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0D9652-56C5-49E1-9C2D-C5F03DBAEE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" t="1840" r="44529" b="6443"/>
          <a:stretch/>
        </p:blipFill>
        <p:spPr>
          <a:xfrm>
            <a:off x="3663536" y="340724"/>
            <a:ext cx="4864928" cy="617655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9781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15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Melchizedek is great because he resembles the Son of God </a:t>
            </a:r>
            <a:r>
              <a:rPr lang="en-US" sz="3600" b="1" i="1" dirty="0"/>
              <a:t>(verses 1-3)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The </a:t>
            </a:r>
            <a:r>
              <a:rPr lang="en-US" sz="2800" b="1" i="1" cap="small" dirty="0"/>
              <a:t>Lord</a:t>
            </a:r>
            <a:r>
              <a:rPr lang="en-US" sz="2800" b="1" i="1" dirty="0"/>
              <a:t> has sworn and will not change his mind, You are </a:t>
            </a:r>
            <a:r>
              <a:rPr lang="en-US" sz="2800" b="1" i="1" dirty="0">
                <a:solidFill>
                  <a:srgbClr val="0070C0"/>
                </a:solidFill>
              </a:rPr>
              <a:t>a priest </a:t>
            </a:r>
            <a:r>
              <a:rPr lang="en-US" sz="2800" b="1" i="1" u="sng" dirty="0">
                <a:solidFill>
                  <a:srgbClr val="0070C0"/>
                </a:solidFill>
              </a:rPr>
              <a:t>forever</a:t>
            </a:r>
            <a:r>
              <a:rPr lang="en-US" sz="2800" b="1" i="1" dirty="0">
                <a:solidFill>
                  <a:srgbClr val="0070C0"/>
                </a:solidFill>
              </a:rPr>
              <a:t> after the order of Melchizedek</a:t>
            </a:r>
            <a:r>
              <a:rPr lang="en-US" sz="2800" b="1" i="1" dirty="0"/>
              <a:t>.</a:t>
            </a:r>
            <a:r>
              <a:rPr lang="en-US" sz="2800" b="1" dirty="0"/>
              <a:t>”  </a:t>
            </a:r>
            <a:r>
              <a:rPr lang="en-US" sz="2800" b="1" dirty="0">
                <a:solidFill>
                  <a:srgbClr val="C00000"/>
                </a:solidFill>
              </a:rPr>
              <a:t>Psalm 110:4</a:t>
            </a:r>
            <a:endParaRPr lang="en-US" sz="2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i="1" dirty="0"/>
              <a:t> 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0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15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Melchizedek is great because he resembles the Son of God </a:t>
            </a:r>
            <a:r>
              <a:rPr lang="en-US" sz="3600" b="1" i="1" dirty="0"/>
              <a:t>(verses 1-3)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Abraham honored Melchizedek as his superior </a:t>
            </a:r>
            <a:r>
              <a:rPr lang="en-US" sz="2800" b="1" i="1" dirty="0"/>
              <a:t>(verses 1-2a)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800" b="1" i="1" dirty="0"/>
              <a:t> For this Melchizedek, king of Salem, priest of the Most High God, met Abraham returning from </a:t>
            </a:r>
            <a:r>
              <a:rPr lang="en-US" sz="2800" b="1" i="1" dirty="0">
                <a:solidFill>
                  <a:srgbClr val="0070C0"/>
                </a:solidFill>
              </a:rPr>
              <a:t>the slaughter of the kings</a:t>
            </a:r>
            <a:r>
              <a:rPr lang="en-US" sz="2800" b="1" i="1" dirty="0"/>
              <a:t> and blessed him,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i="1" dirty="0"/>
              <a:t> and to him Abraham apportioned a tenth part of everything.</a:t>
            </a:r>
          </a:p>
          <a:p>
            <a:pPr marL="0" indent="0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Abraham did not honor the king of Sodom, but told him that he had sworn before the Lord “</a:t>
            </a:r>
            <a:r>
              <a:rPr lang="en-US" sz="2800" b="1" i="1" dirty="0"/>
              <a:t>I would not take a thread or a sandal strap or anything that is yours.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Genesis 14:23 </a:t>
            </a:r>
            <a:endParaRPr lang="en-US" sz="28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i="1" dirty="0"/>
              <a:t>  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15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Melchizedek is great because he resembles the Son of God </a:t>
            </a:r>
            <a:r>
              <a:rPr lang="en-US" sz="3600" b="1" i="1" dirty="0"/>
              <a:t>(verses 1-3)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Abraham honored Melchizedek as his superior </a:t>
            </a:r>
            <a:r>
              <a:rPr lang="en-US" sz="2800" b="1" i="1" dirty="0"/>
              <a:t>(verses 1-2a)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Melchizedek resembles </a:t>
            </a:r>
            <a:r>
              <a:rPr lang="en-US" sz="2800" b="1" u="sng" dirty="0"/>
              <a:t>the character</a:t>
            </a:r>
            <a:r>
              <a:rPr lang="en-US" sz="2800" b="1" dirty="0"/>
              <a:t> of the Son of God </a:t>
            </a:r>
            <a:r>
              <a:rPr lang="en-US" sz="2800" b="1" i="1" dirty="0"/>
              <a:t>(verse 2b)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2</a:t>
            </a:r>
            <a:r>
              <a:rPr lang="en-US" sz="2800" b="1" dirty="0"/>
              <a:t> …</a:t>
            </a:r>
            <a:r>
              <a:rPr lang="en-US" sz="2800" b="1" i="1" dirty="0"/>
              <a:t>He is first, by translation of his name, </a:t>
            </a:r>
            <a:r>
              <a:rPr lang="en-US" sz="2800" b="1" i="1" dirty="0">
                <a:solidFill>
                  <a:srgbClr val="0070C0"/>
                </a:solidFill>
              </a:rPr>
              <a:t>king of righteousness</a:t>
            </a:r>
            <a:r>
              <a:rPr lang="en-US" sz="2800" b="1" i="1" dirty="0"/>
              <a:t>, and then he is also king of Salem, that is, </a:t>
            </a:r>
            <a:r>
              <a:rPr lang="en-US" sz="2800" b="1" i="1" dirty="0">
                <a:solidFill>
                  <a:srgbClr val="0070C0"/>
                </a:solidFill>
              </a:rPr>
              <a:t>king of peace</a:t>
            </a:r>
            <a:r>
              <a:rPr lang="en-US" sz="2800" b="1" i="1" dirty="0"/>
              <a:t>.</a:t>
            </a:r>
            <a:r>
              <a:rPr lang="en-US" sz="2800" b="1" dirty="0"/>
              <a:t>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95537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15" y="816445"/>
            <a:ext cx="8795657" cy="129302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I.</a:t>
            </a:r>
            <a:r>
              <a:rPr lang="en-US" sz="3600" b="1" dirty="0"/>
              <a:t> </a:t>
            </a:r>
            <a:r>
              <a:rPr lang="en-US" b="1" dirty="0"/>
              <a:t>Melchizedek is great because he resembles the Son of God </a:t>
            </a:r>
            <a:r>
              <a:rPr lang="en-US" sz="3600" b="1" i="1" dirty="0"/>
              <a:t>(verses 1-3)  </a:t>
            </a:r>
            <a:endParaRPr lang="en-US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8"/>
            <a:ext cx="11691257" cy="43355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Abraham honored Melchizedek as his superior </a:t>
            </a:r>
            <a:r>
              <a:rPr lang="en-US" sz="2800" b="1" i="1" dirty="0"/>
              <a:t>(verses 1-2a)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Melchizedek resembles </a:t>
            </a:r>
            <a:r>
              <a:rPr lang="en-US" sz="2800" b="1" u="sng" dirty="0"/>
              <a:t>the character</a:t>
            </a:r>
            <a:r>
              <a:rPr lang="en-US" sz="2800" b="1" dirty="0"/>
              <a:t> of the Son of God </a:t>
            </a:r>
            <a:r>
              <a:rPr lang="en-US" sz="2800" b="1" i="1" dirty="0"/>
              <a:t>(verse 2b)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Melchizedek also resembles </a:t>
            </a:r>
            <a:r>
              <a:rPr lang="en-US" sz="2800" b="1" u="sng" dirty="0"/>
              <a:t>the nature</a:t>
            </a:r>
            <a:r>
              <a:rPr lang="en-US" sz="2800" b="1" dirty="0"/>
              <a:t> of the Son of God </a:t>
            </a:r>
            <a:r>
              <a:rPr lang="en-US" sz="2800" b="1" i="1" dirty="0"/>
              <a:t>(verse 3)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800" b="1" dirty="0"/>
              <a:t> </a:t>
            </a:r>
            <a:r>
              <a:rPr lang="en-US" sz="2800" b="1" i="1" dirty="0"/>
              <a:t>He is without father or mother or genealogy, </a:t>
            </a:r>
            <a:r>
              <a:rPr lang="en-US" sz="2800" b="1" i="1" dirty="0">
                <a:solidFill>
                  <a:srgbClr val="0070C0"/>
                </a:solidFill>
              </a:rPr>
              <a:t>having neither beginning of days nor end of life</a:t>
            </a:r>
            <a:r>
              <a:rPr lang="en-US" sz="2800" b="1" i="1" dirty="0"/>
              <a:t>, but </a:t>
            </a:r>
            <a:r>
              <a:rPr lang="en-US" sz="2800" b="1" i="1" u="sng" dirty="0">
                <a:solidFill>
                  <a:srgbClr val="0070C0"/>
                </a:solidFill>
              </a:rPr>
              <a:t>resembling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the Son of God he continues a priest forever</a:t>
            </a:r>
            <a:r>
              <a:rPr lang="en-US" sz="2800" b="1" i="1" dirty="0"/>
              <a:t>.</a:t>
            </a:r>
            <a:r>
              <a:rPr lang="en-US" sz="2800" b="1" dirty="0"/>
              <a:t> </a:t>
            </a:r>
            <a:endParaRPr lang="en-US" sz="6600" b="1" i="1" dirty="0"/>
          </a:p>
        </p:txBody>
      </p:sp>
    </p:spTree>
    <p:extLst>
      <p:ext uri="{BB962C8B-B14F-4D97-AF65-F5344CB8AC3E}">
        <p14:creationId xmlns:p14="http://schemas.microsoft.com/office/powerpoint/2010/main" val="31960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84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II.</a:t>
            </a:r>
            <a:r>
              <a:rPr lang="en-US" sz="3200" b="1" dirty="0"/>
              <a:t> Melchizedek is great because his priesthood is superior to any priesthood perpetuated through descent by mortal men </a:t>
            </a:r>
            <a:r>
              <a:rPr lang="en-US" sz="3200" b="1" i="1" dirty="0"/>
              <a:t>(verses 4-10)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“</a:t>
            </a:r>
            <a:r>
              <a:rPr lang="en-US" sz="2800" b="1" i="1" dirty="0"/>
              <a:t>See how great this man </a:t>
            </a:r>
            <a:r>
              <a:rPr lang="en-US" sz="2800" b="1" i="1" dirty="0">
                <a:solidFill>
                  <a:srgbClr val="0070C0"/>
                </a:solidFill>
              </a:rPr>
              <a:t>was</a:t>
            </a:r>
            <a:r>
              <a:rPr lang="en-US" sz="2800" b="1" i="1" dirty="0"/>
              <a:t> to whom Abraham </a:t>
            </a:r>
            <a:r>
              <a:rPr lang="en-US" sz="2800" b="1" i="1" u="sng" dirty="0">
                <a:solidFill>
                  <a:srgbClr val="0070C0"/>
                </a:solidFill>
              </a:rPr>
              <a:t>the</a:t>
            </a:r>
            <a:r>
              <a:rPr lang="en-US" sz="2800" b="1" i="1" dirty="0">
                <a:solidFill>
                  <a:srgbClr val="0070C0"/>
                </a:solidFill>
              </a:rPr>
              <a:t> patriarch</a:t>
            </a:r>
            <a:r>
              <a:rPr lang="en-US" sz="2800" b="1" i="1" dirty="0"/>
              <a:t> gave a tenth of the spoils!</a:t>
            </a:r>
            <a:r>
              <a:rPr lang="en-US" sz="2800" b="1" dirty="0"/>
              <a:t>” </a:t>
            </a:r>
            <a:r>
              <a:rPr lang="en-US" sz="2800" b="1" i="1" dirty="0"/>
              <a:t>(verses 4-6)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600" b="1" dirty="0"/>
              <a:t>“</a:t>
            </a:r>
            <a:r>
              <a:rPr lang="en-US" sz="2600" b="1" i="1" dirty="0"/>
              <a:t>And see this great one!</a:t>
            </a:r>
            <a:r>
              <a:rPr lang="en-US" sz="2600" b="1" dirty="0"/>
              <a:t>” </a:t>
            </a:r>
            <a:r>
              <a:rPr lang="en-US" sz="2600" b="1" dirty="0">
                <a:solidFill>
                  <a:srgbClr val="C00000"/>
                </a:solidFill>
              </a:rPr>
              <a:t>Greek text of verse 4</a:t>
            </a:r>
            <a:endParaRPr lang="en-US" sz="2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/>
              <a:t> “</a:t>
            </a:r>
            <a:r>
              <a:rPr lang="en-US" sz="2600" b="1" i="1" dirty="0"/>
              <a:t>See how great he </a:t>
            </a:r>
            <a:r>
              <a:rPr lang="en-US" sz="2600" b="1" i="1" dirty="0">
                <a:solidFill>
                  <a:srgbClr val="0070C0"/>
                </a:solidFill>
              </a:rPr>
              <a:t>is</a:t>
            </a:r>
            <a:r>
              <a:rPr lang="en-US" sz="2600" b="1" i="1" dirty="0"/>
              <a:t>!</a:t>
            </a:r>
            <a:r>
              <a:rPr lang="en-US" sz="2600" b="1" dirty="0"/>
              <a:t>” </a:t>
            </a:r>
            <a:r>
              <a:rPr lang="en-US" sz="2600" b="1" dirty="0">
                <a:solidFill>
                  <a:srgbClr val="C00000"/>
                </a:solidFill>
              </a:rPr>
              <a:t>New Revised Standard Version of verse 4 </a:t>
            </a:r>
            <a:endParaRPr lang="en-US" sz="2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84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II.</a:t>
            </a:r>
            <a:r>
              <a:rPr lang="en-US" sz="3200" b="1" dirty="0"/>
              <a:t> Melchizedek is great because his priesthood is superior to any priesthood perpetuated through descent by mortal men </a:t>
            </a:r>
            <a:r>
              <a:rPr lang="en-US" sz="3200" b="1" i="1" dirty="0"/>
              <a:t>(verses 4-10)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“</a:t>
            </a:r>
            <a:r>
              <a:rPr lang="en-US" sz="2800" b="1" i="1" dirty="0"/>
              <a:t>See how great this man was to whom Abraham the patriarch </a:t>
            </a:r>
            <a:r>
              <a:rPr lang="en-US" sz="2800" b="1" i="1" dirty="0">
                <a:solidFill>
                  <a:srgbClr val="0070C0"/>
                </a:solidFill>
              </a:rPr>
              <a:t>gave a tenth</a:t>
            </a:r>
            <a:r>
              <a:rPr lang="en-US" sz="2800" b="1" i="1" dirty="0"/>
              <a:t> of the spoils!</a:t>
            </a:r>
            <a:r>
              <a:rPr lang="en-US" sz="2800" b="1" dirty="0"/>
              <a:t>” </a:t>
            </a:r>
            <a:r>
              <a:rPr lang="en-US" sz="2800" b="1" i="1" dirty="0"/>
              <a:t>(verses 4-6)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5</a:t>
            </a:r>
            <a:r>
              <a:rPr lang="en-US" sz="2800" b="1" i="1" dirty="0"/>
              <a:t> And those </a:t>
            </a:r>
            <a:r>
              <a:rPr lang="en-US" sz="2800" b="1" i="1" dirty="0">
                <a:solidFill>
                  <a:srgbClr val="0070C0"/>
                </a:solidFill>
              </a:rPr>
              <a:t>descendants of Levi who receive the priestly office </a:t>
            </a:r>
            <a:r>
              <a:rPr lang="en-US" sz="2800" b="1" i="1" dirty="0"/>
              <a:t>have a commandment in the law to</a:t>
            </a:r>
            <a:r>
              <a:rPr lang="en-US" sz="2800" b="1" i="1" dirty="0">
                <a:solidFill>
                  <a:srgbClr val="0070C0"/>
                </a:solidFill>
              </a:rPr>
              <a:t> take tithes from the people</a:t>
            </a:r>
            <a:r>
              <a:rPr lang="en-US" sz="2800" b="1" i="1" dirty="0"/>
              <a:t>, that is, from their brothers, though </a:t>
            </a:r>
            <a:r>
              <a:rPr lang="en-US" sz="2800" b="1" i="1" dirty="0">
                <a:solidFill>
                  <a:srgbClr val="0070C0"/>
                </a:solidFill>
              </a:rPr>
              <a:t>these also are descended from Abraham</a:t>
            </a:r>
            <a:r>
              <a:rPr lang="en-US" sz="2800" b="1" i="1" dirty="0"/>
              <a:t>. </a:t>
            </a:r>
            <a:r>
              <a:rPr lang="en-US" sz="2400" b="1" dirty="0">
                <a:solidFill>
                  <a:srgbClr val="FF0000"/>
                </a:solidFill>
              </a:rPr>
              <a:t>6</a:t>
            </a:r>
            <a:r>
              <a:rPr lang="en-US" sz="2800" b="1" i="1" dirty="0"/>
              <a:t> But </a:t>
            </a:r>
            <a:r>
              <a:rPr lang="en-US" sz="2800" b="1" i="1" dirty="0">
                <a:solidFill>
                  <a:srgbClr val="0070C0"/>
                </a:solidFill>
              </a:rPr>
              <a:t>this man </a:t>
            </a:r>
            <a:r>
              <a:rPr lang="en-US" sz="2800" b="1" i="1" u="sng" dirty="0">
                <a:solidFill>
                  <a:srgbClr val="0070C0"/>
                </a:solidFill>
              </a:rPr>
              <a:t>who does not have his descent from them </a:t>
            </a:r>
            <a:r>
              <a:rPr lang="en-US" sz="2800" b="1" i="1" dirty="0">
                <a:solidFill>
                  <a:srgbClr val="0070C0"/>
                </a:solidFill>
              </a:rPr>
              <a:t>received tithes from Abraham</a:t>
            </a:r>
            <a:r>
              <a:rPr lang="en-US" sz="2800" b="1" i="1" dirty="0"/>
              <a:t> and blessed him who had the promises. </a:t>
            </a:r>
          </a:p>
        </p:txBody>
      </p:sp>
    </p:spTree>
    <p:extLst>
      <p:ext uri="{BB962C8B-B14F-4D97-AF65-F5344CB8AC3E}">
        <p14:creationId xmlns:p14="http://schemas.microsoft.com/office/powerpoint/2010/main" val="16150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418E-D682-4E90-A7DF-6F8397A7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84" y="781669"/>
            <a:ext cx="10012939" cy="129302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II.</a:t>
            </a:r>
            <a:r>
              <a:rPr lang="en-US" sz="3200" b="1" dirty="0"/>
              <a:t> Melchizedek is great because his priesthood is superior to any priesthood perpetuated through descent by mortal men </a:t>
            </a:r>
            <a:r>
              <a:rPr lang="en-US" sz="3200" b="1" i="1" dirty="0"/>
              <a:t>(verses 4-10)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A15D7-8CDA-4540-9E8F-659345F9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520777"/>
            <a:ext cx="11691257" cy="424905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“</a:t>
            </a:r>
            <a:r>
              <a:rPr lang="en-US" sz="2800" b="1" i="1" dirty="0"/>
              <a:t>See how great this man was to whom Abraham the patriarch gave a tenth of the spoils!</a:t>
            </a:r>
            <a:r>
              <a:rPr lang="en-US" sz="2800" b="1" dirty="0"/>
              <a:t>” </a:t>
            </a:r>
            <a:r>
              <a:rPr lang="en-US" sz="2800" b="1" i="1" dirty="0"/>
              <a:t>(verses 4-6)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b="1" dirty="0"/>
              <a:t>Levi himself also paid tithes to Melchizedek </a:t>
            </a:r>
            <a:r>
              <a:rPr lang="en-US" sz="2800" b="1" i="1" dirty="0"/>
              <a:t>(verses 7-10)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It is </a:t>
            </a:r>
            <a:r>
              <a:rPr lang="en-US" sz="2800" b="1" i="1" u="sng" dirty="0">
                <a:solidFill>
                  <a:srgbClr val="0070C0"/>
                </a:solidFill>
              </a:rPr>
              <a:t>beyond dispute</a:t>
            </a:r>
            <a:r>
              <a:rPr lang="en-US" sz="2800" b="1" i="1" dirty="0">
                <a:solidFill>
                  <a:srgbClr val="0070C0"/>
                </a:solidFill>
              </a:rPr>
              <a:t> that the inferior is blessed by the superior.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800" b="1" i="1" dirty="0"/>
              <a:t> In the one case tithes are received by mortal men, but in the other case, by one of whom it is testified that he lives. </a:t>
            </a:r>
            <a:r>
              <a:rPr lang="en-US" sz="2400" b="1" dirty="0">
                <a:solidFill>
                  <a:srgbClr val="FF0000"/>
                </a:solidFill>
              </a:rPr>
              <a:t>9</a:t>
            </a:r>
            <a:r>
              <a:rPr lang="en-US" sz="2800" b="1" i="1" dirty="0"/>
              <a:t> One might even say that Levi himself, who receives tithes, paid tithes through Abraham, </a:t>
            </a:r>
            <a:r>
              <a:rPr lang="en-US" sz="2400" b="1" dirty="0">
                <a:solidFill>
                  <a:srgbClr val="FF0000"/>
                </a:solidFill>
              </a:rPr>
              <a:t>10</a:t>
            </a:r>
            <a:r>
              <a:rPr lang="en-US" sz="2800" b="1" i="1" dirty="0"/>
              <a:t> for he was still in the loins of his ancestor when Melchizedek met him. </a:t>
            </a:r>
          </a:p>
          <a:p>
            <a:pPr marL="0" indent="0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386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2109</TotalTime>
  <Words>1042</Words>
  <Application>Microsoft Macintosh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David</vt:lpstr>
      <vt:lpstr>Wingdings</vt:lpstr>
      <vt:lpstr>Vapor Trail</vt:lpstr>
      <vt:lpstr>Press on to maturity!  </vt:lpstr>
      <vt:lpstr>See how great He is!</vt:lpstr>
      <vt:lpstr>I. Melchizedek is great because he resembles the Son of God (verses 1-3)  </vt:lpstr>
      <vt:lpstr>I. Melchizedek is great because he resembles the Son of God (verses 1-3)  </vt:lpstr>
      <vt:lpstr>I. Melchizedek is great because he resembles the Son of God (verses 1-3)  </vt:lpstr>
      <vt:lpstr>I. Melchizedek is great because he resembles the Son of God (verses 1-3)  </vt:lpstr>
      <vt:lpstr>II. Melchizedek is great because his priesthood is superior to any priesthood perpetuated through descent by mortal men (verses 4-10)</vt:lpstr>
      <vt:lpstr>II. Melchizedek is great because his priesthood is superior to any priesthood perpetuated through descent by mortal men (verses 4-10)</vt:lpstr>
      <vt:lpstr>II. Melchizedek is great because his priesthood is superior to any priesthood perpetuated through descent by mortal men (verses 4-10)</vt:lpstr>
      <vt:lpstr>II. Melchizedek is great because his priesthood is superior to any priesthood perpetuated through descent by mortal men (verses 4-10)</vt:lpstr>
      <vt:lpstr>II. Melchizedek is great because his priesthood is superior to any priesthood perpetuated through descent by mortal men (verses 4-10)</vt:lpstr>
      <vt:lpstr>III. See how great he is! </vt:lpstr>
      <vt:lpstr>III. See how great he is!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to maturity!</dc:title>
  <dc:creator>User1</dc:creator>
  <cp:lastModifiedBy>AV Leptondale</cp:lastModifiedBy>
  <cp:revision>141</cp:revision>
  <dcterms:created xsi:type="dcterms:W3CDTF">2019-01-17T18:47:20Z</dcterms:created>
  <dcterms:modified xsi:type="dcterms:W3CDTF">2019-05-12T13:38:09Z</dcterms:modified>
</cp:coreProperties>
</file>