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sldIdLst>
    <p:sldId id="297" r:id="rId2"/>
    <p:sldId id="256" r:id="rId3"/>
    <p:sldId id="257" r:id="rId4"/>
    <p:sldId id="298" r:id="rId5"/>
    <p:sldId id="299" r:id="rId6"/>
    <p:sldId id="300" r:id="rId7"/>
    <p:sldId id="301" r:id="rId8"/>
    <p:sldId id="302" r:id="rId9"/>
    <p:sldId id="303" r:id="rId10"/>
    <p:sldId id="304" r:id="rId11"/>
    <p:sldId id="305" r:id="rId12"/>
    <p:sldId id="306" r:id="rId13"/>
    <p:sldId id="308" r:id="rId14"/>
    <p:sldId id="307" r:id="rId15"/>
    <p:sldId id="285" r:id="rId16"/>
    <p:sldId id="30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1EC2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31" d="100"/>
          <a:sy n="131"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859962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4288535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953E19D-AFB6-442C-A988-BDACF10B621B}" type="datetimeFigureOut">
              <a:rPr lang="en-US" smtClean="0"/>
              <a:t>3/30/19</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2851425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53E19D-AFB6-442C-A988-BDACF10B621B}" type="datetimeFigureOut">
              <a:rPr lang="en-US" smtClean="0"/>
              <a:t>3/30/19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677294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6953E19D-AFB6-442C-A988-BDACF10B621B}" type="datetimeFigureOut">
              <a:rPr lang="en-US" smtClean="0"/>
              <a:t>3/30/19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161548724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53E19D-AFB6-442C-A988-BDACF10B621B}" type="datetimeFigureOut">
              <a:rPr lang="en-US" smtClean="0"/>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1396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53E19D-AFB6-442C-A988-BDACF10B621B}" type="datetimeFigureOut">
              <a:rPr lang="en-US" smtClean="0"/>
              <a:t>3/30/19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42381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53E19D-AFB6-442C-A988-BDACF10B621B}" type="datetimeFigureOut">
              <a:rPr lang="en-US" smtClean="0"/>
              <a:t>3/30/19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25301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3E19D-AFB6-442C-A988-BDACF10B621B}" type="datetimeFigureOut">
              <a:rPr lang="en-US" smtClean="0"/>
              <a:t>3/30/19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87150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3813661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53E19D-AFB6-442C-A988-BDACF10B621B}" type="datetimeFigureOut">
              <a:rPr lang="en-US" smtClean="0"/>
              <a:t>3/30/19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2CAC49-32E0-4791-98A3-4FD5C205D8FF}" type="slidenum">
              <a:rPr lang="en-US" smtClean="0"/>
              <a:t>‹#›</a:t>
            </a:fld>
            <a:endParaRPr lang="en-US"/>
          </a:p>
        </p:txBody>
      </p:sp>
    </p:spTree>
    <p:extLst>
      <p:ext uri="{BB962C8B-B14F-4D97-AF65-F5344CB8AC3E}">
        <p14:creationId xmlns:p14="http://schemas.microsoft.com/office/powerpoint/2010/main" val="110600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6953E19D-AFB6-442C-A988-BDACF10B621B}" type="datetimeFigureOut">
              <a:rPr lang="en-US" smtClean="0"/>
              <a:t>3/30/19</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B2CAC49-32E0-4791-98A3-4FD5C205D8FF}" type="slidenum">
              <a:rPr lang="en-US" smtClean="0"/>
              <a:t>‹#›</a:t>
            </a:fld>
            <a:endParaRPr lang="en-US"/>
          </a:p>
        </p:txBody>
      </p:sp>
    </p:spTree>
    <p:extLst>
      <p:ext uri="{BB962C8B-B14F-4D97-AF65-F5344CB8AC3E}">
        <p14:creationId xmlns:p14="http://schemas.microsoft.com/office/powerpoint/2010/main" val="3869348248"/>
      </p:ext>
    </p:extLst>
  </p:cSld>
  <p:clrMap bg1="dk1" tx1="lt1" bg2="dk2" tx2="lt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343D5F-4036-482E-9F6D-24BA883EF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4297" y="0"/>
            <a:ext cx="4563406" cy="6858000"/>
          </a:xfrm>
          <a:prstGeom prst="rect">
            <a:avLst/>
          </a:prstGeom>
        </p:spPr>
      </p:pic>
    </p:spTree>
    <p:extLst>
      <p:ext uri="{BB962C8B-B14F-4D97-AF65-F5344CB8AC3E}">
        <p14:creationId xmlns:p14="http://schemas.microsoft.com/office/powerpoint/2010/main" val="1128622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II.</a:t>
            </a:r>
            <a:r>
              <a:rPr lang="en-US" b="1" dirty="0"/>
              <a:t> Jesus Christ is God’s love in action who… </a:t>
            </a:r>
            <a:r>
              <a:rPr lang="en-US" b="1" i="1" dirty="0"/>
              <a:t>(Romans 5:9-11)</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Autofit/>
          </a:bodyPr>
          <a:lstStyle/>
          <a:p>
            <a:pPr marL="514350" indent="-514350">
              <a:buFont typeface="+mj-lt"/>
              <a:buAutoNum type="alphaUcPeriod"/>
            </a:pPr>
            <a:r>
              <a:rPr lang="en-US" sz="2800" b="1" dirty="0"/>
              <a:t>Makes us right in God’s sight </a:t>
            </a:r>
          </a:p>
          <a:p>
            <a:pPr marL="514350" indent="-514350">
              <a:buFont typeface="+mj-lt"/>
              <a:buAutoNum type="alphaUcPeriod"/>
            </a:pPr>
            <a:r>
              <a:rPr lang="en-US" sz="2800" b="1" dirty="0"/>
              <a:t>Saves us from the coming wrath of God</a:t>
            </a:r>
          </a:p>
          <a:p>
            <a:pPr marL="514350" indent="-514350">
              <a:buFont typeface="+mj-lt"/>
              <a:buAutoNum type="alphaUcPeriod"/>
            </a:pPr>
            <a:r>
              <a:rPr lang="en-US" sz="2800" b="1" dirty="0"/>
              <a:t>Restores us to right relationship with God</a:t>
            </a:r>
          </a:p>
          <a:p>
            <a:pPr marL="0" indent="0">
              <a:buNone/>
            </a:pPr>
            <a:r>
              <a:rPr lang="en-US" sz="2800" b="1" dirty="0"/>
              <a:t>“</a:t>
            </a:r>
            <a:r>
              <a:rPr lang="en-US" sz="2800" b="1" i="1" dirty="0"/>
              <a:t>For if </a:t>
            </a:r>
            <a:r>
              <a:rPr lang="en-US" sz="2800" b="1" i="1" dirty="0">
                <a:solidFill>
                  <a:schemeClr val="accent4">
                    <a:lumMod val="20000"/>
                    <a:lumOff val="80000"/>
                  </a:schemeClr>
                </a:solidFill>
              </a:rPr>
              <a:t>while we were </a:t>
            </a:r>
            <a:r>
              <a:rPr lang="en-US" sz="2800" b="1" i="1" u="sng" dirty="0">
                <a:solidFill>
                  <a:schemeClr val="accent4">
                    <a:lumMod val="20000"/>
                    <a:lumOff val="80000"/>
                  </a:schemeClr>
                </a:solidFill>
              </a:rPr>
              <a:t>enemies</a:t>
            </a:r>
            <a:r>
              <a:rPr lang="en-US" sz="2800" b="1" i="1" dirty="0"/>
              <a:t> we were reconciled to God by the death of his Son...</a:t>
            </a:r>
            <a:r>
              <a:rPr lang="en-US" sz="2800" b="1" dirty="0"/>
              <a:t>” </a:t>
            </a:r>
            <a:r>
              <a:rPr lang="en-US" sz="2800" b="1" dirty="0">
                <a:solidFill>
                  <a:schemeClr val="accent1">
                    <a:lumMod val="40000"/>
                    <a:lumOff val="60000"/>
                  </a:schemeClr>
                </a:solidFill>
              </a:rPr>
              <a:t>Romans 5:10</a:t>
            </a:r>
          </a:p>
          <a:p>
            <a:pPr marL="0" indent="0">
              <a:buNone/>
            </a:pPr>
            <a:r>
              <a:rPr lang="en-US" sz="2800" b="1" dirty="0"/>
              <a:t>“</a:t>
            </a:r>
            <a:r>
              <a:rPr lang="en-US" sz="2800" b="1" i="1" dirty="0">
                <a:solidFill>
                  <a:schemeClr val="accent4">
                    <a:lumMod val="20000"/>
                    <a:lumOff val="80000"/>
                  </a:schemeClr>
                </a:solidFill>
              </a:rPr>
              <a:t>All we</a:t>
            </a:r>
            <a:r>
              <a:rPr lang="en-US" sz="2800" b="1" i="1" dirty="0"/>
              <a:t> like sheep have gone astray; we have turned—</a:t>
            </a:r>
            <a:r>
              <a:rPr lang="en-US" sz="2800" b="1" i="1" dirty="0">
                <a:solidFill>
                  <a:schemeClr val="accent4">
                    <a:lumMod val="20000"/>
                    <a:lumOff val="80000"/>
                  </a:schemeClr>
                </a:solidFill>
              </a:rPr>
              <a:t>every one</a:t>
            </a:r>
            <a:r>
              <a:rPr lang="en-US" sz="2800" b="1" i="1" dirty="0"/>
              <a:t>—to his own way.</a:t>
            </a:r>
            <a:r>
              <a:rPr lang="en-US" sz="2800" b="1" dirty="0"/>
              <a:t>” </a:t>
            </a:r>
            <a:r>
              <a:rPr lang="en-US" sz="2800" b="1" dirty="0">
                <a:solidFill>
                  <a:schemeClr val="accent1">
                    <a:lumMod val="40000"/>
                    <a:lumOff val="60000"/>
                  </a:schemeClr>
                </a:solidFill>
              </a:rPr>
              <a:t>Isaiah 53:6</a:t>
            </a:r>
          </a:p>
        </p:txBody>
      </p:sp>
    </p:spTree>
    <p:extLst>
      <p:ext uri="{BB962C8B-B14F-4D97-AF65-F5344CB8AC3E}">
        <p14:creationId xmlns:p14="http://schemas.microsoft.com/office/powerpoint/2010/main" val="25957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circle(in)">
                                      <p:cBhvr>
                                        <p:cTn id="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II.</a:t>
            </a:r>
            <a:r>
              <a:rPr lang="en-US" b="1" dirty="0"/>
              <a:t> Jesus Christ is God’s love in action who… </a:t>
            </a:r>
            <a:r>
              <a:rPr lang="en-US" b="1" i="1" dirty="0"/>
              <a:t>(Romans 5:9-11)</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Autofit/>
          </a:bodyPr>
          <a:lstStyle/>
          <a:p>
            <a:pPr marL="514350" indent="-514350">
              <a:buFont typeface="+mj-lt"/>
              <a:buAutoNum type="alphaUcPeriod"/>
            </a:pPr>
            <a:r>
              <a:rPr lang="en-US" sz="2800" b="1" dirty="0"/>
              <a:t>Makes us right in God’s sight </a:t>
            </a:r>
          </a:p>
          <a:p>
            <a:pPr marL="514350" indent="-514350">
              <a:buFont typeface="+mj-lt"/>
              <a:buAutoNum type="alphaUcPeriod"/>
            </a:pPr>
            <a:r>
              <a:rPr lang="en-US" sz="2800" b="1" dirty="0"/>
              <a:t>Saves us from the coming wrath of God</a:t>
            </a:r>
          </a:p>
          <a:p>
            <a:pPr marL="514350" indent="-514350">
              <a:buFont typeface="+mj-lt"/>
              <a:buAutoNum type="alphaUcPeriod"/>
            </a:pPr>
            <a:r>
              <a:rPr lang="en-US" sz="2800" b="1" dirty="0"/>
              <a:t>Restores us to right relationship with God</a:t>
            </a:r>
          </a:p>
          <a:p>
            <a:pPr marL="0" indent="0">
              <a:buNone/>
            </a:pPr>
            <a:r>
              <a:rPr lang="en-US" sz="2800" b="1" dirty="0"/>
              <a:t>“</a:t>
            </a:r>
            <a:r>
              <a:rPr lang="en-US" sz="2800" b="1" i="1" dirty="0"/>
              <a:t>For if </a:t>
            </a:r>
            <a:r>
              <a:rPr lang="en-US" sz="2800" b="1" i="1" dirty="0">
                <a:solidFill>
                  <a:schemeClr val="accent4">
                    <a:lumMod val="20000"/>
                    <a:lumOff val="80000"/>
                  </a:schemeClr>
                </a:solidFill>
              </a:rPr>
              <a:t>while we were </a:t>
            </a:r>
            <a:r>
              <a:rPr lang="en-US" sz="2800" b="1" i="1" u="sng" dirty="0">
                <a:solidFill>
                  <a:schemeClr val="accent4">
                    <a:lumMod val="20000"/>
                    <a:lumOff val="80000"/>
                  </a:schemeClr>
                </a:solidFill>
              </a:rPr>
              <a:t>enemies</a:t>
            </a:r>
            <a:r>
              <a:rPr lang="en-US" sz="2800" b="1" i="1" dirty="0"/>
              <a:t> we were reconciled to God by the death of his Son...</a:t>
            </a:r>
            <a:r>
              <a:rPr lang="en-US" sz="2800" b="1" dirty="0"/>
              <a:t>” </a:t>
            </a:r>
            <a:r>
              <a:rPr lang="en-US" sz="2800" b="1" dirty="0">
                <a:solidFill>
                  <a:schemeClr val="accent1">
                    <a:lumMod val="40000"/>
                    <a:lumOff val="60000"/>
                  </a:schemeClr>
                </a:solidFill>
              </a:rPr>
              <a:t>Romans 5:10</a:t>
            </a:r>
          </a:p>
          <a:p>
            <a:pPr marL="0" indent="0">
              <a:buNone/>
            </a:pPr>
            <a:r>
              <a:rPr lang="en-US" sz="2800" b="1" dirty="0"/>
              <a:t>“</a:t>
            </a:r>
            <a:r>
              <a:rPr lang="en-US" sz="2800" b="1" i="1" dirty="0">
                <a:solidFill>
                  <a:schemeClr val="accent4">
                    <a:lumMod val="20000"/>
                    <a:lumOff val="80000"/>
                  </a:schemeClr>
                </a:solidFill>
              </a:rPr>
              <a:t>Love</a:t>
            </a:r>
            <a:r>
              <a:rPr lang="en-US" sz="2800" b="1" i="1" dirty="0"/>
              <a:t> your </a:t>
            </a:r>
            <a:r>
              <a:rPr lang="en-US" sz="2800" b="1" i="1" u="sng" dirty="0">
                <a:solidFill>
                  <a:schemeClr val="accent4">
                    <a:lumMod val="20000"/>
                    <a:lumOff val="80000"/>
                  </a:schemeClr>
                </a:solidFill>
              </a:rPr>
              <a:t>enemies</a:t>
            </a:r>
            <a:r>
              <a:rPr lang="en-US" sz="2800" b="1" i="1" dirty="0"/>
              <a:t>.</a:t>
            </a:r>
            <a:r>
              <a:rPr lang="en-US" sz="2800" b="1" dirty="0"/>
              <a:t>” </a:t>
            </a:r>
            <a:r>
              <a:rPr lang="en-US" sz="2800" b="1" dirty="0">
                <a:solidFill>
                  <a:schemeClr val="accent1">
                    <a:lumMod val="40000"/>
                    <a:lumOff val="60000"/>
                  </a:schemeClr>
                </a:solidFill>
              </a:rPr>
              <a:t>Matthew 5:44</a:t>
            </a:r>
          </a:p>
          <a:p>
            <a:pPr marL="0" indent="0">
              <a:buNone/>
            </a:pPr>
            <a:r>
              <a:rPr lang="en-US" sz="2800" b="1" dirty="0"/>
              <a:t>“</a:t>
            </a:r>
            <a:r>
              <a:rPr lang="en-US" sz="2800" b="1" i="1" dirty="0">
                <a:solidFill>
                  <a:schemeClr val="accent4">
                    <a:lumMod val="20000"/>
                    <a:lumOff val="80000"/>
                  </a:schemeClr>
                </a:solidFill>
              </a:rPr>
              <a:t>God so </a:t>
            </a:r>
            <a:r>
              <a:rPr lang="en-US" sz="2800" b="1" i="1" u="sng" dirty="0">
                <a:solidFill>
                  <a:schemeClr val="accent4">
                    <a:lumMod val="20000"/>
                    <a:lumOff val="80000"/>
                  </a:schemeClr>
                </a:solidFill>
              </a:rPr>
              <a:t>loved</a:t>
            </a:r>
            <a:r>
              <a:rPr lang="en-US" sz="2800" b="1" i="1" dirty="0">
                <a:solidFill>
                  <a:schemeClr val="accent4">
                    <a:lumMod val="20000"/>
                    <a:lumOff val="80000"/>
                  </a:schemeClr>
                </a:solidFill>
              </a:rPr>
              <a:t> the world</a:t>
            </a:r>
            <a:r>
              <a:rPr lang="en-US" sz="2800" b="1" i="1" dirty="0"/>
              <a:t>, that he gave his only Son, that whoever believes in him should not perish but have eternal life.</a:t>
            </a:r>
            <a:r>
              <a:rPr lang="en-US" sz="2800" b="1" dirty="0"/>
              <a:t>” </a:t>
            </a:r>
            <a:r>
              <a:rPr lang="en-US" sz="2800" b="1" dirty="0">
                <a:solidFill>
                  <a:schemeClr val="accent1">
                    <a:lumMod val="40000"/>
                    <a:lumOff val="60000"/>
                  </a:schemeClr>
                </a:solidFill>
              </a:rPr>
              <a:t>John 3:16</a:t>
            </a:r>
          </a:p>
        </p:txBody>
      </p:sp>
    </p:spTree>
    <p:extLst>
      <p:ext uri="{BB962C8B-B14F-4D97-AF65-F5344CB8AC3E}">
        <p14:creationId xmlns:p14="http://schemas.microsoft.com/office/powerpoint/2010/main" val="42321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circle(in)">
                                      <p:cBhvr>
                                        <p:cTn id="7" dur="2000"/>
                                        <p:tgtEl>
                                          <p:spTgt spid="7">
                                            <p:txEl>
                                              <p:pRg st="4" end="4"/>
                                            </p:txEl>
                                          </p:spTgt>
                                        </p:tgtEl>
                                      </p:cBhvr>
                                    </p:animEffect>
                                  </p:childTnLst>
                                </p:cTn>
                              </p:par>
                            </p:childTnLst>
                          </p:cTn>
                        </p:par>
                        <p:par>
                          <p:cTn id="8" fill="hold">
                            <p:stCondLst>
                              <p:cond delay="2000"/>
                            </p:stCondLst>
                            <p:childTnLst>
                              <p:par>
                                <p:cTn id="9" presetID="6" presetClass="entr" presetSubtype="16" fill="hold" nodeType="afterEffect">
                                  <p:stCondLst>
                                    <p:cond delay="3000"/>
                                  </p:stCondLst>
                                  <p:childTnLst>
                                    <p:set>
                                      <p:cBhvr>
                                        <p:cTn id="10" dur="1" fill="hold">
                                          <p:stCondLst>
                                            <p:cond delay="0"/>
                                          </p:stCondLst>
                                        </p:cTn>
                                        <p:tgtEl>
                                          <p:spTgt spid="7">
                                            <p:txEl>
                                              <p:pRg st="5" end="5"/>
                                            </p:txEl>
                                          </p:spTgt>
                                        </p:tgtEl>
                                        <p:attrNameLst>
                                          <p:attrName>style.visibility</p:attrName>
                                        </p:attrNameLst>
                                      </p:cBhvr>
                                      <p:to>
                                        <p:strVal val="visible"/>
                                      </p:to>
                                    </p:set>
                                    <p:animEffect transition="in" filter="circle(in)">
                                      <p:cBhvr>
                                        <p:cTn id="11"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II.</a:t>
            </a:r>
            <a:r>
              <a:rPr lang="en-US" b="1" dirty="0"/>
              <a:t> Jesus Christ is God’s love in action who… </a:t>
            </a:r>
            <a:r>
              <a:rPr lang="en-US" b="1" i="1" dirty="0"/>
              <a:t>(Romans 5:9-11)</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Autofit/>
          </a:bodyPr>
          <a:lstStyle/>
          <a:p>
            <a:pPr marL="514350" indent="-514350">
              <a:buFont typeface="+mj-lt"/>
              <a:buAutoNum type="alphaUcPeriod"/>
            </a:pPr>
            <a:r>
              <a:rPr lang="en-US" sz="2800" b="1" dirty="0"/>
              <a:t>Makes us right in God’s sight </a:t>
            </a:r>
          </a:p>
          <a:p>
            <a:pPr marL="514350" indent="-514350">
              <a:buFont typeface="+mj-lt"/>
              <a:buAutoNum type="alphaUcPeriod"/>
            </a:pPr>
            <a:r>
              <a:rPr lang="en-US" sz="2800" b="1" dirty="0"/>
              <a:t>Saves us from the coming wrath of God</a:t>
            </a:r>
          </a:p>
          <a:p>
            <a:pPr marL="514350" indent="-514350">
              <a:buFont typeface="+mj-lt"/>
              <a:buAutoNum type="alphaUcPeriod"/>
            </a:pPr>
            <a:r>
              <a:rPr lang="en-US" sz="2800" b="1" dirty="0"/>
              <a:t>Restores us to right relationship with God</a:t>
            </a:r>
          </a:p>
          <a:p>
            <a:pPr marL="514350" indent="-514350">
              <a:buFont typeface="+mj-lt"/>
              <a:buAutoNum type="alphaUcPeriod"/>
            </a:pPr>
            <a:r>
              <a:rPr lang="en-US" sz="2800" b="1" dirty="0"/>
              <a:t>Saves us for the joy of a coming eternity with God</a:t>
            </a:r>
          </a:p>
          <a:p>
            <a:pPr marL="0" indent="0">
              <a:buNone/>
            </a:pPr>
            <a:r>
              <a:rPr lang="en-US" sz="2800" b="1" dirty="0"/>
              <a:t>“</a:t>
            </a:r>
            <a:r>
              <a:rPr lang="en-US" sz="2800" b="1" i="1" dirty="0"/>
              <a:t>For if while we were enemies we were reconciled to God by the death of his Son, </a:t>
            </a:r>
            <a:r>
              <a:rPr lang="en-US" sz="2800" b="1" i="1" dirty="0">
                <a:solidFill>
                  <a:schemeClr val="accent4">
                    <a:lumMod val="20000"/>
                    <a:lumOff val="80000"/>
                  </a:schemeClr>
                </a:solidFill>
              </a:rPr>
              <a:t>much more</a:t>
            </a:r>
            <a:r>
              <a:rPr lang="en-US" sz="2800" b="1" i="1" dirty="0"/>
              <a:t>, now that we are reconciled, </a:t>
            </a:r>
            <a:r>
              <a:rPr lang="en-US" sz="2800" b="1" i="1" dirty="0">
                <a:solidFill>
                  <a:schemeClr val="accent4">
                    <a:lumMod val="20000"/>
                    <a:lumOff val="80000"/>
                  </a:schemeClr>
                </a:solidFill>
              </a:rPr>
              <a:t>shall we be saved by his life</a:t>
            </a:r>
            <a:r>
              <a:rPr lang="en-US" sz="2800" b="1" i="1" dirty="0"/>
              <a:t>. More than that, we also rejoice in God through our Lord Jesus Christ, through whom we have now received reconciliation.</a:t>
            </a:r>
            <a:r>
              <a:rPr lang="en-US" sz="2800" b="1" dirty="0"/>
              <a:t>” </a:t>
            </a:r>
            <a:r>
              <a:rPr lang="en-US" sz="2800" b="1" dirty="0">
                <a:solidFill>
                  <a:schemeClr val="accent1">
                    <a:lumMod val="40000"/>
                    <a:lumOff val="60000"/>
                  </a:schemeClr>
                </a:solidFill>
              </a:rPr>
              <a:t>Romans 5:10-11</a:t>
            </a:r>
          </a:p>
        </p:txBody>
      </p:sp>
    </p:spTree>
    <p:extLst>
      <p:ext uri="{BB962C8B-B14F-4D97-AF65-F5344CB8AC3E}">
        <p14:creationId xmlns:p14="http://schemas.microsoft.com/office/powerpoint/2010/main" val="246362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ircle(in)">
                                      <p:cBhvr>
                                        <p:cTn id="7" dur="2000"/>
                                        <p:tgtEl>
                                          <p:spTgt spid="7">
                                            <p:txEl>
                                              <p:pRg st="3" end="3"/>
                                            </p:txEl>
                                          </p:spTgt>
                                        </p:tgtEl>
                                      </p:cBhvr>
                                    </p:animEffect>
                                  </p:childTnLst>
                                </p:cTn>
                              </p:par>
                            </p:childTnLst>
                          </p:cTn>
                        </p:par>
                        <p:par>
                          <p:cTn id="8" fill="hold">
                            <p:stCondLst>
                              <p:cond delay="2000"/>
                            </p:stCondLst>
                            <p:childTnLst>
                              <p:par>
                                <p:cTn id="9" presetID="6" presetClass="entr" presetSubtype="16" fill="hold" nodeType="afterEffect">
                                  <p:stCondLst>
                                    <p:cond delay="3000"/>
                                  </p:stCondLst>
                                  <p:childTnLst>
                                    <p:set>
                                      <p:cBhvr>
                                        <p:cTn id="10" dur="1" fill="hold">
                                          <p:stCondLst>
                                            <p:cond delay="0"/>
                                          </p:stCondLst>
                                        </p:cTn>
                                        <p:tgtEl>
                                          <p:spTgt spid="7">
                                            <p:txEl>
                                              <p:pRg st="4" end="4"/>
                                            </p:txEl>
                                          </p:spTgt>
                                        </p:tgtEl>
                                        <p:attrNameLst>
                                          <p:attrName>style.visibility</p:attrName>
                                        </p:attrNameLst>
                                      </p:cBhvr>
                                      <p:to>
                                        <p:strVal val="visible"/>
                                      </p:to>
                                    </p:set>
                                    <p:animEffect transition="in" filter="circle(in)">
                                      <p:cBhvr>
                                        <p:cTn id="11"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E1CD2-EE2F-4641-ABB8-CCB09A170D9A}"/>
              </a:ext>
            </a:extLst>
          </p:cNvPr>
          <p:cNvSpPr>
            <a:spLocks noGrp="1"/>
          </p:cNvSpPr>
          <p:nvPr>
            <p:ph idx="1"/>
          </p:nvPr>
        </p:nvSpPr>
        <p:spPr/>
        <p:txBody>
          <a:bodyPr>
            <a:normAutofit/>
          </a:bodyPr>
          <a:lstStyle/>
          <a:p>
            <a:r>
              <a:rPr lang="en-US" sz="2800" b="1" i="1" dirty="0"/>
              <a:t>“…the Lord himself will come down from heaven with a commanding shout, with the voice of the archangel, and with the trumpet call of God. First, </a:t>
            </a:r>
            <a:r>
              <a:rPr lang="en-US" sz="2800" b="1" i="1" dirty="0">
                <a:solidFill>
                  <a:schemeClr val="accent4">
                    <a:lumMod val="20000"/>
                    <a:lumOff val="80000"/>
                  </a:schemeClr>
                </a:solidFill>
              </a:rPr>
              <a:t>the believers who have died will rise from their graves</a:t>
            </a:r>
            <a:r>
              <a:rPr lang="en-US" sz="2800" b="1" i="1" dirty="0"/>
              <a:t>. Then, </a:t>
            </a:r>
            <a:r>
              <a:rPr lang="en-US" sz="2800" b="1" i="1" dirty="0">
                <a:solidFill>
                  <a:schemeClr val="accent4">
                    <a:lumMod val="20000"/>
                    <a:lumOff val="80000"/>
                  </a:schemeClr>
                </a:solidFill>
              </a:rPr>
              <a:t>together with them, we who are still alive and remain on the earth will be caught up in the clouds to meet the Lord in the air. Then </a:t>
            </a:r>
            <a:r>
              <a:rPr lang="en-US" sz="2800" b="1" i="1" u="sng" dirty="0">
                <a:solidFill>
                  <a:schemeClr val="accent4">
                    <a:lumMod val="20000"/>
                    <a:lumOff val="80000"/>
                  </a:schemeClr>
                </a:solidFill>
              </a:rPr>
              <a:t>we will be with the Lord forever</a:t>
            </a:r>
            <a:r>
              <a:rPr lang="en-US" sz="2800" b="1" i="1" dirty="0">
                <a:solidFill>
                  <a:schemeClr val="accent4">
                    <a:lumMod val="20000"/>
                    <a:lumOff val="80000"/>
                  </a:schemeClr>
                </a:solidFill>
              </a:rPr>
              <a:t>.</a:t>
            </a:r>
            <a:r>
              <a:rPr lang="en-US" sz="2800" b="1" dirty="0"/>
              <a:t>” </a:t>
            </a:r>
            <a:r>
              <a:rPr lang="en-US" sz="2800" b="1" dirty="0">
                <a:solidFill>
                  <a:schemeClr val="accent1">
                    <a:lumMod val="40000"/>
                    <a:lumOff val="60000"/>
                  </a:schemeClr>
                </a:solidFill>
              </a:rPr>
              <a:t>1 Thessalonians 4:16-17</a:t>
            </a:r>
          </a:p>
        </p:txBody>
      </p:sp>
    </p:spTree>
    <p:extLst>
      <p:ext uri="{BB962C8B-B14F-4D97-AF65-F5344CB8AC3E}">
        <p14:creationId xmlns:p14="http://schemas.microsoft.com/office/powerpoint/2010/main" val="21503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II.</a:t>
            </a:r>
            <a:r>
              <a:rPr lang="en-US" b="1" dirty="0"/>
              <a:t> Jesus Christ is God’s love in action who… </a:t>
            </a:r>
            <a:r>
              <a:rPr lang="en-US" b="1" i="1" dirty="0"/>
              <a:t>(Romans 5:9-11)</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Autofit/>
          </a:bodyPr>
          <a:lstStyle/>
          <a:p>
            <a:pPr marL="514350" indent="-514350">
              <a:buFont typeface="+mj-lt"/>
              <a:buAutoNum type="alphaUcPeriod"/>
            </a:pPr>
            <a:r>
              <a:rPr lang="en-US" sz="2800" b="1" dirty="0"/>
              <a:t>Makes us right in God’s sight </a:t>
            </a:r>
          </a:p>
          <a:p>
            <a:pPr marL="514350" indent="-514350">
              <a:buFont typeface="+mj-lt"/>
              <a:buAutoNum type="alphaUcPeriod"/>
            </a:pPr>
            <a:r>
              <a:rPr lang="en-US" sz="2800" b="1" dirty="0"/>
              <a:t>Saves us from the coming wrath of God</a:t>
            </a:r>
          </a:p>
          <a:p>
            <a:pPr marL="514350" indent="-514350">
              <a:buFont typeface="+mj-lt"/>
              <a:buAutoNum type="alphaUcPeriod"/>
            </a:pPr>
            <a:r>
              <a:rPr lang="en-US" sz="2800" b="1" dirty="0"/>
              <a:t>Restores us to right relationship with God</a:t>
            </a:r>
          </a:p>
          <a:p>
            <a:pPr marL="514350" indent="-514350">
              <a:buFont typeface="+mj-lt"/>
              <a:buAutoNum type="alphaUcPeriod"/>
            </a:pPr>
            <a:r>
              <a:rPr lang="en-US" sz="2800" b="1" dirty="0"/>
              <a:t>Saves us for the joy of a coming eternity with God</a:t>
            </a:r>
          </a:p>
          <a:p>
            <a:pPr marL="0" indent="0">
              <a:buNone/>
            </a:pPr>
            <a:r>
              <a:rPr lang="en-US" sz="2800" b="1" dirty="0"/>
              <a:t>“</a:t>
            </a:r>
            <a:r>
              <a:rPr lang="en-US" sz="2800" b="1" i="1" dirty="0"/>
              <a:t>For if while we were enemies we were reconciled to God by the death of his Son, much more, now that we are reconciled, shall we be saved by his life. </a:t>
            </a:r>
            <a:r>
              <a:rPr lang="en-US" sz="2800" b="1" i="1" dirty="0">
                <a:solidFill>
                  <a:schemeClr val="accent4">
                    <a:lumMod val="20000"/>
                    <a:lumOff val="80000"/>
                  </a:schemeClr>
                </a:solidFill>
              </a:rPr>
              <a:t>More than that, we also rejoice in God through our Lord Jesus Christ</a:t>
            </a:r>
            <a:r>
              <a:rPr lang="en-US" sz="2800" b="1" i="1" dirty="0"/>
              <a:t>, through whom we have now received reconciliation.</a:t>
            </a:r>
            <a:r>
              <a:rPr lang="en-US" sz="2800" b="1" dirty="0"/>
              <a:t>” </a:t>
            </a:r>
            <a:r>
              <a:rPr lang="en-US" sz="2800" b="1" dirty="0">
                <a:solidFill>
                  <a:schemeClr val="accent1">
                    <a:lumMod val="40000"/>
                    <a:lumOff val="60000"/>
                  </a:schemeClr>
                </a:solidFill>
              </a:rPr>
              <a:t>Romans 5:10-11</a:t>
            </a:r>
          </a:p>
        </p:txBody>
      </p:sp>
    </p:spTree>
    <p:extLst>
      <p:ext uri="{BB962C8B-B14F-4D97-AF65-F5344CB8AC3E}">
        <p14:creationId xmlns:p14="http://schemas.microsoft.com/office/powerpoint/2010/main" val="98707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circle(in)">
                                      <p:cBhvr>
                                        <p:cTn id="7"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687AAC0-FC27-41A9-A0B2-9D7FF7A836B4}"/>
              </a:ext>
            </a:extLst>
          </p:cNvPr>
          <p:cNvPicPr>
            <a:picLocks noChangeAspect="1"/>
          </p:cNvPicPr>
          <p:nvPr/>
        </p:nvPicPr>
        <p:blipFill rotWithShape="1">
          <a:blip r:embed="rId2"/>
          <a:srcRect l="20915" t="19215" r="22712" b="28431"/>
          <a:stretch/>
        </p:blipFill>
        <p:spPr>
          <a:xfrm>
            <a:off x="1624220" y="1666847"/>
            <a:ext cx="8943561" cy="5191153"/>
          </a:xfrm>
          <a:prstGeom prst="rect">
            <a:avLst/>
          </a:prstGeom>
        </p:spPr>
      </p:pic>
      <p:sp>
        <p:nvSpPr>
          <p:cNvPr id="7" name="Rectangle 6">
            <a:extLst>
              <a:ext uri="{FF2B5EF4-FFF2-40B4-BE49-F238E27FC236}">
                <a16:creationId xmlns:a16="http://schemas.microsoft.com/office/drawing/2014/main" id="{BDB171EC-F862-4D09-8D7D-E5572B867EF6}"/>
              </a:ext>
            </a:extLst>
          </p:cNvPr>
          <p:cNvSpPr/>
          <p:nvPr/>
        </p:nvSpPr>
        <p:spPr>
          <a:xfrm>
            <a:off x="1777451" y="4453666"/>
            <a:ext cx="1492874" cy="22913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85DFE37-C0EE-43E6-9D5C-8D4273727EA3}"/>
              </a:ext>
            </a:extLst>
          </p:cNvPr>
          <p:cNvSpPr>
            <a:spLocks noGrp="1"/>
          </p:cNvSpPr>
          <p:nvPr>
            <p:ph type="title"/>
          </p:nvPr>
        </p:nvSpPr>
        <p:spPr/>
        <p:txBody>
          <a:bodyPr/>
          <a:lstStyle/>
          <a:p>
            <a:r>
              <a:rPr lang="en-US" b="1" dirty="0">
                <a:solidFill>
                  <a:srgbClr val="FF0000"/>
                </a:solidFill>
              </a:rPr>
              <a:t>III.</a:t>
            </a:r>
            <a:r>
              <a:rPr lang="en-US" b="1" dirty="0"/>
              <a:t> The greatest rescue story ever told! </a:t>
            </a:r>
            <a:endParaRPr lang="en-US" dirty="0"/>
          </a:p>
        </p:txBody>
      </p:sp>
    </p:spTree>
    <p:extLst>
      <p:ext uri="{BB962C8B-B14F-4D97-AF65-F5344CB8AC3E}">
        <p14:creationId xmlns:p14="http://schemas.microsoft.com/office/powerpoint/2010/main" val="32033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85DFE37-C0EE-43E6-9D5C-8D4273727EA3}"/>
              </a:ext>
            </a:extLst>
          </p:cNvPr>
          <p:cNvSpPr>
            <a:spLocks noGrp="1"/>
          </p:cNvSpPr>
          <p:nvPr>
            <p:ph type="title"/>
          </p:nvPr>
        </p:nvSpPr>
        <p:spPr/>
        <p:txBody>
          <a:bodyPr/>
          <a:lstStyle/>
          <a:p>
            <a:r>
              <a:rPr lang="en-US" b="1" dirty="0">
                <a:solidFill>
                  <a:srgbClr val="FF0000"/>
                </a:solidFill>
              </a:rPr>
              <a:t>III.</a:t>
            </a:r>
            <a:r>
              <a:rPr lang="en-US" b="1" dirty="0"/>
              <a:t> The greatest rescue story ever told! </a:t>
            </a:r>
            <a:endParaRPr lang="en-US" dirty="0"/>
          </a:p>
        </p:txBody>
      </p:sp>
      <p:sp>
        <p:nvSpPr>
          <p:cNvPr id="2" name="Content Placeholder 1">
            <a:extLst>
              <a:ext uri="{FF2B5EF4-FFF2-40B4-BE49-F238E27FC236}">
                <a16:creationId xmlns:a16="http://schemas.microsoft.com/office/drawing/2014/main" id="{1DC9BE8A-F7E2-4106-8495-2911E84A2E91}"/>
              </a:ext>
            </a:extLst>
          </p:cNvPr>
          <p:cNvSpPr>
            <a:spLocks noGrp="1"/>
          </p:cNvSpPr>
          <p:nvPr>
            <p:ph idx="1"/>
          </p:nvPr>
        </p:nvSpPr>
        <p:spPr>
          <a:xfrm>
            <a:off x="708067" y="2240280"/>
            <a:ext cx="3702568" cy="2377440"/>
          </a:xfrm>
        </p:spPr>
        <p:txBody>
          <a:bodyPr>
            <a:normAutofit/>
          </a:bodyPr>
          <a:lstStyle/>
          <a:p>
            <a:pPr marL="0" indent="0">
              <a:buNone/>
            </a:pPr>
            <a:r>
              <a:rPr lang="en-US" sz="2800" b="1" dirty="0"/>
              <a:t>But for those who trust in Jesus, Paul writes elsewhere in the bible that God rescued us…</a:t>
            </a:r>
            <a:endParaRPr lang="en-US" sz="2800" b="1" dirty="0">
              <a:solidFill>
                <a:schemeClr val="accent1">
                  <a:lumMod val="40000"/>
                  <a:lumOff val="60000"/>
                </a:schemeClr>
              </a:solidFill>
            </a:endParaRPr>
          </a:p>
        </p:txBody>
      </p:sp>
      <p:pic>
        <p:nvPicPr>
          <p:cNvPr id="4" name="Picture 3">
            <a:extLst>
              <a:ext uri="{FF2B5EF4-FFF2-40B4-BE49-F238E27FC236}">
                <a16:creationId xmlns:a16="http://schemas.microsoft.com/office/drawing/2014/main" id="{5BCA9847-1C58-4F76-A0C5-26CA33A88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176" y="2170467"/>
            <a:ext cx="3199648" cy="4266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1">
            <a:extLst>
              <a:ext uri="{FF2B5EF4-FFF2-40B4-BE49-F238E27FC236}">
                <a16:creationId xmlns:a16="http://schemas.microsoft.com/office/drawing/2014/main" id="{11FCC859-FA3D-4F68-A5D9-C40152C62BA9}"/>
              </a:ext>
            </a:extLst>
          </p:cNvPr>
          <p:cNvSpPr txBox="1">
            <a:spLocks/>
          </p:cNvSpPr>
          <p:nvPr/>
        </p:nvSpPr>
        <p:spPr>
          <a:xfrm>
            <a:off x="8294001" y="1961088"/>
            <a:ext cx="3702568" cy="293582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indent="0">
              <a:buFont typeface="Wingdings" pitchFamily="2" charset="2"/>
              <a:buNone/>
            </a:pPr>
            <a:r>
              <a:rPr lang="en-US" sz="2800" b="1" dirty="0"/>
              <a:t>“…</a:t>
            </a:r>
            <a:r>
              <a:rPr lang="en-US" sz="2800" b="1" i="1" dirty="0"/>
              <a:t>so that in the coming ages he might show </a:t>
            </a:r>
            <a:r>
              <a:rPr lang="en-US" sz="2800" b="1" i="1" dirty="0">
                <a:solidFill>
                  <a:schemeClr val="accent4">
                    <a:lumMod val="20000"/>
                    <a:lumOff val="80000"/>
                  </a:schemeClr>
                </a:solidFill>
              </a:rPr>
              <a:t>the immeasurable riches of his grace in kindness toward us </a:t>
            </a:r>
            <a:r>
              <a:rPr lang="en-US" sz="2800" b="1" i="1" dirty="0"/>
              <a:t>in Christ Jesus.</a:t>
            </a:r>
            <a:r>
              <a:rPr lang="en-US" sz="2800" b="1" dirty="0"/>
              <a:t>” </a:t>
            </a:r>
            <a:r>
              <a:rPr lang="en-US" sz="2800" b="1" dirty="0">
                <a:solidFill>
                  <a:schemeClr val="accent1">
                    <a:lumMod val="40000"/>
                    <a:lumOff val="60000"/>
                  </a:schemeClr>
                </a:solidFill>
              </a:rPr>
              <a:t>Ephesians 2:7</a:t>
            </a:r>
          </a:p>
        </p:txBody>
      </p:sp>
    </p:spTree>
    <p:extLst>
      <p:ext uri="{BB962C8B-B14F-4D97-AF65-F5344CB8AC3E}">
        <p14:creationId xmlns:p14="http://schemas.microsoft.com/office/powerpoint/2010/main" val="379546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par>
                          <p:cTn id="13" fill="hold">
                            <p:stCondLst>
                              <p:cond delay="2000"/>
                            </p:stCondLst>
                            <p:childTnLst>
                              <p:par>
                                <p:cTn id="14" presetID="6" presetClass="entr" presetSubtype="16" fill="hold" grpId="0" nodeType="afterEffect">
                                  <p:stCondLst>
                                    <p:cond delay="300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3047B-0320-48F5-BDE5-9729DAE22291}"/>
              </a:ext>
            </a:extLst>
          </p:cNvPr>
          <p:cNvSpPr>
            <a:spLocks noGrp="1"/>
          </p:cNvSpPr>
          <p:nvPr>
            <p:ph type="title"/>
          </p:nvPr>
        </p:nvSpPr>
        <p:spPr>
          <a:xfrm>
            <a:off x="1451579" y="643155"/>
            <a:ext cx="9603275" cy="1049235"/>
          </a:xfrm>
          <a:scene3d>
            <a:camera prst="orthographicFront"/>
            <a:lightRig rig="threePt" dir="t"/>
          </a:scene3d>
        </p:spPr>
        <p:txBody>
          <a:bodyPr>
            <a:noAutofit/>
          </a:bodyPr>
          <a:lstStyle/>
          <a:p>
            <a:pPr algn="ctr"/>
            <a:r>
              <a:rPr lang="en-US" sz="4400" b="1" dirty="0"/>
              <a:t>The greatest </a:t>
            </a:r>
            <a:r>
              <a:rPr lang="en-US" sz="4400" b="1" i="1" dirty="0"/>
              <a:t>rescue</a:t>
            </a:r>
            <a:r>
              <a:rPr lang="en-US" sz="4400" b="1" dirty="0"/>
              <a:t> story ever told!</a:t>
            </a:r>
          </a:p>
        </p:txBody>
      </p:sp>
      <p:sp>
        <p:nvSpPr>
          <p:cNvPr id="3" name="Subtitle 2">
            <a:extLst>
              <a:ext uri="{FF2B5EF4-FFF2-40B4-BE49-F238E27FC236}">
                <a16:creationId xmlns:a16="http://schemas.microsoft.com/office/drawing/2014/main" id="{159C66D7-471F-49D1-A299-4169256A3C60}"/>
              </a:ext>
            </a:extLst>
          </p:cNvPr>
          <p:cNvSpPr>
            <a:spLocks noGrp="1"/>
          </p:cNvSpPr>
          <p:nvPr>
            <p:ph idx="1"/>
          </p:nvPr>
        </p:nvSpPr>
        <p:spPr/>
        <p:txBody>
          <a:bodyPr>
            <a:normAutofit/>
          </a:bodyPr>
          <a:lstStyle/>
          <a:p>
            <a:pPr marL="0" indent="0" algn="ctr">
              <a:buNone/>
            </a:pPr>
            <a:r>
              <a:rPr lang="en-US" sz="3200" b="1" i="1" dirty="0"/>
              <a:t>Romans 5:6-11</a:t>
            </a:r>
          </a:p>
        </p:txBody>
      </p:sp>
      <p:pic>
        <p:nvPicPr>
          <p:cNvPr id="5" name="Picture 4">
            <a:extLst>
              <a:ext uri="{FF2B5EF4-FFF2-40B4-BE49-F238E27FC236}">
                <a16:creationId xmlns:a16="http://schemas.microsoft.com/office/drawing/2014/main" id="{20EDB309-32B2-4BFF-936C-EC27CBF15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9930" y="2608844"/>
            <a:ext cx="3012140" cy="4016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931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a:t>
            </a:r>
            <a:r>
              <a:rPr lang="en-US" b="1" dirty="0"/>
              <a:t> God’s love for us is inconceivable in human terms… </a:t>
            </a:r>
            <a:r>
              <a:rPr lang="en-US" b="1" i="1" dirty="0"/>
              <a:t>(Romans 5:6-8 )</a:t>
            </a:r>
            <a:endParaRPr lang="en-US" i="1" dirty="0"/>
          </a:p>
        </p:txBody>
      </p:sp>
      <p:pic>
        <p:nvPicPr>
          <p:cNvPr id="5" name="Content Placeholder 4">
            <a:extLst>
              <a:ext uri="{FF2B5EF4-FFF2-40B4-BE49-F238E27FC236}">
                <a16:creationId xmlns:a16="http://schemas.microsoft.com/office/drawing/2014/main" id="{8EF4B98D-080E-4BF9-A038-4C50ED0E80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5610" y="2070826"/>
            <a:ext cx="3128278" cy="4614211"/>
          </a:xfrm>
        </p:spPr>
      </p:pic>
      <p:sp>
        <p:nvSpPr>
          <p:cNvPr id="6" name="TextBox 5">
            <a:extLst>
              <a:ext uri="{FF2B5EF4-FFF2-40B4-BE49-F238E27FC236}">
                <a16:creationId xmlns:a16="http://schemas.microsoft.com/office/drawing/2014/main" id="{42D69CE4-51AB-44AD-BCA3-769373874DAB}"/>
              </a:ext>
            </a:extLst>
          </p:cNvPr>
          <p:cNvSpPr txBox="1"/>
          <p:nvPr/>
        </p:nvSpPr>
        <p:spPr>
          <a:xfrm>
            <a:off x="4473139" y="2977978"/>
            <a:ext cx="7018638" cy="2246769"/>
          </a:xfrm>
          <a:prstGeom prst="rect">
            <a:avLst/>
          </a:prstGeom>
          <a:noFill/>
        </p:spPr>
        <p:txBody>
          <a:bodyPr wrap="square" rtlCol="0">
            <a:spAutoFit/>
          </a:bodyPr>
          <a:lstStyle/>
          <a:p>
            <a:r>
              <a:rPr lang="en-US" sz="2800" b="1" dirty="0"/>
              <a:t>“</a:t>
            </a:r>
            <a:r>
              <a:rPr lang="en-US" sz="2800" b="1" i="1" dirty="0"/>
              <a:t>I shall sell my life dearly to my enemy fire but give it freely to rescue those in peril. With God’s help, I shall endeavor to be one of His noblest Works.</a:t>
            </a:r>
            <a:r>
              <a:rPr lang="en-US" sz="2800" b="1" dirty="0"/>
              <a:t>” </a:t>
            </a:r>
            <a:r>
              <a:rPr lang="en-US" sz="2800" b="1" dirty="0">
                <a:solidFill>
                  <a:schemeClr val="accent1">
                    <a:lumMod val="40000"/>
                    <a:lumOff val="60000"/>
                  </a:schemeClr>
                </a:solidFill>
              </a:rPr>
              <a:t>Fire Chief Bobbly Halton and the closing excerpt of his Firefighter’s Creed</a:t>
            </a:r>
          </a:p>
        </p:txBody>
      </p:sp>
    </p:spTree>
    <p:extLst>
      <p:ext uri="{BB962C8B-B14F-4D97-AF65-F5344CB8AC3E}">
        <p14:creationId xmlns:p14="http://schemas.microsoft.com/office/powerpoint/2010/main" val="12794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a:t>
            </a:r>
            <a:r>
              <a:rPr lang="en-US" b="1" dirty="0"/>
              <a:t> God’s love for us is inconceivable in human terms… </a:t>
            </a:r>
            <a:r>
              <a:rPr lang="en-US" b="1" i="1" dirty="0"/>
              <a:t>(Romans 5:6-8 )</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rmAutofit/>
          </a:bodyPr>
          <a:lstStyle/>
          <a:p>
            <a:pPr marL="0" indent="0">
              <a:buNone/>
            </a:pPr>
            <a:r>
              <a:rPr lang="en-US" sz="2800" b="1" dirty="0"/>
              <a:t>“</a:t>
            </a:r>
            <a:r>
              <a:rPr lang="en-US" sz="2800" b="1" i="1" dirty="0">
                <a:solidFill>
                  <a:schemeClr val="accent4">
                    <a:lumMod val="20000"/>
                    <a:lumOff val="80000"/>
                  </a:schemeClr>
                </a:solidFill>
              </a:rPr>
              <a:t>For while we were still </a:t>
            </a:r>
            <a:r>
              <a:rPr lang="en-US" sz="2800" b="1" i="1" u="sng" dirty="0">
                <a:solidFill>
                  <a:schemeClr val="accent4">
                    <a:lumMod val="20000"/>
                    <a:lumOff val="80000"/>
                  </a:schemeClr>
                </a:solidFill>
              </a:rPr>
              <a:t>weak</a:t>
            </a:r>
            <a:r>
              <a:rPr lang="en-US" sz="2800" b="1" i="1" dirty="0"/>
              <a:t>, at the right time Christ died for the ungodly. For one will scarcely die for a righteous person—though perhaps for a good person one would dare even to die—but God shows his love for us in that while we were still sinners, Christ died for us.</a:t>
            </a:r>
            <a:r>
              <a:rPr lang="en-US" sz="2800" b="1" dirty="0"/>
              <a:t>” </a:t>
            </a:r>
            <a:r>
              <a:rPr lang="en-US" sz="2800" b="1" dirty="0">
                <a:solidFill>
                  <a:schemeClr val="accent1">
                    <a:lumMod val="40000"/>
                    <a:lumOff val="60000"/>
                  </a:schemeClr>
                </a:solidFill>
              </a:rPr>
              <a:t>Romans 5:6-8</a:t>
            </a:r>
          </a:p>
          <a:p>
            <a:pPr marL="0" indent="0">
              <a:buNone/>
            </a:pPr>
            <a:endParaRPr lang="en-US" sz="2800" b="1" dirty="0">
              <a:solidFill>
                <a:schemeClr val="accent1">
                  <a:lumMod val="40000"/>
                  <a:lumOff val="60000"/>
                </a:schemeClr>
              </a:solidFill>
            </a:endParaRPr>
          </a:p>
          <a:p>
            <a:pPr marL="0" indent="0">
              <a:buNone/>
            </a:pPr>
            <a:r>
              <a:rPr lang="en-US" sz="2800" b="1" dirty="0">
                <a:solidFill>
                  <a:schemeClr val="accent4">
                    <a:lumMod val="20000"/>
                    <a:lumOff val="80000"/>
                  </a:schemeClr>
                </a:solidFill>
              </a:rPr>
              <a:t>“</a:t>
            </a:r>
            <a:r>
              <a:rPr lang="en-US" sz="2800" b="1" i="1" dirty="0">
                <a:solidFill>
                  <a:schemeClr val="accent4">
                    <a:lumMod val="20000"/>
                    <a:lumOff val="80000"/>
                  </a:schemeClr>
                </a:solidFill>
              </a:rPr>
              <a:t>For while we were still </a:t>
            </a:r>
            <a:r>
              <a:rPr lang="en-US" sz="2800" b="1" i="1" u="sng" dirty="0">
                <a:solidFill>
                  <a:schemeClr val="accent4">
                    <a:lumMod val="20000"/>
                    <a:lumOff val="80000"/>
                  </a:schemeClr>
                </a:solidFill>
              </a:rPr>
              <a:t>helpless</a:t>
            </a:r>
            <a:r>
              <a:rPr lang="en-US" sz="2800" b="1" i="1" dirty="0">
                <a:solidFill>
                  <a:schemeClr val="accent4">
                    <a:lumMod val="20000"/>
                    <a:lumOff val="80000"/>
                  </a:schemeClr>
                </a:solidFill>
              </a:rPr>
              <a:t>.</a:t>
            </a:r>
            <a:r>
              <a:rPr lang="en-US" sz="2800" b="1" dirty="0">
                <a:solidFill>
                  <a:schemeClr val="accent4">
                    <a:lumMod val="20000"/>
                    <a:lumOff val="80000"/>
                  </a:schemeClr>
                </a:solidFill>
              </a:rPr>
              <a:t>” </a:t>
            </a:r>
            <a:r>
              <a:rPr lang="en-US" sz="2800" b="1" dirty="0">
                <a:solidFill>
                  <a:schemeClr val="accent1">
                    <a:lumMod val="40000"/>
                    <a:lumOff val="60000"/>
                  </a:schemeClr>
                </a:solidFill>
              </a:rPr>
              <a:t>(New American Standard Bible) </a:t>
            </a:r>
          </a:p>
          <a:p>
            <a:pPr marL="0" indent="0">
              <a:buNone/>
            </a:pPr>
            <a:endParaRPr lang="en-US" sz="2800" b="1" dirty="0">
              <a:solidFill>
                <a:schemeClr val="accent1">
                  <a:lumMod val="40000"/>
                  <a:lumOff val="60000"/>
                </a:schemeClr>
              </a:solidFill>
            </a:endParaRPr>
          </a:p>
          <a:p>
            <a:pPr marL="0" indent="0">
              <a:buNone/>
            </a:pPr>
            <a:endParaRPr lang="en-US" sz="2800" b="1" dirty="0">
              <a:solidFill>
                <a:schemeClr val="accent1">
                  <a:lumMod val="40000"/>
                  <a:lumOff val="60000"/>
                </a:schemeClr>
              </a:solidFill>
            </a:endParaRPr>
          </a:p>
        </p:txBody>
      </p:sp>
    </p:spTree>
    <p:extLst>
      <p:ext uri="{BB962C8B-B14F-4D97-AF65-F5344CB8AC3E}">
        <p14:creationId xmlns:p14="http://schemas.microsoft.com/office/powerpoint/2010/main" val="7007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ircle(in)">
                                      <p:cBhvr>
                                        <p:cTn id="1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a:t>
            </a:r>
            <a:r>
              <a:rPr lang="en-US" b="1" dirty="0"/>
              <a:t> God’s love for us is inconceivable in human terms… </a:t>
            </a:r>
            <a:r>
              <a:rPr lang="en-US" b="1" i="1" dirty="0"/>
              <a:t>(Romans 5:6-8 )</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rmAutofit/>
          </a:bodyPr>
          <a:lstStyle/>
          <a:p>
            <a:pPr marL="0" indent="0">
              <a:buNone/>
            </a:pPr>
            <a:r>
              <a:rPr lang="en-US" sz="2800" b="1" dirty="0"/>
              <a:t>“</a:t>
            </a:r>
            <a:r>
              <a:rPr lang="en-US" sz="2800" b="1" i="1" dirty="0"/>
              <a:t>For while we were still weak, </a:t>
            </a:r>
            <a:r>
              <a:rPr lang="en-US" sz="2800" b="1" i="1" u="sng" dirty="0">
                <a:solidFill>
                  <a:schemeClr val="accent4">
                    <a:lumMod val="20000"/>
                    <a:lumOff val="80000"/>
                  </a:schemeClr>
                </a:solidFill>
              </a:rPr>
              <a:t>at the right time</a:t>
            </a:r>
            <a:r>
              <a:rPr lang="en-US" sz="2800" b="1" i="1" dirty="0">
                <a:solidFill>
                  <a:schemeClr val="accent4">
                    <a:lumMod val="20000"/>
                    <a:lumOff val="80000"/>
                  </a:schemeClr>
                </a:solidFill>
              </a:rPr>
              <a:t> </a:t>
            </a:r>
            <a:r>
              <a:rPr lang="en-US" sz="2800" b="1" i="1" u="sng" dirty="0">
                <a:solidFill>
                  <a:schemeClr val="accent4">
                    <a:lumMod val="20000"/>
                    <a:lumOff val="80000"/>
                  </a:schemeClr>
                </a:solidFill>
              </a:rPr>
              <a:t>Christ died for the ungodly</a:t>
            </a:r>
            <a:r>
              <a:rPr lang="en-US" sz="2800" b="1" i="1" dirty="0">
                <a:solidFill>
                  <a:schemeClr val="accent4">
                    <a:lumMod val="20000"/>
                    <a:lumOff val="80000"/>
                  </a:schemeClr>
                </a:solidFill>
              </a:rPr>
              <a:t>. For one will scarcely die for a righteous person—though perhaps for a good person one would dare even to die—</a:t>
            </a:r>
            <a:r>
              <a:rPr lang="en-US" sz="2800" b="1" i="1" dirty="0"/>
              <a:t>but God shows his love for us in that while we were still sinners, Christ died for us.</a:t>
            </a:r>
            <a:r>
              <a:rPr lang="en-US" sz="2800" b="1" dirty="0"/>
              <a:t>” </a:t>
            </a:r>
            <a:r>
              <a:rPr lang="en-US" sz="2800" b="1" dirty="0">
                <a:solidFill>
                  <a:schemeClr val="accent1">
                    <a:lumMod val="40000"/>
                    <a:lumOff val="60000"/>
                  </a:schemeClr>
                </a:solidFill>
              </a:rPr>
              <a:t>Romans 5:6-8</a:t>
            </a:r>
          </a:p>
          <a:p>
            <a:pPr marL="0" indent="0">
              <a:buNone/>
            </a:pPr>
            <a:endParaRPr lang="en-US" sz="2800" b="1" dirty="0">
              <a:solidFill>
                <a:schemeClr val="accent1">
                  <a:lumMod val="40000"/>
                  <a:lumOff val="60000"/>
                </a:schemeClr>
              </a:solidFill>
            </a:endParaRPr>
          </a:p>
        </p:txBody>
      </p:sp>
    </p:spTree>
    <p:extLst>
      <p:ext uri="{BB962C8B-B14F-4D97-AF65-F5344CB8AC3E}">
        <p14:creationId xmlns:p14="http://schemas.microsoft.com/office/powerpoint/2010/main" val="26150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a:t>
            </a:r>
            <a:r>
              <a:rPr lang="en-US" b="1" dirty="0"/>
              <a:t> God’s love for us is inconceivable in human terms… </a:t>
            </a:r>
            <a:r>
              <a:rPr lang="en-US" b="1" i="1" dirty="0"/>
              <a:t>(Romans 5:6-8 )</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rmAutofit/>
          </a:bodyPr>
          <a:lstStyle/>
          <a:p>
            <a:pPr marL="0" indent="0">
              <a:buNone/>
            </a:pPr>
            <a:r>
              <a:rPr lang="en-US" sz="2800" b="1" dirty="0"/>
              <a:t>“</a:t>
            </a:r>
            <a:r>
              <a:rPr lang="en-US" sz="2800" b="1" i="1" dirty="0"/>
              <a:t>For while we were still weak, at the right time Christ died </a:t>
            </a:r>
            <a:r>
              <a:rPr lang="en-US" sz="2800" b="1" i="1" u="sng" dirty="0">
                <a:solidFill>
                  <a:schemeClr val="accent4">
                    <a:lumMod val="20000"/>
                    <a:lumOff val="80000"/>
                  </a:schemeClr>
                </a:solidFill>
              </a:rPr>
              <a:t>for the ungodly</a:t>
            </a:r>
            <a:r>
              <a:rPr lang="en-US" sz="2800" b="1" i="1" dirty="0"/>
              <a:t>. For one will scarcely die for a righteous person—though perhaps for a good person one would dare even to die—</a:t>
            </a:r>
            <a:r>
              <a:rPr lang="en-US" sz="2800" b="1" i="1" dirty="0">
                <a:solidFill>
                  <a:schemeClr val="accent4">
                    <a:lumMod val="20000"/>
                    <a:lumOff val="80000"/>
                  </a:schemeClr>
                </a:solidFill>
              </a:rPr>
              <a:t>but God shows his love for us in that while we were still sinners, Christ died </a:t>
            </a:r>
            <a:r>
              <a:rPr lang="en-US" sz="2800" b="1" i="1" u="sng" dirty="0">
                <a:solidFill>
                  <a:schemeClr val="accent4">
                    <a:lumMod val="20000"/>
                    <a:lumOff val="80000"/>
                  </a:schemeClr>
                </a:solidFill>
              </a:rPr>
              <a:t>for us</a:t>
            </a:r>
            <a:r>
              <a:rPr lang="en-US" sz="2800" b="1" i="1" dirty="0"/>
              <a:t>.</a:t>
            </a:r>
            <a:r>
              <a:rPr lang="en-US" sz="2800" b="1" dirty="0"/>
              <a:t>” </a:t>
            </a:r>
            <a:r>
              <a:rPr lang="en-US" sz="2800" b="1" dirty="0">
                <a:solidFill>
                  <a:schemeClr val="accent1">
                    <a:lumMod val="40000"/>
                    <a:lumOff val="60000"/>
                  </a:schemeClr>
                </a:solidFill>
              </a:rPr>
              <a:t>Romans 5:6-8</a:t>
            </a:r>
          </a:p>
          <a:p>
            <a:pPr marL="0" indent="0">
              <a:buNone/>
            </a:pPr>
            <a:endParaRPr lang="en-US" sz="2800" b="1" dirty="0">
              <a:solidFill>
                <a:schemeClr val="accent1">
                  <a:lumMod val="40000"/>
                  <a:lumOff val="60000"/>
                </a:schemeClr>
              </a:solidFill>
            </a:endParaRPr>
          </a:p>
        </p:txBody>
      </p:sp>
    </p:spTree>
    <p:extLst>
      <p:ext uri="{BB962C8B-B14F-4D97-AF65-F5344CB8AC3E}">
        <p14:creationId xmlns:p14="http://schemas.microsoft.com/office/powerpoint/2010/main" val="42416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II.</a:t>
            </a:r>
            <a:r>
              <a:rPr lang="en-US" b="1" dirty="0"/>
              <a:t> Jesus Christ is God’s love in action who… </a:t>
            </a:r>
            <a:r>
              <a:rPr lang="en-US" b="1" i="1" dirty="0"/>
              <a:t>(Romans 5:9-11)</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rmAutofit/>
          </a:bodyPr>
          <a:lstStyle/>
          <a:p>
            <a:pPr marL="514350" indent="-514350">
              <a:buFont typeface="+mj-lt"/>
              <a:buAutoNum type="alphaUcPeriod"/>
            </a:pPr>
            <a:r>
              <a:rPr lang="en-US" sz="2800" b="1" dirty="0"/>
              <a:t>Makes us right in God’s sight </a:t>
            </a:r>
          </a:p>
          <a:p>
            <a:pPr marL="0" indent="0">
              <a:buNone/>
            </a:pPr>
            <a:r>
              <a:rPr lang="en-US" sz="2800" b="1" dirty="0"/>
              <a:t>“Since, </a:t>
            </a:r>
            <a:r>
              <a:rPr lang="en-US" sz="2800" b="1" i="1" dirty="0"/>
              <a:t>therefore, we have now </a:t>
            </a:r>
            <a:r>
              <a:rPr lang="en-US" sz="2800" b="1" i="1" dirty="0">
                <a:solidFill>
                  <a:schemeClr val="accent4">
                    <a:lumMod val="20000"/>
                    <a:lumOff val="80000"/>
                  </a:schemeClr>
                </a:solidFill>
              </a:rPr>
              <a:t>been</a:t>
            </a:r>
            <a:r>
              <a:rPr lang="en-US" sz="2800" b="1" i="1" dirty="0"/>
              <a:t> </a:t>
            </a:r>
            <a:r>
              <a:rPr lang="en-US" sz="2800" b="1" i="1" dirty="0">
                <a:solidFill>
                  <a:schemeClr val="accent4">
                    <a:lumMod val="20000"/>
                    <a:lumOff val="80000"/>
                  </a:schemeClr>
                </a:solidFill>
              </a:rPr>
              <a:t>justified</a:t>
            </a:r>
            <a:r>
              <a:rPr lang="en-US" sz="2800" b="1" i="1" dirty="0"/>
              <a:t> by his blood.</a:t>
            </a:r>
            <a:r>
              <a:rPr lang="en-US" sz="2800" b="1" dirty="0"/>
              <a:t>” </a:t>
            </a:r>
            <a:r>
              <a:rPr lang="en-US" sz="2800" b="1" dirty="0">
                <a:solidFill>
                  <a:schemeClr val="accent1">
                    <a:lumMod val="40000"/>
                    <a:lumOff val="60000"/>
                  </a:schemeClr>
                </a:solidFill>
              </a:rPr>
              <a:t>Romans 5:9</a:t>
            </a:r>
          </a:p>
          <a:p>
            <a:pPr marL="0" indent="0">
              <a:buNone/>
            </a:pPr>
            <a:r>
              <a:rPr lang="en-US" sz="2800" b="1" dirty="0"/>
              <a:t>“</a:t>
            </a:r>
            <a:r>
              <a:rPr lang="en-US" sz="2800" b="1" i="1" dirty="0"/>
              <a:t>we have </a:t>
            </a:r>
            <a:r>
              <a:rPr lang="en-US" sz="2800" b="1" i="1" dirty="0">
                <a:solidFill>
                  <a:schemeClr val="accent4">
                    <a:lumMod val="20000"/>
                    <a:lumOff val="80000"/>
                  </a:schemeClr>
                </a:solidFill>
              </a:rPr>
              <a:t>been made right in God’s sight</a:t>
            </a:r>
            <a:r>
              <a:rPr lang="en-US" sz="2800" b="1" i="1" dirty="0"/>
              <a:t> by the blood of Christ.</a:t>
            </a:r>
            <a:r>
              <a:rPr lang="en-US" sz="2800" b="1" dirty="0"/>
              <a:t>” </a:t>
            </a:r>
            <a:r>
              <a:rPr lang="en-US" sz="2800" b="1" dirty="0">
                <a:solidFill>
                  <a:schemeClr val="accent1">
                    <a:lumMod val="40000"/>
                    <a:lumOff val="60000"/>
                  </a:schemeClr>
                </a:solidFill>
              </a:rPr>
              <a:t>Romans 5:9, New Living Translation</a:t>
            </a:r>
            <a:endParaRPr lang="en-US" sz="3600" b="1" dirty="0">
              <a:solidFill>
                <a:schemeClr val="accent1">
                  <a:lumMod val="40000"/>
                  <a:lumOff val="60000"/>
                </a:schemeClr>
              </a:solidFill>
            </a:endParaRPr>
          </a:p>
        </p:txBody>
      </p:sp>
    </p:spTree>
    <p:extLst>
      <p:ext uri="{BB962C8B-B14F-4D97-AF65-F5344CB8AC3E}">
        <p14:creationId xmlns:p14="http://schemas.microsoft.com/office/powerpoint/2010/main" val="83172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par>
                          <p:cTn id="8" fill="hold">
                            <p:stCondLst>
                              <p:cond delay="3000"/>
                            </p:stCondLst>
                            <p:childTnLst>
                              <p:par>
                                <p:cTn id="9" presetID="6" presetClass="entr" presetSubtype="16" fill="hold" nodeType="afterEffect">
                                  <p:stCondLst>
                                    <p:cond delay="100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circle(in)">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circle(in)">
                                      <p:cBhvr>
                                        <p:cTn id="16"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II.</a:t>
            </a:r>
            <a:r>
              <a:rPr lang="en-US" b="1" dirty="0"/>
              <a:t> Jesus Christ is God’s love in action who… </a:t>
            </a:r>
            <a:r>
              <a:rPr lang="en-US" b="1" i="1" dirty="0"/>
              <a:t>(Romans 5:9-11)</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rmAutofit/>
          </a:bodyPr>
          <a:lstStyle/>
          <a:p>
            <a:pPr marL="514350" indent="-514350">
              <a:buFont typeface="+mj-lt"/>
              <a:buAutoNum type="alphaUcPeriod"/>
            </a:pPr>
            <a:r>
              <a:rPr lang="en-US" sz="2800" b="1" dirty="0"/>
              <a:t>Makes us right in God’s sight </a:t>
            </a:r>
          </a:p>
          <a:p>
            <a:pPr marL="514350" indent="-514350">
              <a:buFont typeface="+mj-lt"/>
              <a:buAutoNum type="alphaUcPeriod"/>
            </a:pPr>
            <a:r>
              <a:rPr lang="en-US" sz="2800" b="1" dirty="0"/>
              <a:t>Saves us from the coming wrath of God </a:t>
            </a:r>
          </a:p>
          <a:p>
            <a:pPr marL="0" indent="0">
              <a:buNone/>
            </a:pPr>
            <a:r>
              <a:rPr lang="en-US" sz="2800" b="1" dirty="0"/>
              <a:t>“Since, </a:t>
            </a:r>
            <a:r>
              <a:rPr lang="en-US" sz="2800" b="1" i="1" dirty="0"/>
              <a:t>therefore, we have now been justified by his blood, </a:t>
            </a:r>
            <a:r>
              <a:rPr lang="en-US" sz="2800" b="1" i="1" dirty="0">
                <a:solidFill>
                  <a:schemeClr val="accent4">
                    <a:lumMod val="20000"/>
                    <a:lumOff val="80000"/>
                  </a:schemeClr>
                </a:solidFill>
              </a:rPr>
              <a:t>much more shall we be saved by him from the wrath of God</a:t>
            </a:r>
            <a:r>
              <a:rPr lang="en-US" sz="2800" b="1" i="1" dirty="0"/>
              <a:t>.</a:t>
            </a:r>
            <a:r>
              <a:rPr lang="en-US" sz="2800" b="1" dirty="0"/>
              <a:t>” </a:t>
            </a:r>
            <a:r>
              <a:rPr lang="en-US" sz="2800" b="1" dirty="0">
                <a:solidFill>
                  <a:schemeClr val="accent1">
                    <a:lumMod val="40000"/>
                    <a:lumOff val="60000"/>
                  </a:schemeClr>
                </a:solidFill>
              </a:rPr>
              <a:t>Romans 5:9</a:t>
            </a:r>
          </a:p>
          <a:p>
            <a:pPr marL="0" indent="0">
              <a:buNone/>
            </a:pPr>
            <a:r>
              <a:rPr lang="en-US" sz="2800" b="1" dirty="0"/>
              <a:t>“</a:t>
            </a:r>
            <a:r>
              <a:rPr lang="en-US" sz="2800" b="1" i="1" dirty="0"/>
              <a:t>For </a:t>
            </a:r>
            <a:r>
              <a:rPr lang="en-US" sz="2800" b="1" i="1" dirty="0">
                <a:solidFill>
                  <a:schemeClr val="accent4">
                    <a:lumMod val="20000"/>
                    <a:lumOff val="80000"/>
                  </a:schemeClr>
                </a:solidFill>
              </a:rPr>
              <a:t>God has not destined us for wrath</a:t>
            </a:r>
            <a:r>
              <a:rPr lang="en-US" sz="2800" b="1" i="1" dirty="0"/>
              <a:t>, but to obtain salvation through our Lord Jesus Christ.</a:t>
            </a:r>
            <a:r>
              <a:rPr lang="en-US" sz="2800" b="1" dirty="0"/>
              <a:t>” </a:t>
            </a:r>
            <a:r>
              <a:rPr lang="en-US" sz="2800" b="1" dirty="0">
                <a:solidFill>
                  <a:schemeClr val="accent1">
                    <a:lumMod val="40000"/>
                    <a:lumOff val="60000"/>
                  </a:schemeClr>
                </a:solidFill>
              </a:rPr>
              <a:t>1 Thessalonians 5:9</a:t>
            </a:r>
            <a:endParaRPr lang="en-US" sz="3600" b="1" dirty="0">
              <a:solidFill>
                <a:schemeClr val="accent1">
                  <a:lumMod val="40000"/>
                  <a:lumOff val="60000"/>
                </a:schemeClr>
              </a:solidFill>
            </a:endParaRPr>
          </a:p>
        </p:txBody>
      </p:sp>
    </p:spTree>
    <p:extLst>
      <p:ext uri="{BB962C8B-B14F-4D97-AF65-F5344CB8AC3E}">
        <p14:creationId xmlns:p14="http://schemas.microsoft.com/office/powerpoint/2010/main" val="38701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circle(in)">
                                      <p:cBhvr>
                                        <p:cTn id="11" dur="2000"/>
                                        <p:tgtEl>
                                          <p:spTgt spid="7">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circle(in)">
                                      <p:cBhvr>
                                        <p:cTn id="16"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5418E-D682-4E90-A7DF-6F8397A782D0}"/>
              </a:ext>
            </a:extLst>
          </p:cNvPr>
          <p:cNvSpPr>
            <a:spLocks noGrp="1"/>
          </p:cNvSpPr>
          <p:nvPr>
            <p:ph type="title"/>
          </p:nvPr>
        </p:nvSpPr>
        <p:spPr/>
        <p:txBody>
          <a:bodyPr>
            <a:normAutofit/>
          </a:bodyPr>
          <a:lstStyle/>
          <a:p>
            <a:r>
              <a:rPr lang="en-US" b="1" dirty="0">
                <a:solidFill>
                  <a:srgbClr val="FF0000"/>
                </a:solidFill>
              </a:rPr>
              <a:t>II.</a:t>
            </a:r>
            <a:r>
              <a:rPr lang="en-US" b="1" dirty="0"/>
              <a:t> Jesus Christ is God’s love in action who… </a:t>
            </a:r>
            <a:r>
              <a:rPr lang="en-US" b="1" i="1" dirty="0"/>
              <a:t>(Romans 5:9-11)</a:t>
            </a:r>
            <a:endParaRPr lang="en-US" i="1" dirty="0"/>
          </a:p>
        </p:txBody>
      </p:sp>
      <p:sp>
        <p:nvSpPr>
          <p:cNvPr id="7" name="Content Placeholder 6">
            <a:extLst>
              <a:ext uri="{FF2B5EF4-FFF2-40B4-BE49-F238E27FC236}">
                <a16:creationId xmlns:a16="http://schemas.microsoft.com/office/drawing/2014/main" id="{A54B6AF7-4829-46BE-91B9-F80FE1C862A0}"/>
              </a:ext>
            </a:extLst>
          </p:cNvPr>
          <p:cNvSpPr>
            <a:spLocks noGrp="1"/>
          </p:cNvSpPr>
          <p:nvPr>
            <p:ph idx="1"/>
          </p:nvPr>
        </p:nvSpPr>
        <p:spPr/>
        <p:txBody>
          <a:bodyPr>
            <a:noAutofit/>
          </a:bodyPr>
          <a:lstStyle/>
          <a:p>
            <a:pPr marL="514350" indent="-514350">
              <a:buFont typeface="+mj-lt"/>
              <a:buAutoNum type="alphaUcPeriod"/>
            </a:pPr>
            <a:r>
              <a:rPr lang="en-US" sz="2800" b="1" dirty="0"/>
              <a:t>Makes us right in God’s sight </a:t>
            </a:r>
          </a:p>
          <a:p>
            <a:pPr marL="514350" indent="-514350">
              <a:buFont typeface="+mj-lt"/>
              <a:buAutoNum type="alphaUcPeriod"/>
            </a:pPr>
            <a:r>
              <a:rPr lang="en-US" sz="2800" b="1" dirty="0"/>
              <a:t>Saves us from the coming wrath of God</a:t>
            </a:r>
          </a:p>
          <a:p>
            <a:pPr marL="514350" indent="-514350">
              <a:buFont typeface="+mj-lt"/>
              <a:buAutoNum type="alphaUcPeriod"/>
            </a:pPr>
            <a:r>
              <a:rPr lang="en-US" sz="2800" b="1" dirty="0"/>
              <a:t>Restores us to right relationship with God</a:t>
            </a:r>
          </a:p>
          <a:p>
            <a:pPr marL="0" indent="0">
              <a:buNone/>
            </a:pPr>
            <a:r>
              <a:rPr lang="en-US" sz="2800" b="1" dirty="0"/>
              <a:t>“</a:t>
            </a:r>
            <a:r>
              <a:rPr lang="en-US" sz="2800" b="1" i="1" dirty="0"/>
              <a:t>For if </a:t>
            </a:r>
            <a:r>
              <a:rPr lang="en-US" sz="2800" b="1" i="1" dirty="0">
                <a:solidFill>
                  <a:schemeClr val="accent4">
                    <a:lumMod val="20000"/>
                    <a:lumOff val="80000"/>
                  </a:schemeClr>
                </a:solidFill>
              </a:rPr>
              <a:t>while we were </a:t>
            </a:r>
            <a:r>
              <a:rPr lang="en-US" sz="2800" b="1" i="1" u="sng" dirty="0">
                <a:solidFill>
                  <a:schemeClr val="accent4">
                    <a:lumMod val="20000"/>
                    <a:lumOff val="80000"/>
                  </a:schemeClr>
                </a:solidFill>
              </a:rPr>
              <a:t>enemies</a:t>
            </a:r>
            <a:r>
              <a:rPr lang="en-US" sz="2800" b="1" i="1" dirty="0"/>
              <a:t> we were reconciled to God by the death of his Son...</a:t>
            </a:r>
            <a:r>
              <a:rPr lang="en-US" sz="2800" b="1" dirty="0"/>
              <a:t>” </a:t>
            </a:r>
            <a:r>
              <a:rPr lang="en-US" sz="2800" b="1" dirty="0">
                <a:solidFill>
                  <a:schemeClr val="accent1">
                    <a:lumMod val="40000"/>
                    <a:lumOff val="60000"/>
                  </a:schemeClr>
                </a:solidFill>
              </a:rPr>
              <a:t>Romans 5:10</a:t>
            </a:r>
          </a:p>
          <a:p>
            <a:pPr marL="0" indent="0">
              <a:buNone/>
            </a:pPr>
            <a:r>
              <a:rPr lang="en-US" sz="2800" b="1" dirty="0"/>
              <a:t>“</a:t>
            </a:r>
            <a:r>
              <a:rPr lang="en-US" sz="2800" b="1" i="1" dirty="0"/>
              <a:t>we have </a:t>
            </a:r>
            <a:r>
              <a:rPr lang="en-US" sz="2800" b="1" i="1" dirty="0">
                <a:solidFill>
                  <a:schemeClr val="accent4">
                    <a:lumMod val="20000"/>
                    <a:lumOff val="80000"/>
                  </a:schemeClr>
                </a:solidFill>
              </a:rPr>
              <a:t>peace</a:t>
            </a:r>
            <a:r>
              <a:rPr lang="en-US" sz="2800" b="1" i="1" dirty="0"/>
              <a:t> with God through our Lord Jesus Christ.</a:t>
            </a:r>
            <a:r>
              <a:rPr lang="en-US" sz="2800" b="1" dirty="0"/>
              <a:t>” </a:t>
            </a:r>
            <a:r>
              <a:rPr lang="en-US" sz="2800" b="1" dirty="0">
                <a:solidFill>
                  <a:schemeClr val="accent1">
                    <a:lumMod val="40000"/>
                    <a:lumOff val="60000"/>
                  </a:schemeClr>
                </a:solidFill>
              </a:rPr>
              <a:t>Romans 5:1</a:t>
            </a:r>
          </a:p>
        </p:txBody>
      </p:sp>
    </p:spTree>
    <p:extLst>
      <p:ext uri="{BB962C8B-B14F-4D97-AF65-F5344CB8AC3E}">
        <p14:creationId xmlns:p14="http://schemas.microsoft.com/office/powerpoint/2010/main" val="33687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ircle(in)">
                                      <p:cBhvr>
                                        <p:cTn id="7" dur="2000"/>
                                        <p:tgtEl>
                                          <p:spTgt spid="7">
                                            <p:txEl>
                                              <p:pRg st="2" end="2"/>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Effect transition="in" filter="circle(in)">
                                      <p:cBhvr>
                                        <p:cTn id="11" dur="2000"/>
                                        <p:tgtEl>
                                          <p:spTgt spid="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circle(in)">
                                      <p:cBhvr>
                                        <p:cTn id="16"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1759</TotalTime>
  <Words>1072</Words>
  <Application>Microsoft Macintosh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Corbel</vt:lpstr>
      <vt:lpstr>Wingdings</vt:lpstr>
      <vt:lpstr>Banded</vt:lpstr>
      <vt:lpstr>PowerPoint Presentation</vt:lpstr>
      <vt:lpstr>The greatest rescue story ever told!</vt:lpstr>
      <vt:lpstr>I. God’s love for us is inconceivable in human terms… (Romans 5:6-8 )</vt:lpstr>
      <vt:lpstr>I. God’s love for us is inconceivable in human terms… (Romans 5:6-8 )</vt:lpstr>
      <vt:lpstr>I. God’s love for us is inconceivable in human terms… (Romans 5:6-8 )</vt:lpstr>
      <vt:lpstr>I. God’s love for us is inconceivable in human terms… (Romans 5:6-8 )</vt:lpstr>
      <vt:lpstr>II. Jesus Christ is God’s love in action who… (Romans 5:9-11)</vt:lpstr>
      <vt:lpstr>II. Jesus Christ is God’s love in action who… (Romans 5:9-11)</vt:lpstr>
      <vt:lpstr>II. Jesus Christ is God’s love in action who… (Romans 5:9-11)</vt:lpstr>
      <vt:lpstr>II. Jesus Christ is God’s love in action who… (Romans 5:9-11)</vt:lpstr>
      <vt:lpstr>II. Jesus Christ is God’s love in action who… (Romans 5:9-11)</vt:lpstr>
      <vt:lpstr>II. Jesus Christ is God’s love in action who… (Romans 5:9-11)</vt:lpstr>
      <vt:lpstr>PowerPoint Presentation</vt:lpstr>
      <vt:lpstr>II. Jesus Christ is God’s love in action who… (Romans 5:9-11)</vt:lpstr>
      <vt:lpstr>III. The greatest rescue story ever told! </vt:lpstr>
      <vt:lpstr>III. The greatest rescue story ever told!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Press on to maturity!</dc:title>
  <dc:creator>User1</dc:creator>
  <cp:lastModifiedBy>AV Leptondale</cp:lastModifiedBy>
  <cp:revision>105</cp:revision>
  <dcterms:created xsi:type="dcterms:W3CDTF">2019-01-17T18:47:20Z</dcterms:created>
  <dcterms:modified xsi:type="dcterms:W3CDTF">2019-03-30T17:12:06Z</dcterms:modified>
</cp:coreProperties>
</file>