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9" r:id="rId3"/>
    <p:sldId id="257" r:id="rId4"/>
    <p:sldId id="270" r:id="rId5"/>
    <p:sldId id="271" r:id="rId6"/>
    <p:sldId id="272" r:id="rId7"/>
    <p:sldId id="273" r:id="rId8"/>
    <p:sldId id="274" r:id="rId9"/>
    <p:sldId id="275" r:id="rId10"/>
    <p:sldId id="276" r:id="rId11"/>
    <p:sldId id="277" r:id="rId12"/>
    <p:sldId id="282" r:id="rId13"/>
    <p:sldId id="278" r:id="rId14"/>
    <p:sldId id="279" r:id="rId15"/>
    <p:sldId id="280" r:id="rId16"/>
    <p:sldId id="281" r:id="rId17"/>
    <p:sldId id="28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88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212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1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079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97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636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060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929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260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875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06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4/21/19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697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07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lnSpcReduction="10000"/>
          </a:bodyPr>
          <a:lstStyle/>
          <a:p>
            <a:pPr marL="514350" indent="-514350">
              <a:buFont typeface="+mj-lt"/>
              <a:buAutoNum type="alphaUcPeriod"/>
            </a:pPr>
            <a:r>
              <a:rPr lang="en-US" sz="2800" b="1" dirty="0"/>
              <a:t>By being rooted and built up in </a:t>
            </a:r>
            <a:r>
              <a:rPr lang="en-US" sz="2800" b="1" u="sng" dirty="0"/>
              <a:t>who Jesus is</a:t>
            </a:r>
            <a:r>
              <a:rPr lang="en-US" sz="2800" b="1" dirty="0"/>
              <a:t> </a:t>
            </a:r>
            <a:r>
              <a:rPr lang="en-US" sz="2800" b="1" i="1" dirty="0"/>
              <a:t>(Verses 9-10)</a:t>
            </a:r>
          </a:p>
          <a:p>
            <a:pPr marL="514350" indent="-514350">
              <a:buFont typeface="+mj-lt"/>
              <a:buAutoNum type="alphaUcPeriod"/>
            </a:pPr>
            <a:r>
              <a:rPr lang="en-US" sz="2800" b="1" dirty="0"/>
              <a:t>By being rooted and built up in </a:t>
            </a:r>
            <a:r>
              <a:rPr lang="en-US" sz="2800" b="1" u="sng" dirty="0"/>
              <a:t>who we become</a:t>
            </a:r>
            <a:r>
              <a:rPr lang="en-US" sz="2800" b="1" dirty="0"/>
              <a:t> because of what Jesus has done </a:t>
            </a:r>
            <a:r>
              <a:rPr lang="en-US" sz="2800" b="1" i="1" dirty="0"/>
              <a:t>(verses 11-14)</a:t>
            </a:r>
          </a:p>
          <a:p>
            <a:pPr marL="688086" lvl="1" indent="-514350">
              <a:buFont typeface="+mj-lt"/>
              <a:buAutoNum type="arabicPeriod"/>
            </a:pPr>
            <a:r>
              <a:rPr lang="en-US" sz="2800" b="1" i="1" dirty="0">
                <a:solidFill>
                  <a:srgbClr val="FF0000"/>
                </a:solidFill>
              </a:rPr>
              <a:t>In Christ, we become new creations (verse 11)</a:t>
            </a:r>
          </a:p>
          <a:p>
            <a:pPr marL="688086" lvl="1" indent="-514350">
              <a:buFont typeface="+mj-lt"/>
              <a:buAutoNum type="arabicPeriod"/>
            </a:pPr>
            <a:r>
              <a:rPr lang="en-US" sz="2800" b="1" i="1" dirty="0">
                <a:solidFill>
                  <a:srgbClr val="FF0000"/>
                </a:solidFill>
              </a:rPr>
              <a:t>In Christ, we become joined to Jesus’ destiny (verses 12-14)</a:t>
            </a:r>
          </a:p>
          <a:p>
            <a:r>
              <a:rPr lang="en-US" sz="2400" b="1" dirty="0">
                <a:solidFill>
                  <a:srgbClr val="FF0000"/>
                </a:solidFill>
              </a:rPr>
              <a:t>12</a:t>
            </a:r>
            <a:r>
              <a:rPr lang="en-US" sz="2600" b="1" i="1" dirty="0"/>
              <a:t> having been </a:t>
            </a:r>
            <a:r>
              <a:rPr lang="en-US" sz="2600" b="1" i="1" dirty="0">
                <a:solidFill>
                  <a:srgbClr val="0070C0"/>
                </a:solidFill>
              </a:rPr>
              <a:t>buried with him </a:t>
            </a:r>
            <a:r>
              <a:rPr lang="en-US" sz="2600" b="1" i="1" dirty="0"/>
              <a:t>in baptism, in which you were also </a:t>
            </a:r>
            <a:r>
              <a:rPr lang="en-US" sz="2600" b="1" i="1" dirty="0">
                <a:solidFill>
                  <a:srgbClr val="0070C0"/>
                </a:solidFill>
              </a:rPr>
              <a:t>raised with him </a:t>
            </a:r>
            <a:r>
              <a:rPr lang="en-US" sz="2600" b="1" i="1" dirty="0"/>
              <a:t>through faith in the powerful working of God, who raised him from the dead. </a:t>
            </a:r>
            <a:r>
              <a:rPr lang="en-US" sz="2400" b="1" dirty="0">
                <a:solidFill>
                  <a:srgbClr val="FF0000"/>
                </a:solidFill>
              </a:rPr>
              <a:t>13</a:t>
            </a:r>
            <a:r>
              <a:rPr lang="en-US" sz="2600" b="1" i="1" dirty="0"/>
              <a:t> And you, who were dead in your trespasses and the uncircumcision of your flesh, God </a:t>
            </a:r>
            <a:r>
              <a:rPr lang="en-US" sz="2600" b="1" i="1" dirty="0">
                <a:solidFill>
                  <a:srgbClr val="0070C0"/>
                </a:solidFill>
              </a:rPr>
              <a:t>made alive together with him</a:t>
            </a:r>
            <a:r>
              <a:rPr lang="en-US" sz="2600" b="1" i="1" dirty="0"/>
              <a:t>, having forgiven us all our trespasses, </a:t>
            </a:r>
            <a:r>
              <a:rPr lang="en-US" sz="2400" b="1" dirty="0">
                <a:solidFill>
                  <a:srgbClr val="FF0000"/>
                </a:solidFill>
              </a:rPr>
              <a:t>14</a:t>
            </a:r>
            <a:r>
              <a:rPr lang="en-US" sz="2600" b="1" i="1" dirty="0"/>
              <a:t> by canceling the record of debt that stood against us with its legal demands. This he set aside, nailing it to the cross. </a:t>
            </a:r>
          </a:p>
          <a:p>
            <a:r>
              <a:rPr lang="en-US" dirty="0"/>
              <a:t>  </a:t>
            </a:r>
            <a:endParaRPr lang="en-US" sz="16600" b="1" i="1" dirty="0">
              <a:solidFill>
                <a:srgbClr val="FF0000"/>
              </a:solidFill>
            </a:endParaRPr>
          </a:p>
        </p:txBody>
      </p:sp>
    </p:spTree>
    <p:extLst>
      <p:ext uri="{BB962C8B-B14F-4D97-AF65-F5344CB8AC3E}">
        <p14:creationId xmlns:p14="http://schemas.microsoft.com/office/powerpoint/2010/main" val="153334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circle(in)">
                                      <p:cBhvr>
                                        <p:cTn id="1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lnSpcReduction="10000"/>
          </a:bodyPr>
          <a:lstStyle/>
          <a:p>
            <a:pPr marL="514350" indent="-514350">
              <a:buFont typeface="+mj-lt"/>
              <a:buAutoNum type="alphaUcPeriod"/>
            </a:pPr>
            <a:r>
              <a:rPr lang="en-US" sz="2800" b="1" dirty="0"/>
              <a:t>By being rooted and built up in </a:t>
            </a:r>
            <a:r>
              <a:rPr lang="en-US" sz="2800" b="1" u="sng" dirty="0"/>
              <a:t>who Jesus is</a:t>
            </a:r>
            <a:r>
              <a:rPr lang="en-US" sz="2800" b="1" dirty="0"/>
              <a:t> </a:t>
            </a:r>
            <a:r>
              <a:rPr lang="en-US" sz="2800" b="1" i="1" dirty="0"/>
              <a:t>(Verses 9-10)</a:t>
            </a:r>
          </a:p>
          <a:p>
            <a:pPr marL="514350" indent="-514350">
              <a:buFont typeface="+mj-lt"/>
              <a:buAutoNum type="alphaUcPeriod"/>
            </a:pPr>
            <a:r>
              <a:rPr lang="en-US" sz="2800" b="1" dirty="0"/>
              <a:t>By being rooted and built up in </a:t>
            </a:r>
            <a:r>
              <a:rPr lang="en-US" sz="2800" b="1" u="sng" dirty="0"/>
              <a:t>who we become</a:t>
            </a:r>
            <a:r>
              <a:rPr lang="en-US" sz="2800" b="1" dirty="0"/>
              <a:t> because of what Jesus has done </a:t>
            </a:r>
            <a:r>
              <a:rPr lang="en-US" sz="2800" b="1" i="1" dirty="0"/>
              <a:t>(verses 11-14)</a:t>
            </a:r>
          </a:p>
          <a:p>
            <a:pPr marL="688086" lvl="1" indent="-514350">
              <a:buFont typeface="+mj-lt"/>
              <a:buAutoNum type="arabicPeriod"/>
            </a:pPr>
            <a:r>
              <a:rPr lang="en-US" sz="2800" b="1" i="1" dirty="0">
                <a:solidFill>
                  <a:srgbClr val="FF0000"/>
                </a:solidFill>
              </a:rPr>
              <a:t>In Christ, we become new creations (verse 11)</a:t>
            </a:r>
          </a:p>
          <a:p>
            <a:pPr marL="688086" lvl="1" indent="-514350">
              <a:buFont typeface="+mj-lt"/>
              <a:buAutoNum type="arabicPeriod"/>
            </a:pPr>
            <a:r>
              <a:rPr lang="en-US" sz="2800" b="1" i="1" dirty="0">
                <a:solidFill>
                  <a:srgbClr val="FF0000"/>
                </a:solidFill>
              </a:rPr>
              <a:t>In Christ, we become joined to Jesus’ destiny (verses 12-14)</a:t>
            </a:r>
          </a:p>
          <a:p>
            <a:r>
              <a:rPr lang="en-US" sz="2400" b="1" dirty="0">
                <a:solidFill>
                  <a:srgbClr val="FF0000"/>
                </a:solidFill>
              </a:rPr>
              <a:t>12</a:t>
            </a:r>
            <a:r>
              <a:rPr lang="en-US" sz="2600" b="1" i="1" dirty="0"/>
              <a:t> having been buried with him in baptism, in which you were also raised with him through faith in the powerful working of God, who raised him from the dead. </a:t>
            </a:r>
            <a:r>
              <a:rPr lang="en-US" sz="2400" b="1" dirty="0">
                <a:solidFill>
                  <a:srgbClr val="FF0000"/>
                </a:solidFill>
              </a:rPr>
              <a:t>13</a:t>
            </a:r>
            <a:r>
              <a:rPr lang="en-US" sz="2600" b="1" i="1" dirty="0"/>
              <a:t> And </a:t>
            </a:r>
            <a:r>
              <a:rPr lang="en-US" sz="2600" b="1" i="1" dirty="0">
                <a:solidFill>
                  <a:srgbClr val="0070C0"/>
                </a:solidFill>
              </a:rPr>
              <a:t>you, </a:t>
            </a:r>
            <a:r>
              <a:rPr lang="en-US" sz="2600" b="1" i="1" u="sng" dirty="0">
                <a:solidFill>
                  <a:srgbClr val="0070C0"/>
                </a:solidFill>
              </a:rPr>
              <a:t>who were dead</a:t>
            </a:r>
            <a:r>
              <a:rPr lang="en-US" sz="2600" b="1" i="1" dirty="0">
                <a:solidFill>
                  <a:srgbClr val="0070C0"/>
                </a:solidFill>
              </a:rPr>
              <a:t> in your trespasses and the uncircumcision of your flesh</a:t>
            </a:r>
            <a:r>
              <a:rPr lang="en-US" sz="2600" b="1" i="1" dirty="0"/>
              <a:t>, God made alive together with him, having forgiven us all our trespasses, </a:t>
            </a:r>
            <a:r>
              <a:rPr lang="en-US" sz="2400" b="1" dirty="0">
                <a:solidFill>
                  <a:srgbClr val="FF0000"/>
                </a:solidFill>
              </a:rPr>
              <a:t>14</a:t>
            </a:r>
            <a:r>
              <a:rPr lang="en-US" sz="2600" b="1" i="1" dirty="0"/>
              <a:t> by canceling the record of debt that stood against us with its legal demands. This he set aside, nailing it to the cross. </a:t>
            </a:r>
          </a:p>
          <a:p>
            <a:r>
              <a:rPr lang="en-US" dirty="0"/>
              <a:t>  </a:t>
            </a:r>
            <a:endParaRPr lang="en-US" sz="16600" b="1" i="1" dirty="0">
              <a:solidFill>
                <a:srgbClr val="FF0000"/>
              </a:solidFill>
            </a:endParaRPr>
          </a:p>
        </p:txBody>
      </p:sp>
    </p:spTree>
    <p:extLst>
      <p:ext uri="{BB962C8B-B14F-4D97-AF65-F5344CB8AC3E}">
        <p14:creationId xmlns:p14="http://schemas.microsoft.com/office/powerpoint/2010/main" val="5948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lnSpcReduction="10000"/>
          </a:bodyPr>
          <a:lstStyle/>
          <a:p>
            <a:pPr marL="514350" indent="-514350">
              <a:buFont typeface="+mj-lt"/>
              <a:buAutoNum type="alphaUcPeriod"/>
            </a:pPr>
            <a:r>
              <a:rPr lang="en-US" sz="2800" b="1" dirty="0"/>
              <a:t>By being rooted and built up in </a:t>
            </a:r>
            <a:r>
              <a:rPr lang="en-US" sz="2800" b="1" u="sng" dirty="0"/>
              <a:t>who Jesus is</a:t>
            </a:r>
            <a:r>
              <a:rPr lang="en-US" sz="2800" b="1" dirty="0"/>
              <a:t> </a:t>
            </a:r>
            <a:r>
              <a:rPr lang="en-US" sz="2800" b="1" i="1" dirty="0"/>
              <a:t>(Verses 9-10)</a:t>
            </a:r>
          </a:p>
          <a:p>
            <a:pPr marL="514350" indent="-514350">
              <a:buFont typeface="+mj-lt"/>
              <a:buAutoNum type="alphaUcPeriod"/>
            </a:pPr>
            <a:r>
              <a:rPr lang="en-US" sz="2800" b="1" dirty="0"/>
              <a:t>By being rooted and built up in </a:t>
            </a:r>
            <a:r>
              <a:rPr lang="en-US" sz="2800" b="1" u="sng" dirty="0"/>
              <a:t>who we become</a:t>
            </a:r>
            <a:r>
              <a:rPr lang="en-US" sz="2800" b="1" dirty="0"/>
              <a:t> because of what Jesus has done </a:t>
            </a:r>
            <a:r>
              <a:rPr lang="en-US" sz="2800" b="1" i="1" dirty="0"/>
              <a:t>(verses 11-14)</a:t>
            </a:r>
          </a:p>
          <a:p>
            <a:pPr marL="688086" lvl="1" indent="-514350">
              <a:buFont typeface="+mj-lt"/>
              <a:buAutoNum type="arabicPeriod"/>
            </a:pPr>
            <a:r>
              <a:rPr lang="en-US" sz="2800" b="1" i="1" dirty="0">
                <a:solidFill>
                  <a:srgbClr val="FF0000"/>
                </a:solidFill>
              </a:rPr>
              <a:t>In Christ, we become new creations (verse 11)</a:t>
            </a:r>
          </a:p>
          <a:p>
            <a:pPr marL="688086" lvl="1" indent="-514350">
              <a:buFont typeface="+mj-lt"/>
              <a:buAutoNum type="arabicPeriod"/>
            </a:pPr>
            <a:r>
              <a:rPr lang="en-US" sz="2800" b="1" i="1" dirty="0">
                <a:solidFill>
                  <a:srgbClr val="FF0000"/>
                </a:solidFill>
              </a:rPr>
              <a:t>In Christ, we become joined to Jesus’ destiny (verses 12-14)</a:t>
            </a:r>
          </a:p>
          <a:p>
            <a:r>
              <a:rPr lang="en-US" sz="2400" b="1" dirty="0">
                <a:solidFill>
                  <a:srgbClr val="FF0000"/>
                </a:solidFill>
              </a:rPr>
              <a:t>12</a:t>
            </a:r>
            <a:r>
              <a:rPr lang="en-US" sz="2600" b="1" i="1" dirty="0"/>
              <a:t> having been </a:t>
            </a:r>
            <a:r>
              <a:rPr lang="en-US" sz="2600" b="1" i="1" dirty="0">
                <a:solidFill>
                  <a:srgbClr val="0070C0"/>
                </a:solidFill>
              </a:rPr>
              <a:t>buried with him </a:t>
            </a:r>
            <a:r>
              <a:rPr lang="en-US" sz="2600" b="1" i="1" dirty="0"/>
              <a:t>in baptism, in which you were also </a:t>
            </a:r>
            <a:r>
              <a:rPr lang="en-US" sz="2600" b="1" i="1" dirty="0">
                <a:solidFill>
                  <a:srgbClr val="0070C0"/>
                </a:solidFill>
              </a:rPr>
              <a:t>raised with him </a:t>
            </a:r>
            <a:r>
              <a:rPr lang="en-US" sz="2600" b="1" i="1" dirty="0"/>
              <a:t>through faith in the powerful working of God, who raised him from the dead. </a:t>
            </a:r>
            <a:r>
              <a:rPr lang="en-US" sz="2400" b="1" dirty="0">
                <a:solidFill>
                  <a:srgbClr val="FF0000"/>
                </a:solidFill>
              </a:rPr>
              <a:t>13</a:t>
            </a:r>
            <a:r>
              <a:rPr lang="en-US" sz="2600" b="1" i="1" dirty="0"/>
              <a:t> And you, who were dead in your trespasses and the uncircumcision of your flesh, God </a:t>
            </a:r>
            <a:r>
              <a:rPr lang="en-US" sz="2600" b="1" i="1" dirty="0">
                <a:solidFill>
                  <a:srgbClr val="0070C0"/>
                </a:solidFill>
              </a:rPr>
              <a:t>made alive together with him</a:t>
            </a:r>
            <a:r>
              <a:rPr lang="en-US" sz="2600" b="1" i="1" dirty="0"/>
              <a:t>, having </a:t>
            </a:r>
            <a:r>
              <a:rPr lang="en-US" sz="2600" b="1" i="1" dirty="0">
                <a:solidFill>
                  <a:srgbClr val="0070C0"/>
                </a:solidFill>
              </a:rPr>
              <a:t>forgiven us all our trespasses</a:t>
            </a:r>
            <a:r>
              <a:rPr lang="en-US" sz="2600" b="1" i="1" dirty="0"/>
              <a:t>, </a:t>
            </a:r>
            <a:r>
              <a:rPr lang="en-US" sz="2400" b="1" dirty="0">
                <a:solidFill>
                  <a:srgbClr val="FF0000"/>
                </a:solidFill>
              </a:rPr>
              <a:t>14</a:t>
            </a:r>
            <a:r>
              <a:rPr lang="en-US" sz="2600" b="1" i="1" dirty="0"/>
              <a:t> by </a:t>
            </a:r>
            <a:r>
              <a:rPr lang="en-US" sz="2600" b="1" i="1" dirty="0">
                <a:solidFill>
                  <a:srgbClr val="0070C0"/>
                </a:solidFill>
              </a:rPr>
              <a:t>canceling the record of debt</a:t>
            </a:r>
            <a:r>
              <a:rPr lang="en-US" sz="2600" b="1" i="1" dirty="0"/>
              <a:t> that stood against us </a:t>
            </a:r>
            <a:r>
              <a:rPr lang="en-US" sz="2600" b="1" i="1" dirty="0">
                <a:solidFill>
                  <a:srgbClr val="0070C0"/>
                </a:solidFill>
              </a:rPr>
              <a:t>with its legal demands</a:t>
            </a:r>
            <a:r>
              <a:rPr lang="en-US" sz="2600" b="1" i="1" dirty="0"/>
              <a:t>. </a:t>
            </a:r>
            <a:r>
              <a:rPr lang="en-US" sz="2600" b="1" i="1" dirty="0">
                <a:solidFill>
                  <a:srgbClr val="0070C0"/>
                </a:solidFill>
              </a:rPr>
              <a:t>This he set aside</a:t>
            </a:r>
            <a:r>
              <a:rPr lang="en-US" sz="2600" b="1" i="1" dirty="0"/>
              <a:t>, </a:t>
            </a:r>
            <a:r>
              <a:rPr lang="en-US" sz="2600" b="1" i="1" dirty="0">
                <a:solidFill>
                  <a:srgbClr val="0070C0"/>
                </a:solidFill>
              </a:rPr>
              <a:t>nailing it to the cross</a:t>
            </a:r>
            <a:r>
              <a:rPr lang="en-US" sz="2600" b="1" i="1" dirty="0"/>
              <a:t>. </a:t>
            </a:r>
          </a:p>
          <a:p>
            <a:r>
              <a:rPr lang="en-US" dirty="0"/>
              <a:t>  </a:t>
            </a:r>
            <a:endParaRPr lang="en-US" sz="16600" b="1" i="1" dirty="0">
              <a:solidFill>
                <a:srgbClr val="FF0000"/>
              </a:solidFill>
            </a:endParaRPr>
          </a:p>
        </p:txBody>
      </p:sp>
    </p:spTree>
    <p:extLst>
      <p:ext uri="{BB962C8B-B14F-4D97-AF65-F5344CB8AC3E}">
        <p14:creationId xmlns:p14="http://schemas.microsoft.com/office/powerpoint/2010/main" val="249720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pPr marL="514350" indent="-514350">
              <a:buFont typeface="+mj-lt"/>
              <a:buAutoNum type="alphaUcPeriod"/>
            </a:pPr>
            <a:r>
              <a:rPr lang="en-US" sz="2800" b="1" dirty="0"/>
              <a:t>By being rooted and built up in </a:t>
            </a:r>
            <a:r>
              <a:rPr lang="en-US" sz="2800" b="1" u="sng" dirty="0"/>
              <a:t>who Jesus is</a:t>
            </a:r>
            <a:r>
              <a:rPr lang="en-US" sz="2800" b="1" dirty="0"/>
              <a:t> </a:t>
            </a:r>
            <a:r>
              <a:rPr lang="en-US" sz="2800" b="1" i="1" dirty="0"/>
              <a:t>(Verses 9-10)</a:t>
            </a:r>
          </a:p>
          <a:p>
            <a:pPr marL="514350" indent="-514350">
              <a:buFont typeface="+mj-lt"/>
              <a:buAutoNum type="alphaUcPeriod"/>
            </a:pPr>
            <a:r>
              <a:rPr lang="en-US" sz="2800" b="1" dirty="0"/>
              <a:t>By being rooted and built up in </a:t>
            </a:r>
            <a:r>
              <a:rPr lang="en-US" sz="2800" b="1" u="sng" dirty="0"/>
              <a:t>who we become</a:t>
            </a:r>
            <a:r>
              <a:rPr lang="en-US" sz="2800" b="1" dirty="0"/>
              <a:t> because of what Jesus has done </a:t>
            </a:r>
            <a:r>
              <a:rPr lang="en-US" sz="2800" b="1" i="1" dirty="0"/>
              <a:t>(verses 11-14)</a:t>
            </a:r>
          </a:p>
          <a:p>
            <a:pPr marL="514350" indent="-514350">
              <a:buFont typeface="+mj-lt"/>
              <a:buAutoNum type="alphaUcPeriod"/>
            </a:pPr>
            <a:r>
              <a:rPr lang="en-US" sz="2800" b="1" dirty="0"/>
              <a:t>By being rooted and built up in the truth that </a:t>
            </a:r>
            <a:r>
              <a:rPr lang="en-US" sz="2800" b="1" u="sng" dirty="0"/>
              <a:t>Jesus has triumphed mightily over these worldly threats</a:t>
            </a:r>
            <a:r>
              <a:rPr lang="en-US" sz="2800" b="1" dirty="0"/>
              <a:t> </a:t>
            </a:r>
            <a:r>
              <a:rPr lang="en-US" sz="2800" b="1" i="1" dirty="0"/>
              <a:t>(verse 15) </a:t>
            </a:r>
          </a:p>
          <a:p>
            <a:r>
              <a:rPr lang="en-US" sz="2400" b="1" dirty="0">
                <a:solidFill>
                  <a:srgbClr val="FF0000"/>
                </a:solidFill>
              </a:rPr>
              <a:t>15</a:t>
            </a:r>
            <a:r>
              <a:rPr lang="en-US" sz="1600" b="1" dirty="0"/>
              <a:t> </a:t>
            </a:r>
            <a:r>
              <a:rPr lang="en-US" sz="2800" b="1" i="1" dirty="0"/>
              <a:t>He disarmed the rulers and authorities and put them to open shame, by triumphing over them in him. </a:t>
            </a:r>
            <a:endParaRPr lang="en-US" sz="2400" b="1" i="1" dirty="0"/>
          </a:p>
          <a:p>
            <a:pPr marL="128016" lvl="1" indent="0">
              <a:buNone/>
            </a:pPr>
            <a:endParaRPr lang="en-US" sz="23900" b="1" i="1" dirty="0"/>
          </a:p>
        </p:txBody>
      </p:sp>
    </p:spTree>
    <p:extLst>
      <p:ext uri="{BB962C8B-B14F-4D97-AF65-F5344CB8AC3E}">
        <p14:creationId xmlns:p14="http://schemas.microsoft.com/office/powerpoint/2010/main" val="9649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in)">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32994B-5617-4A9A-869D-0808BF1C5295}"/>
              </a:ext>
            </a:extLst>
          </p:cNvPr>
          <p:cNvSpPr>
            <a:spLocks noGrp="1"/>
          </p:cNvSpPr>
          <p:nvPr>
            <p:ph type="title"/>
          </p:nvPr>
        </p:nvSpPr>
        <p:spPr>
          <a:xfrm>
            <a:off x="1024127" y="313366"/>
            <a:ext cx="10776575" cy="1499616"/>
          </a:xfrm>
        </p:spPr>
        <p:txBody>
          <a:bodyPr>
            <a:noAutofit/>
          </a:bodyPr>
          <a:lstStyle/>
          <a:p>
            <a:r>
              <a:rPr lang="en-US" sz="3200" b="1" dirty="0"/>
              <a:t>Having presumably defeated God through Jesus’ death on a cross, the would-be victors were vanquished. Therefore, no one should follow them! They’re defeated, disgraced, and powerless because of the work of Jesus Christ!!!</a:t>
            </a:r>
          </a:p>
        </p:txBody>
      </p:sp>
      <p:pic>
        <p:nvPicPr>
          <p:cNvPr id="9" name="Picture 8">
            <a:extLst>
              <a:ext uri="{FF2B5EF4-FFF2-40B4-BE49-F238E27FC236}">
                <a16:creationId xmlns:a16="http://schemas.microsoft.com/office/drawing/2014/main" id="{87399D5C-F374-4674-8437-255082C907DE}"/>
              </a:ext>
            </a:extLst>
          </p:cNvPr>
          <p:cNvPicPr>
            <a:picLocks noChangeAspect="1"/>
          </p:cNvPicPr>
          <p:nvPr/>
        </p:nvPicPr>
        <p:blipFill>
          <a:blip r:embed="rId2">
            <a:extLst>
              <a:ext uri="{BEBA8EAE-BF5A-486C-A8C5-ECC9F3942E4B}">
                <a14:imgProps xmlns:a14="http://schemas.microsoft.com/office/drawing/2010/main">
                  <a14:imgLayer>
                    <a14:imgEffect>
                      <a14:brightnessContrast bright="40000"/>
                    </a14:imgEffect>
                  </a14:imgLayer>
                </a14:imgProps>
              </a:ext>
            </a:extLst>
          </a:blip>
          <a:stretch>
            <a:fillRect/>
          </a:stretch>
        </p:blipFill>
        <p:spPr>
          <a:xfrm>
            <a:off x="3015822" y="1929715"/>
            <a:ext cx="6160357" cy="4928285"/>
          </a:xfrm>
          <a:prstGeom prst="rect">
            <a:avLst/>
          </a:prstGeom>
        </p:spPr>
      </p:pic>
    </p:spTree>
    <p:extLst>
      <p:ext uri="{BB962C8B-B14F-4D97-AF65-F5344CB8AC3E}">
        <p14:creationId xmlns:p14="http://schemas.microsoft.com/office/powerpoint/2010/main" val="305527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III.</a:t>
            </a:r>
            <a:r>
              <a:rPr lang="en-US" sz="4000" b="1" dirty="0">
                <a:solidFill>
                  <a:srgbClr val="FF0000"/>
                </a:solidFill>
              </a:rPr>
              <a:t> </a:t>
            </a:r>
            <a:r>
              <a:rPr lang="en-US" sz="4000" b="1" dirty="0"/>
              <a:t>Choose the victorious life in Christ! </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pPr marL="128016" lvl="1" indent="0">
              <a:buNone/>
            </a:pPr>
            <a:r>
              <a:rPr lang="en-US" sz="2800" b="1" dirty="0"/>
              <a:t>“</a:t>
            </a:r>
            <a:r>
              <a:rPr lang="en-US" sz="2800" b="1" i="1" dirty="0"/>
              <a:t>Beloved, we are God’s children </a:t>
            </a:r>
            <a:r>
              <a:rPr lang="en-US" sz="2800" b="1" i="1" dirty="0">
                <a:solidFill>
                  <a:srgbClr val="0070C0"/>
                </a:solidFill>
              </a:rPr>
              <a:t>now</a:t>
            </a:r>
            <a:r>
              <a:rPr lang="en-US" sz="2800" b="1" i="1" dirty="0"/>
              <a:t>, and </a:t>
            </a:r>
            <a:r>
              <a:rPr lang="en-US" sz="2800" b="1" i="1" dirty="0">
                <a:solidFill>
                  <a:srgbClr val="0070C0"/>
                </a:solidFill>
              </a:rPr>
              <a:t>what we will be has not yet appeared</a:t>
            </a:r>
            <a:r>
              <a:rPr lang="en-US" sz="2800" b="1" i="1" dirty="0"/>
              <a:t>; but we know that when he appears we shall be like him, because we shall see him as he is.</a:t>
            </a:r>
            <a:r>
              <a:rPr lang="en-US" sz="2800" b="1" dirty="0"/>
              <a:t>” </a:t>
            </a:r>
            <a:r>
              <a:rPr lang="en-US" sz="2800" b="1" dirty="0">
                <a:solidFill>
                  <a:srgbClr val="C00000"/>
                </a:solidFill>
              </a:rPr>
              <a:t>1 John 3:2</a:t>
            </a:r>
          </a:p>
          <a:p>
            <a:r>
              <a:rPr lang="en-US" sz="2800" b="1" i="1" dirty="0"/>
              <a:t>“No, in all these things </a:t>
            </a:r>
            <a:r>
              <a:rPr lang="en-US" sz="2800" b="1" i="1" dirty="0">
                <a:solidFill>
                  <a:srgbClr val="0070C0"/>
                </a:solidFill>
              </a:rPr>
              <a:t>we are more than conquerors through him who loved us</a:t>
            </a:r>
            <a:r>
              <a:rPr lang="en-US" sz="2800" b="1" i="1" dirty="0"/>
              <a:t>.”</a:t>
            </a:r>
            <a:r>
              <a:rPr lang="en-US" sz="2800" dirty="0"/>
              <a:t> </a:t>
            </a:r>
            <a:r>
              <a:rPr lang="en-US" sz="2800" b="1" dirty="0">
                <a:solidFill>
                  <a:srgbClr val="C00000"/>
                </a:solidFill>
              </a:rPr>
              <a:t>Romans 8:37</a:t>
            </a:r>
          </a:p>
        </p:txBody>
      </p:sp>
    </p:spTree>
    <p:extLst>
      <p:ext uri="{BB962C8B-B14F-4D97-AF65-F5344CB8AC3E}">
        <p14:creationId xmlns:p14="http://schemas.microsoft.com/office/powerpoint/2010/main" val="403640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III.</a:t>
            </a:r>
            <a:r>
              <a:rPr lang="en-US" sz="4000" b="1" dirty="0">
                <a:solidFill>
                  <a:srgbClr val="FF0000"/>
                </a:solidFill>
              </a:rPr>
              <a:t> </a:t>
            </a:r>
            <a:r>
              <a:rPr lang="en-US" sz="4000" b="1" dirty="0"/>
              <a:t>Choose the victorious life in Christ! </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pPr marL="128016" lvl="1" indent="0">
              <a:buNone/>
            </a:pPr>
            <a:r>
              <a:rPr lang="en-US" sz="2800" b="1" dirty="0"/>
              <a:t>“</a:t>
            </a:r>
            <a:r>
              <a:rPr lang="en-US" sz="2800" b="1" i="1" dirty="0"/>
              <a:t>in a moment, in the twinkling of an eye, at the last trumpet. For the trumpet will sound, and the dead will be raised imperishable, and we shall be changed. For </a:t>
            </a:r>
            <a:r>
              <a:rPr lang="en-US" sz="2800" b="1" i="1" dirty="0">
                <a:solidFill>
                  <a:srgbClr val="0070C0"/>
                </a:solidFill>
              </a:rPr>
              <a:t>this perishable body must put on the imperishable</a:t>
            </a:r>
            <a:r>
              <a:rPr lang="en-US" sz="2800" b="1" i="1" dirty="0"/>
              <a:t>, and </a:t>
            </a:r>
            <a:r>
              <a:rPr lang="en-US" sz="2800" b="1" i="1" dirty="0">
                <a:solidFill>
                  <a:srgbClr val="0070C0"/>
                </a:solidFill>
              </a:rPr>
              <a:t>this mortal body must put on immortality</a:t>
            </a:r>
            <a:r>
              <a:rPr lang="en-US" sz="2800" b="1" i="1" dirty="0"/>
              <a:t>. When the perishable puts on the imperishable, and the mortal puts on immortality, </a:t>
            </a:r>
            <a:r>
              <a:rPr lang="en-US" sz="2800" b="1" i="1" dirty="0">
                <a:solidFill>
                  <a:srgbClr val="0070C0"/>
                </a:solidFill>
              </a:rPr>
              <a:t>then shall come to pass the saying that is written</a:t>
            </a:r>
            <a:r>
              <a:rPr lang="en-US" sz="2800" b="1" i="1" dirty="0"/>
              <a:t>: </a:t>
            </a:r>
            <a:r>
              <a:rPr lang="en-US" sz="2800" b="1" i="1" dirty="0">
                <a:solidFill>
                  <a:srgbClr val="0070C0"/>
                </a:solidFill>
              </a:rPr>
              <a:t>‘Death is swallowed up in victory. O death, where is your victory? O death, where is your sting?’ </a:t>
            </a:r>
            <a:r>
              <a:rPr lang="en-US" sz="2800" b="1" i="1" dirty="0"/>
              <a:t>The sting of death is sin, and the power of sin is the law. But </a:t>
            </a:r>
            <a:r>
              <a:rPr lang="en-US" sz="2800" b="1" i="1" dirty="0">
                <a:solidFill>
                  <a:srgbClr val="0070C0"/>
                </a:solidFill>
              </a:rPr>
              <a:t>thanks be to God, </a:t>
            </a:r>
            <a:r>
              <a:rPr lang="en-US" sz="2800" b="1" i="1" u="sng" dirty="0">
                <a:solidFill>
                  <a:srgbClr val="0070C0"/>
                </a:solidFill>
              </a:rPr>
              <a:t>who gives us the victory</a:t>
            </a:r>
            <a:r>
              <a:rPr lang="en-US" sz="2800" b="1" i="1" dirty="0">
                <a:solidFill>
                  <a:srgbClr val="0070C0"/>
                </a:solidFill>
              </a:rPr>
              <a:t> through our Lord Jesus Christ</a:t>
            </a:r>
            <a:r>
              <a:rPr lang="en-US" sz="2800" b="1" i="1" dirty="0"/>
              <a:t>.</a:t>
            </a:r>
            <a:r>
              <a:rPr lang="en-US" sz="2800" b="1" dirty="0"/>
              <a:t>” </a:t>
            </a:r>
            <a:r>
              <a:rPr lang="en-US" sz="2800" b="1" dirty="0">
                <a:solidFill>
                  <a:srgbClr val="C00000"/>
                </a:solidFill>
              </a:rPr>
              <a:t>1 Corinthians 15:52-57</a:t>
            </a:r>
          </a:p>
        </p:txBody>
      </p:sp>
    </p:spTree>
    <p:extLst>
      <p:ext uri="{BB962C8B-B14F-4D97-AF65-F5344CB8AC3E}">
        <p14:creationId xmlns:p14="http://schemas.microsoft.com/office/powerpoint/2010/main" val="31295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AFE58B-DCEA-41B2-901B-8CDD699E68C9}"/>
              </a:ext>
            </a:extLst>
          </p:cNvPr>
          <p:cNvSpPr txBox="1"/>
          <p:nvPr/>
        </p:nvSpPr>
        <p:spPr>
          <a:xfrm>
            <a:off x="0" y="0"/>
            <a:ext cx="3657600" cy="1938992"/>
          </a:xfrm>
          <a:prstGeom prst="rect">
            <a:avLst/>
          </a:prstGeom>
          <a:noFill/>
        </p:spPr>
        <p:txBody>
          <a:bodyPr wrap="square" rtlCol="0">
            <a:spAutoFit/>
          </a:bodyPr>
          <a:lstStyle/>
          <a:p>
            <a:pPr algn="ctr"/>
            <a:r>
              <a:rPr lang="en-US" sz="6000" b="1" dirty="0">
                <a:solidFill>
                  <a:srgbClr val="FFFF00"/>
                </a:solidFill>
              </a:rPr>
              <a:t>He has risen!!!</a:t>
            </a:r>
          </a:p>
        </p:txBody>
      </p:sp>
      <p:sp>
        <p:nvSpPr>
          <p:cNvPr id="4" name="TextBox 3">
            <a:extLst>
              <a:ext uri="{FF2B5EF4-FFF2-40B4-BE49-F238E27FC236}">
                <a16:creationId xmlns:a16="http://schemas.microsoft.com/office/drawing/2014/main" id="{F02EED26-F159-435D-9D39-1961A8F9E684}"/>
              </a:ext>
            </a:extLst>
          </p:cNvPr>
          <p:cNvSpPr txBox="1"/>
          <p:nvPr/>
        </p:nvSpPr>
        <p:spPr>
          <a:xfrm>
            <a:off x="8534400" y="0"/>
            <a:ext cx="3657600" cy="2862322"/>
          </a:xfrm>
          <a:prstGeom prst="rect">
            <a:avLst/>
          </a:prstGeom>
          <a:noFill/>
        </p:spPr>
        <p:txBody>
          <a:bodyPr wrap="square" rtlCol="0">
            <a:spAutoFit/>
          </a:bodyPr>
          <a:lstStyle/>
          <a:p>
            <a:pPr algn="ctr"/>
            <a:r>
              <a:rPr lang="en-US" sz="6000" b="1" dirty="0">
                <a:solidFill>
                  <a:srgbClr val="FFFF00"/>
                </a:solidFill>
              </a:rPr>
              <a:t>And we will rise too!!!</a:t>
            </a:r>
          </a:p>
        </p:txBody>
      </p:sp>
    </p:spTree>
    <p:extLst>
      <p:ext uri="{BB962C8B-B14F-4D97-AF65-F5344CB8AC3E}">
        <p14:creationId xmlns:p14="http://schemas.microsoft.com/office/powerpoint/2010/main" val="6202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rgbClr val="0070C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3D0B-2E65-48D3-A591-BFFDBEA3B69D}"/>
              </a:ext>
            </a:extLst>
          </p:cNvPr>
          <p:cNvSpPr>
            <a:spLocks noGrp="1"/>
          </p:cNvSpPr>
          <p:nvPr>
            <p:ph type="ctrTitle"/>
          </p:nvPr>
        </p:nvSpPr>
        <p:spPr>
          <a:xfrm>
            <a:off x="156883" y="2691494"/>
            <a:ext cx="3558092" cy="1475013"/>
          </a:xfrm>
        </p:spPr>
        <p:txBody>
          <a:bodyPr>
            <a:normAutofit fontScale="90000"/>
          </a:bodyPr>
          <a:lstStyle/>
          <a:p>
            <a:r>
              <a:rPr lang="en-US" sz="4400" b="1" i="1" dirty="0">
                <a:solidFill>
                  <a:srgbClr val="002060"/>
                </a:solidFill>
                <a:effectLst>
                  <a:outerShdw blurRad="38100" dist="38100" dir="2700000" algn="tl">
                    <a:srgbClr val="000000">
                      <a:alpha val="43137"/>
                    </a:srgbClr>
                  </a:outerShdw>
                </a:effectLst>
              </a:rPr>
              <a:t>choose the victorious life in Christ!</a:t>
            </a:r>
          </a:p>
        </p:txBody>
      </p:sp>
      <p:sp>
        <p:nvSpPr>
          <p:cNvPr id="5" name="Subtitle 4">
            <a:extLst>
              <a:ext uri="{FF2B5EF4-FFF2-40B4-BE49-F238E27FC236}">
                <a16:creationId xmlns:a16="http://schemas.microsoft.com/office/drawing/2014/main" id="{41C84C91-5F78-4361-9058-75E6A3630F04}"/>
              </a:ext>
            </a:extLst>
          </p:cNvPr>
          <p:cNvSpPr>
            <a:spLocks noGrp="1"/>
          </p:cNvSpPr>
          <p:nvPr>
            <p:ph type="subTitle" idx="1"/>
          </p:nvPr>
        </p:nvSpPr>
        <p:spPr>
          <a:xfrm>
            <a:off x="685353" y="4134307"/>
            <a:ext cx="3550023" cy="590321"/>
          </a:xfrm>
        </p:spPr>
        <p:txBody>
          <a:bodyPr>
            <a:normAutofit/>
          </a:bodyPr>
          <a:lstStyle/>
          <a:p>
            <a:pPr algn="ctr"/>
            <a:r>
              <a:rPr lang="en-US" sz="2800" b="1" dirty="0">
                <a:solidFill>
                  <a:srgbClr val="25AA06"/>
                </a:solidFill>
              </a:rPr>
              <a:t>Colossians 2:6-15</a:t>
            </a:r>
          </a:p>
        </p:txBody>
      </p:sp>
      <p:pic>
        <p:nvPicPr>
          <p:cNvPr id="7" name="Picture 6">
            <a:extLst>
              <a:ext uri="{FF2B5EF4-FFF2-40B4-BE49-F238E27FC236}">
                <a16:creationId xmlns:a16="http://schemas.microsoft.com/office/drawing/2014/main" id="{8A3A65D3-C51B-4DEA-A757-2783700D0ACD}"/>
              </a:ext>
            </a:extLst>
          </p:cNvPr>
          <p:cNvPicPr>
            <a:picLocks noChangeAspect="1"/>
          </p:cNvPicPr>
          <p:nvPr/>
        </p:nvPicPr>
        <p:blipFill>
          <a:blip r:embed="rId2"/>
          <a:stretch>
            <a:fillRect/>
          </a:stretch>
        </p:blipFill>
        <p:spPr>
          <a:xfrm>
            <a:off x="4382498" y="1996"/>
            <a:ext cx="3427005" cy="6854009"/>
          </a:xfrm>
          <a:prstGeom prst="rect">
            <a:avLst/>
          </a:prstGeom>
        </p:spPr>
      </p:pic>
      <p:sp>
        <p:nvSpPr>
          <p:cNvPr id="6" name="Title 1">
            <a:extLst>
              <a:ext uri="{FF2B5EF4-FFF2-40B4-BE49-F238E27FC236}">
                <a16:creationId xmlns:a16="http://schemas.microsoft.com/office/drawing/2014/main" id="{7F0491E3-542A-4C1E-B882-0156E83B9062}"/>
              </a:ext>
            </a:extLst>
          </p:cNvPr>
          <p:cNvSpPr txBox="1">
            <a:spLocks/>
          </p:cNvSpPr>
          <p:nvPr/>
        </p:nvSpPr>
        <p:spPr>
          <a:xfrm>
            <a:off x="7904181" y="2691494"/>
            <a:ext cx="3950746" cy="1475013"/>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2800" b="1" dirty="0">
                <a:solidFill>
                  <a:srgbClr val="002060"/>
                </a:solidFill>
              </a:rPr>
              <a:t>“</a:t>
            </a:r>
            <a:r>
              <a:rPr lang="en-US" sz="2800" b="1" i="1" dirty="0">
                <a:solidFill>
                  <a:srgbClr val="002060"/>
                </a:solidFill>
              </a:rPr>
              <a:t>In the world you will have tribulation. But take heart; I have overcome the world.</a:t>
            </a:r>
            <a:r>
              <a:rPr lang="en-US" sz="2800" b="1" dirty="0">
                <a:solidFill>
                  <a:srgbClr val="002060"/>
                </a:solidFill>
              </a:rPr>
              <a:t>” </a:t>
            </a:r>
            <a:r>
              <a:rPr lang="en-US" sz="2800" b="1" dirty="0">
                <a:solidFill>
                  <a:srgbClr val="25AA06"/>
                </a:solidFill>
              </a:rPr>
              <a:t>John 16:33</a:t>
            </a:r>
            <a:endParaRPr lang="en-US" sz="2800" b="1" i="1" dirty="0">
              <a:solidFill>
                <a:srgbClr val="25AA0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813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a:t>
            </a:r>
            <a:r>
              <a:rPr lang="en-US" sz="4000" b="1" dirty="0">
                <a:solidFill>
                  <a:srgbClr val="FF0000"/>
                </a:solidFill>
              </a:rPr>
              <a:t> </a:t>
            </a:r>
            <a:r>
              <a:rPr lang="en-US" sz="4000" b="1" dirty="0"/>
              <a:t>Live your life on the unchanging solid foundation of Jesus Christ </a:t>
            </a:r>
            <a:r>
              <a:rPr lang="en-US" sz="4000" b="1" i="1" dirty="0"/>
              <a:t>(verses 6-7)</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r>
              <a:rPr lang="en-US" sz="2400" b="1" dirty="0">
                <a:solidFill>
                  <a:srgbClr val="FF0000"/>
                </a:solidFill>
              </a:rPr>
              <a:t>6</a:t>
            </a:r>
            <a:r>
              <a:rPr lang="en-US" sz="2800" b="1" dirty="0"/>
              <a:t> </a:t>
            </a:r>
            <a:r>
              <a:rPr lang="en-US" sz="2800" b="1" i="1" dirty="0"/>
              <a:t>Therefore, as you </a:t>
            </a:r>
            <a:r>
              <a:rPr lang="en-US" sz="2800" b="1" i="1" dirty="0">
                <a:solidFill>
                  <a:srgbClr val="0070C0"/>
                </a:solidFill>
              </a:rPr>
              <a:t>received Christ Jesus the Lord</a:t>
            </a:r>
            <a:r>
              <a:rPr lang="en-US" sz="2800" b="1" i="1" dirty="0"/>
              <a:t>, so </a:t>
            </a:r>
            <a:r>
              <a:rPr lang="en-US" sz="2800" b="1" i="1" dirty="0">
                <a:solidFill>
                  <a:srgbClr val="0070C0"/>
                </a:solidFill>
              </a:rPr>
              <a:t>walk in him</a:t>
            </a:r>
          </a:p>
          <a:p>
            <a:pPr algn="ctr"/>
            <a:endParaRPr lang="en-US" sz="2800" b="1" dirty="0"/>
          </a:p>
          <a:p>
            <a:pPr algn="ctr"/>
            <a:r>
              <a:rPr lang="en-US" sz="2800" b="1" dirty="0"/>
              <a:t>“</a:t>
            </a:r>
            <a:r>
              <a:rPr lang="en-US" sz="2800" b="1" i="1" dirty="0"/>
              <a:t>continue to live your lives in him</a:t>
            </a:r>
            <a:r>
              <a:rPr lang="en-US" sz="2800" b="1" dirty="0"/>
              <a:t>” </a:t>
            </a:r>
            <a:r>
              <a:rPr lang="en-US" sz="2800" b="1" dirty="0">
                <a:solidFill>
                  <a:srgbClr val="C00000"/>
                </a:solidFill>
              </a:rPr>
              <a:t>(New International Version) </a:t>
            </a:r>
            <a:endParaRPr lang="en-US" sz="3600" b="1" i="1" dirty="0">
              <a:solidFill>
                <a:srgbClr val="C00000"/>
              </a:solidFill>
            </a:endParaRPr>
          </a:p>
        </p:txBody>
      </p:sp>
      <p:cxnSp>
        <p:nvCxnSpPr>
          <p:cNvPr id="5" name="Straight Arrow Connector 4">
            <a:extLst>
              <a:ext uri="{FF2B5EF4-FFF2-40B4-BE49-F238E27FC236}">
                <a16:creationId xmlns:a16="http://schemas.microsoft.com/office/drawing/2014/main" id="{22056B59-0501-4732-A443-D0D5415C88AF}"/>
              </a:ext>
            </a:extLst>
          </p:cNvPr>
          <p:cNvCxnSpPr/>
          <p:nvPr/>
        </p:nvCxnSpPr>
        <p:spPr>
          <a:xfrm flipH="1">
            <a:off x="5174428" y="2571078"/>
            <a:ext cx="3506993" cy="763793"/>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560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par>
                          <p:cTn id="13" fill="hold">
                            <p:stCondLst>
                              <p:cond delay="1000"/>
                            </p:stCondLst>
                            <p:childTnLst>
                              <p:par>
                                <p:cTn id="14" presetID="6" presetClass="entr" presetSubtype="16"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a:t>
            </a:r>
            <a:r>
              <a:rPr lang="en-US" sz="4000" b="1" dirty="0">
                <a:solidFill>
                  <a:srgbClr val="FF0000"/>
                </a:solidFill>
              </a:rPr>
              <a:t> </a:t>
            </a:r>
            <a:r>
              <a:rPr lang="en-US" sz="4000" b="1" dirty="0"/>
              <a:t>Live your life on the unchanging solid foundation of Jesus Christ </a:t>
            </a:r>
            <a:r>
              <a:rPr lang="en-US" sz="4000" b="1" i="1" dirty="0"/>
              <a:t>(verses 6-7)</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r>
              <a:rPr lang="en-US" sz="2400" b="1" dirty="0">
                <a:solidFill>
                  <a:srgbClr val="FF0000"/>
                </a:solidFill>
              </a:rPr>
              <a:t>6</a:t>
            </a:r>
            <a:r>
              <a:rPr lang="en-US" sz="2800" b="1" dirty="0"/>
              <a:t> </a:t>
            </a:r>
            <a:r>
              <a:rPr lang="en-US" sz="2800" b="1" i="1" dirty="0"/>
              <a:t>Therefore, as you received Christ Jesus the Lord, so walk in him, </a:t>
            </a:r>
            <a:r>
              <a:rPr lang="en-US" sz="2400" b="1" dirty="0">
                <a:solidFill>
                  <a:srgbClr val="FF0000"/>
                </a:solidFill>
              </a:rPr>
              <a:t>7</a:t>
            </a:r>
            <a:r>
              <a:rPr lang="en-US" sz="1600" b="1" dirty="0"/>
              <a:t> </a:t>
            </a:r>
            <a:r>
              <a:rPr lang="en-US" sz="2800" b="1" i="1" dirty="0">
                <a:solidFill>
                  <a:srgbClr val="0070C0"/>
                </a:solidFill>
              </a:rPr>
              <a:t>rooted </a:t>
            </a:r>
            <a:r>
              <a:rPr lang="en-US" sz="2800" b="1" i="1" dirty="0"/>
              <a:t>and </a:t>
            </a:r>
            <a:r>
              <a:rPr lang="en-US" sz="2800" b="1" i="1" dirty="0">
                <a:solidFill>
                  <a:srgbClr val="0070C0"/>
                </a:solidFill>
              </a:rPr>
              <a:t>built up </a:t>
            </a:r>
            <a:r>
              <a:rPr lang="en-US" sz="2800" b="1" i="1" dirty="0"/>
              <a:t>in him and </a:t>
            </a:r>
            <a:r>
              <a:rPr lang="en-US" sz="2800" b="1" i="1" dirty="0">
                <a:solidFill>
                  <a:srgbClr val="0070C0"/>
                </a:solidFill>
              </a:rPr>
              <a:t>established</a:t>
            </a:r>
            <a:r>
              <a:rPr lang="en-US" sz="2800" b="1" i="1" dirty="0"/>
              <a:t> in the faith, just as you were taught, </a:t>
            </a:r>
            <a:r>
              <a:rPr lang="en-US" sz="2800" b="1" i="1" dirty="0">
                <a:solidFill>
                  <a:srgbClr val="0070C0"/>
                </a:solidFill>
              </a:rPr>
              <a:t>abounding in thanksgiving</a:t>
            </a:r>
            <a:r>
              <a:rPr lang="en-US" sz="2800" b="1" i="1" dirty="0"/>
              <a:t>.</a:t>
            </a:r>
            <a:endParaRPr lang="en-US" sz="2400" b="1" i="1" dirty="0"/>
          </a:p>
        </p:txBody>
      </p:sp>
    </p:spTree>
    <p:extLst>
      <p:ext uri="{BB962C8B-B14F-4D97-AF65-F5344CB8AC3E}">
        <p14:creationId xmlns:p14="http://schemas.microsoft.com/office/powerpoint/2010/main" val="15758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r>
              <a:rPr lang="en-US" sz="2400" b="1" dirty="0">
                <a:solidFill>
                  <a:srgbClr val="FF0000"/>
                </a:solidFill>
              </a:rPr>
              <a:t>8</a:t>
            </a:r>
            <a:r>
              <a:rPr lang="en-US" sz="1600" b="1" dirty="0"/>
              <a:t> </a:t>
            </a:r>
            <a:r>
              <a:rPr lang="en-US" sz="2800" b="1" i="1" dirty="0">
                <a:solidFill>
                  <a:srgbClr val="0070C0"/>
                </a:solidFill>
              </a:rPr>
              <a:t>See to it that no one takes you captive </a:t>
            </a:r>
            <a:r>
              <a:rPr lang="en-US" sz="2800" b="1" i="1" dirty="0"/>
              <a:t>by philosophy and empty deceit, according to human tradition, according to the elemental spirits of the world, and not according to Christ. </a:t>
            </a:r>
            <a:endParaRPr lang="en-US" sz="2400" b="1" i="1" dirty="0"/>
          </a:p>
        </p:txBody>
      </p:sp>
    </p:spTree>
    <p:extLst>
      <p:ext uri="{BB962C8B-B14F-4D97-AF65-F5344CB8AC3E}">
        <p14:creationId xmlns:p14="http://schemas.microsoft.com/office/powerpoint/2010/main" val="368403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r>
              <a:rPr lang="en-US" sz="2400" b="1" dirty="0">
                <a:solidFill>
                  <a:srgbClr val="FF0000"/>
                </a:solidFill>
              </a:rPr>
              <a:t>8</a:t>
            </a:r>
            <a:r>
              <a:rPr lang="en-US" sz="1600" b="1" dirty="0"/>
              <a:t> </a:t>
            </a:r>
            <a:r>
              <a:rPr lang="en-US" sz="2800" b="1" i="1" dirty="0"/>
              <a:t>See to it that no one takes you captive by </a:t>
            </a:r>
            <a:r>
              <a:rPr lang="en-US" sz="2800" b="1" i="1" dirty="0">
                <a:solidFill>
                  <a:srgbClr val="0070C0"/>
                </a:solidFill>
              </a:rPr>
              <a:t>philosophy and empty deceit, according to human tradition</a:t>
            </a:r>
            <a:r>
              <a:rPr lang="en-US" sz="2800" b="1" i="1" dirty="0"/>
              <a:t>, according to the elemental spirits of the world, and </a:t>
            </a:r>
            <a:r>
              <a:rPr lang="en-US" sz="2800" b="1" i="1" dirty="0">
                <a:solidFill>
                  <a:srgbClr val="0070C0"/>
                </a:solidFill>
              </a:rPr>
              <a:t>not according to Christ</a:t>
            </a:r>
            <a:r>
              <a:rPr lang="en-US" sz="2800" b="1" i="1" dirty="0"/>
              <a:t>. </a:t>
            </a:r>
            <a:endParaRPr lang="en-US" sz="2400" b="1" i="1" dirty="0"/>
          </a:p>
        </p:txBody>
      </p:sp>
    </p:spTree>
    <p:extLst>
      <p:ext uri="{BB962C8B-B14F-4D97-AF65-F5344CB8AC3E}">
        <p14:creationId xmlns:p14="http://schemas.microsoft.com/office/powerpoint/2010/main" val="183417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r>
              <a:rPr lang="en-US" sz="2400" b="1" dirty="0">
                <a:solidFill>
                  <a:srgbClr val="FF0000"/>
                </a:solidFill>
              </a:rPr>
              <a:t>8</a:t>
            </a:r>
            <a:r>
              <a:rPr lang="en-US" sz="1600" b="1" dirty="0"/>
              <a:t> </a:t>
            </a:r>
            <a:r>
              <a:rPr lang="en-US" sz="2800" b="1" i="1" dirty="0"/>
              <a:t>See to it that no one takes you captive by philosophy and empty deceit, according to human tradition, </a:t>
            </a:r>
            <a:r>
              <a:rPr lang="en-US" sz="2800" b="1" i="1" dirty="0">
                <a:solidFill>
                  <a:srgbClr val="0070C0"/>
                </a:solidFill>
              </a:rPr>
              <a:t>according to the elemental spirits of the world</a:t>
            </a:r>
            <a:r>
              <a:rPr lang="en-US" sz="2800" b="1" i="1" dirty="0"/>
              <a:t>, and </a:t>
            </a:r>
            <a:r>
              <a:rPr lang="en-US" sz="2800" b="1" i="1" dirty="0">
                <a:solidFill>
                  <a:srgbClr val="0070C0"/>
                </a:solidFill>
              </a:rPr>
              <a:t>not according to Christ</a:t>
            </a:r>
            <a:r>
              <a:rPr lang="en-US" sz="2800" b="1" i="1" dirty="0"/>
              <a:t>. </a:t>
            </a:r>
          </a:p>
          <a:p>
            <a:endParaRPr lang="en-US" sz="2800" b="1" i="1" dirty="0"/>
          </a:p>
          <a:p>
            <a:pPr algn="ctr"/>
            <a:r>
              <a:rPr lang="en-US" sz="2800" b="1" dirty="0"/>
              <a:t>“</a:t>
            </a:r>
            <a:r>
              <a:rPr lang="en-US" sz="2800" b="1" i="1" dirty="0"/>
              <a:t>For we do not wrestle against flesh and blood, but against the rulers, against the authorities, against the cosmic powers over this present darkness, against the spiritual forces of evil in the heavenly places.</a:t>
            </a:r>
            <a:r>
              <a:rPr lang="en-US" sz="2800" b="1" dirty="0"/>
              <a:t>” </a:t>
            </a:r>
            <a:r>
              <a:rPr lang="en-US" sz="2800" b="1" dirty="0">
                <a:solidFill>
                  <a:srgbClr val="C00000"/>
                </a:solidFill>
              </a:rPr>
              <a:t>Ephesians 6:12</a:t>
            </a:r>
            <a:endParaRPr lang="en-US" sz="3200" b="1" i="1" dirty="0">
              <a:solidFill>
                <a:srgbClr val="C00000"/>
              </a:solidFill>
            </a:endParaRPr>
          </a:p>
        </p:txBody>
      </p:sp>
    </p:spTree>
    <p:extLst>
      <p:ext uri="{BB962C8B-B14F-4D97-AF65-F5344CB8AC3E}">
        <p14:creationId xmlns:p14="http://schemas.microsoft.com/office/powerpoint/2010/main" val="403941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4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pPr marL="514350" indent="-514350">
              <a:buFont typeface="+mj-lt"/>
              <a:buAutoNum type="alphaUcPeriod"/>
            </a:pPr>
            <a:r>
              <a:rPr lang="en-US" sz="2800" b="1" dirty="0"/>
              <a:t>By being rooted and built up in </a:t>
            </a:r>
            <a:r>
              <a:rPr lang="en-US" sz="2800" b="1" u="sng" dirty="0"/>
              <a:t>who Jesus is</a:t>
            </a:r>
            <a:r>
              <a:rPr lang="en-US" sz="2800" b="1" dirty="0"/>
              <a:t> </a:t>
            </a:r>
            <a:r>
              <a:rPr lang="en-US" sz="2800" b="1" i="1" dirty="0"/>
              <a:t>(Verses 9-10)</a:t>
            </a:r>
          </a:p>
          <a:p>
            <a:r>
              <a:rPr lang="en-US" sz="2400" b="1" dirty="0">
                <a:solidFill>
                  <a:srgbClr val="FF0000"/>
                </a:solidFill>
              </a:rPr>
              <a:t>9</a:t>
            </a:r>
            <a:r>
              <a:rPr lang="en-US" sz="2800" b="1" i="1" dirty="0"/>
              <a:t> For </a:t>
            </a:r>
            <a:r>
              <a:rPr lang="en-US" sz="2800" b="1" i="1" dirty="0">
                <a:solidFill>
                  <a:srgbClr val="0070C0"/>
                </a:solidFill>
              </a:rPr>
              <a:t>in him the whole fullness of deity dwells bodily</a:t>
            </a:r>
            <a:r>
              <a:rPr lang="en-US" sz="2800" b="1" i="1" dirty="0"/>
              <a:t>, </a:t>
            </a:r>
            <a:r>
              <a:rPr lang="en-US" sz="2400" b="1" dirty="0">
                <a:solidFill>
                  <a:srgbClr val="FF0000"/>
                </a:solidFill>
              </a:rPr>
              <a:t>10</a:t>
            </a:r>
            <a:r>
              <a:rPr lang="en-US" sz="2800" b="1" i="1" dirty="0"/>
              <a:t> and you have been filled in him, </a:t>
            </a:r>
            <a:r>
              <a:rPr lang="en-US" sz="2800" b="1" i="1" dirty="0">
                <a:solidFill>
                  <a:srgbClr val="0070C0"/>
                </a:solidFill>
              </a:rPr>
              <a:t>who is the head of all rule and authority</a:t>
            </a:r>
            <a:r>
              <a:rPr lang="en-US" sz="2800" b="1" i="1" dirty="0"/>
              <a:t>. </a:t>
            </a:r>
          </a:p>
          <a:p>
            <a:pPr algn="ctr"/>
            <a:r>
              <a:rPr lang="en-US" sz="4000" dirty="0"/>
              <a:t> </a:t>
            </a:r>
            <a:r>
              <a:rPr lang="en-US" sz="2800" b="1" dirty="0"/>
              <a:t>“</a:t>
            </a:r>
            <a:r>
              <a:rPr lang="en-US" sz="2800" b="1" i="1" dirty="0"/>
              <a:t>For </a:t>
            </a:r>
            <a:r>
              <a:rPr lang="en-US" sz="2800" b="1" i="1" dirty="0">
                <a:solidFill>
                  <a:srgbClr val="0070C0"/>
                </a:solidFill>
              </a:rPr>
              <a:t>by him all things were created, in heaven and on earth, visible and invisible, whether thrones or dominions or rulers or authorities—all things were created through him and for him</a:t>
            </a:r>
            <a:r>
              <a:rPr lang="en-US" sz="2800" b="1" i="1" dirty="0"/>
              <a:t>. And he is before all things, and in him all things hold together. And he is the head of the body, the church. He is the beginning, the firstborn from the dead, </a:t>
            </a:r>
            <a:r>
              <a:rPr lang="en-US" sz="2800" b="1" i="1" dirty="0">
                <a:solidFill>
                  <a:srgbClr val="0070C0"/>
                </a:solidFill>
              </a:rPr>
              <a:t>that in everything he might be preeminent</a:t>
            </a:r>
            <a:r>
              <a:rPr lang="en-US" sz="2800" b="1" i="1" dirty="0"/>
              <a:t>. For </a:t>
            </a:r>
            <a:r>
              <a:rPr lang="en-US" sz="2800" b="1" i="1" dirty="0">
                <a:solidFill>
                  <a:srgbClr val="0070C0"/>
                </a:solidFill>
              </a:rPr>
              <a:t>in him all the fullness of God was pleased to dwell</a:t>
            </a:r>
            <a:r>
              <a:rPr lang="en-US" sz="2800" b="1" i="1" dirty="0"/>
              <a:t>.</a:t>
            </a:r>
            <a:r>
              <a:rPr lang="en-US" sz="2800" b="1" dirty="0"/>
              <a:t>” </a:t>
            </a:r>
            <a:r>
              <a:rPr lang="en-US" sz="2800" b="1" dirty="0">
                <a:solidFill>
                  <a:srgbClr val="C00000"/>
                </a:solidFill>
              </a:rPr>
              <a:t>Colossians 1:16-19</a:t>
            </a:r>
            <a:endParaRPr lang="en-US" sz="4000" b="1" i="1" dirty="0">
              <a:solidFill>
                <a:srgbClr val="C00000"/>
              </a:solidFill>
            </a:endParaRPr>
          </a:p>
        </p:txBody>
      </p:sp>
      <p:cxnSp>
        <p:nvCxnSpPr>
          <p:cNvPr id="5" name="Straight Connector 4">
            <a:extLst>
              <a:ext uri="{FF2B5EF4-FFF2-40B4-BE49-F238E27FC236}">
                <a16:creationId xmlns:a16="http://schemas.microsoft.com/office/drawing/2014/main" id="{9237E22F-A7D4-4EF8-A538-C42017FE1EB0}"/>
              </a:ext>
            </a:extLst>
          </p:cNvPr>
          <p:cNvCxnSpPr/>
          <p:nvPr/>
        </p:nvCxnSpPr>
        <p:spPr>
          <a:xfrm>
            <a:off x="8402595" y="3138616"/>
            <a:ext cx="2520778"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DA28932D-94C5-4D7B-8299-21F143DD98E5}"/>
              </a:ext>
            </a:extLst>
          </p:cNvPr>
          <p:cNvCxnSpPr>
            <a:cxnSpLocks/>
          </p:cNvCxnSpPr>
          <p:nvPr/>
        </p:nvCxnSpPr>
        <p:spPr>
          <a:xfrm>
            <a:off x="756400" y="3550508"/>
            <a:ext cx="1517244"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479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par>
                                <p:cTn id="22" presetID="6"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42A73-12F5-4561-80DD-A79C307AD281}"/>
              </a:ext>
            </a:extLst>
          </p:cNvPr>
          <p:cNvSpPr>
            <a:spLocks noGrp="1"/>
          </p:cNvSpPr>
          <p:nvPr>
            <p:ph type="title"/>
          </p:nvPr>
        </p:nvSpPr>
        <p:spPr/>
        <p:txBody>
          <a:bodyPr>
            <a:noAutofit/>
          </a:bodyPr>
          <a:lstStyle/>
          <a:p>
            <a:r>
              <a:rPr lang="en-US" sz="4000" b="1" dirty="0">
                <a:solidFill>
                  <a:schemeClr val="accent4">
                    <a:lumMod val="75000"/>
                  </a:schemeClr>
                </a:solidFill>
              </a:rPr>
              <a:t>II.</a:t>
            </a:r>
            <a:r>
              <a:rPr lang="en-US" sz="4000" b="1" dirty="0">
                <a:solidFill>
                  <a:srgbClr val="FF0000"/>
                </a:solidFill>
              </a:rPr>
              <a:t> </a:t>
            </a:r>
            <a:r>
              <a:rPr lang="en-US" sz="4000" b="1" dirty="0"/>
              <a:t>Remain on the alert against worldly threats to your life of faith in Jesus Christ…</a:t>
            </a:r>
            <a:r>
              <a:rPr lang="en-US" sz="4000" b="1" i="1" dirty="0"/>
              <a:t>(verses 8-15)</a:t>
            </a:r>
            <a:endParaRPr lang="en-US" sz="4000" i="1" dirty="0"/>
          </a:p>
        </p:txBody>
      </p:sp>
      <p:sp>
        <p:nvSpPr>
          <p:cNvPr id="3" name="Content Placeholder 2">
            <a:extLst>
              <a:ext uri="{FF2B5EF4-FFF2-40B4-BE49-F238E27FC236}">
                <a16:creationId xmlns:a16="http://schemas.microsoft.com/office/drawing/2014/main" id="{DE136F6E-0C57-465D-8F20-AE4485CFBD60}"/>
              </a:ext>
            </a:extLst>
          </p:cNvPr>
          <p:cNvSpPr>
            <a:spLocks noGrp="1"/>
          </p:cNvSpPr>
          <p:nvPr>
            <p:ph idx="1"/>
          </p:nvPr>
        </p:nvSpPr>
        <p:spPr>
          <a:xfrm>
            <a:off x="581192" y="2180496"/>
            <a:ext cx="11029615" cy="4677504"/>
          </a:xfrm>
        </p:spPr>
        <p:txBody>
          <a:bodyPr>
            <a:normAutofit/>
          </a:bodyPr>
          <a:lstStyle/>
          <a:p>
            <a:pPr marL="514350" indent="-514350">
              <a:buFont typeface="+mj-lt"/>
              <a:buAutoNum type="alphaUcPeriod"/>
            </a:pPr>
            <a:r>
              <a:rPr lang="en-US" sz="2800" b="1" dirty="0"/>
              <a:t>By being rooted and built up in </a:t>
            </a:r>
            <a:r>
              <a:rPr lang="en-US" sz="2800" b="1" u="sng" dirty="0"/>
              <a:t>who Jesus is</a:t>
            </a:r>
            <a:r>
              <a:rPr lang="en-US" sz="2800" b="1" dirty="0"/>
              <a:t> </a:t>
            </a:r>
            <a:r>
              <a:rPr lang="en-US" sz="2800" b="1" i="1" dirty="0"/>
              <a:t>(Verses 9-10)</a:t>
            </a:r>
          </a:p>
          <a:p>
            <a:pPr marL="514350" indent="-514350">
              <a:buFont typeface="+mj-lt"/>
              <a:buAutoNum type="alphaUcPeriod"/>
            </a:pPr>
            <a:r>
              <a:rPr lang="en-US" sz="2800" b="1" dirty="0"/>
              <a:t>By being rooted and built up in </a:t>
            </a:r>
            <a:r>
              <a:rPr lang="en-US" sz="2800" b="1" u="sng" dirty="0"/>
              <a:t>who we become</a:t>
            </a:r>
            <a:r>
              <a:rPr lang="en-US" sz="2800" b="1" dirty="0"/>
              <a:t> because of what Jesus has done </a:t>
            </a:r>
            <a:r>
              <a:rPr lang="en-US" sz="2800" b="1" i="1" dirty="0"/>
              <a:t>(verses 11-14)</a:t>
            </a:r>
          </a:p>
          <a:p>
            <a:pPr marL="688086" lvl="1" indent="-514350">
              <a:buFont typeface="+mj-lt"/>
              <a:buAutoNum type="arabicPeriod"/>
            </a:pPr>
            <a:r>
              <a:rPr lang="en-US" sz="2800" b="1" i="1" dirty="0">
                <a:solidFill>
                  <a:srgbClr val="FF0000"/>
                </a:solidFill>
              </a:rPr>
              <a:t>In Christ, we become new creations (verse 11)</a:t>
            </a:r>
          </a:p>
          <a:p>
            <a:pPr marL="173736" lvl="1" indent="0">
              <a:buNone/>
            </a:pPr>
            <a:r>
              <a:rPr lang="en-US" sz="2400" b="1" dirty="0">
                <a:solidFill>
                  <a:srgbClr val="FF0000"/>
                </a:solidFill>
              </a:rPr>
              <a:t>11</a:t>
            </a:r>
            <a:r>
              <a:rPr lang="en-US" sz="2800" b="1" dirty="0"/>
              <a:t> </a:t>
            </a:r>
            <a:r>
              <a:rPr lang="en-US" sz="2800" b="1" i="1" dirty="0"/>
              <a:t>In him also you were circumcised with a circumcision made without hands, by </a:t>
            </a:r>
            <a:r>
              <a:rPr lang="en-US" sz="2800" b="1" i="1" dirty="0">
                <a:solidFill>
                  <a:srgbClr val="0070C0"/>
                </a:solidFill>
              </a:rPr>
              <a:t>putting off the body of the flesh</a:t>
            </a:r>
            <a:r>
              <a:rPr lang="en-US" sz="2800" b="1" i="1" dirty="0"/>
              <a:t>, </a:t>
            </a:r>
            <a:r>
              <a:rPr lang="en-US" sz="2800" b="1" i="1" dirty="0">
                <a:solidFill>
                  <a:srgbClr val="0070C0"/>
                </a:solidFill>
              </a:rPr>
              <a:t>by the circumcision of Christ</a:t>
            </a:r>
          </a:p>
          <a:p>
            <a:pPr marL="173736" lvl="1" indent="0">
              <a:buNone/>
            </a:pPr>
            <a:endParaRPr lang="en-US" dirty="0"/>
          </a:p>
          <a:p>
            <a:pPr marL="173736" lvl="1" indent="0" algn="ctr">
              <a:buNone/>
            </a:pPr>
            <a:r>
              <a:rPr lang="en-US" sz="2800" b="1" i="1" dirty="0"/>
              <a:t>“When you came to Christ, you were ‘circumcised,’ but not by a physical procedure. </a:t>
            </a:r>
            <a:r>
              <a:rPr lang="en-US" sz="2800" b="1" i="1" dirty="0">
                <a:solidFill>
                  <a:srgbClr val="0070C0"/>
                </a:solidFill>
              </a:rPr>
              <a:t>Christ performed a spiritual circumcision</a:t>
            </a:r>
            <a:r>
              <a:rPr lang="en-US" sz="2800" b="1" i="1" dirty="0"/>
              <a:t>—</a:t>
            </a:r>
            <a:r>
              <a:rPr lang="en-US" sz="2800" b="1" i="1" dirty="0">
                <a:solidFill>
                  <a:srgbClr val="0070C0"/>
                </a:solidFill>
              </a:rPr>
              <a:t>the cutting away of your sinful nature</a:t>
            </a:r>
            <a:r>
              <a:rPr lang="en-US" sz="2800" b="1" i="1" dirty="0"/>
              <a:t>.” </a:t>
            </a:r>
            <a:r>
              <a:rPr lang="en-US" sz="2800" b="1" dirty="0">
                <a:solidFill>
                  <a:srgbClr val="C00000"/>
                </a:solidFill>
              </a:rPr>
              <a:t>Verse 11, New Living Translation </a:t>
            </a:r>
            <a:endParaRPr lang="en-US" sz="9600" b="1" i="1" dirty="0">
              <a:solidFill>
                <a:srgbClr val="C00000"/>
              </a:solidFill>
            </a:endParaRPr>
          </a:p>
        </p:txBody>
      </p:sp>
    </p:spTree>
    <p:extLst>
      <p:ext uri="{BB962C8B-B14F-4D97-AF65-F5344CB8AC3E}">
        <p14:creationId xmlns:p14="http://schemas.microsoft.com/office/powerpoint/2010/main" val="41116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1175</TotalTime>
  <Words>1533</Words>
  <Application>Microsoft Macintosh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Tw Cen MT</vt:lpstr>
      <vt:lpstr>Tw Cen MT Condensed</vt:lpstr>
      <vt:lpstr>Wingdings 3</vt:lpstr>
      <vt:lpstr>Integral</vt:lpstr>
      <vt:lpstr>PowerPoint Presentation</vt:lpstr>
      <vt:lpstr>choose the victorious life in Christ!</vt:lpstr>
      <vt:lpstr>I. Live your life on the unchanging solid foundation of Jesus Christ (verses 6-7)</vt:lpstr>
      <vt:lpstr>I. Live your life on the unchanging solid foundation of Jesus Christ (verses 6-7)</vt:lpstr>
      <vt:lpstr>II. Remain on the alert against worldly threats to your life of faith in Jesus Christ…(verses 8-15)</vt:lpstr>
      <vt:lpstr>II. Remain on the alert against worldly threats to your life of faith in Jesus Christ…(verses 8-15)</vt:lpstr>
      <vt:lpstr>II. Remain on the alert against worldly threats to your life of faith in Jesus Christ…(verses 8-15)</vt:lpstr>
      <vt:lpstr>II. Remain on the alert against worldly threats to your life of faith in Jesus Christ…(verses 8-15)</vt:lpstr>
      <vt:lpstr>II. Remain on the alert against worldly threats to your life of faith in Jesus Christ…(verses 8-15)</vt:lpstr>
      <vt:lpstr>II. Remain on the alert against worldly threats to your life of faith in Jesus Christ…(verses 8-15)</vt:lpstr>
      <vt:lpstr>II. Remain on the alert against worldly threats to your life of faith in Jesus Christ…(verses 8-15)</vt:lpstr>
      <vt:lpstr>II. Remain on the alert against worldly threats to your life of faith in Jesus Christ…(verses 8-15)</vt:lpstr>
      <vt:lpstr>II. Remain on the alert against worldly threats to your life of faith in Jesus Christ…(verses 8-15)</vt:lpstr>
      <vt:lpstr>Having presumably defeated God through Jesus’ death on a cross, the would-be victors were vanquished. Therefore, no one should follow them! They’re defeated, disgraced, and powerless because of the work of Jesus Christ!!!</vt:lpstr>
      <vt:lpstr>III. Choose the victorious life in Christ! </vt:lpstr>
      <vt:lpstr>III. Choose the victorious life in Christ!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Surveying the Wondrous Cross</dc:title>
  <dc:creator>User1</dc:creator>
  <cp:lastModifiedBy>AV Leptondale</cp:lastModifiedBy>
  <cp:revision>60</cp:revision>
  <dcterms:created xsi:type="dcterms:W3CDTF">2018-03-14T17:53:53Z</dcterms:created>
  <dcterms:modified xsi:type="dcterms:W3CDTF">2019-04-21T11:56:49Z</dcterms:modified>
</cp:coreProperties>
</file>