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286" r:id="rId3"/>
    <p:sldId id="256" r:id="rId4"/>
    <p:sldId id="257" r:id="rId5"/>
    <p:sldId id="287" r:id="rId6"/>
    <p:sldId id="288" r:id="rId7"/>
    <p:sldId id="289" r:id="rId8"/>
    <p:sldId id="290" r:id="rId9"/>
    <p:sldId id="291" r:id="rId10"/>
    <p:sldId id="292" r:id="rId11"/>
    <p:sldId id="293" r:id="rId12"/>
    <p:sldId id="265" r:id="rId13"/>
    <p:sldId id="294" r:id="rId14"/>
    <p:sldId id="295" r:id="rId15"/>
    <p:sldId id="296"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1EC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53E19D-AFB6-442C-A988-BDACF10B621B}" type="datetimeFigureOut">
              <a:rPr lang="en-US" smtClean="0"/>
              <a:t>3/23/19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7120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9903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4341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223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020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3/23/19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66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3/23/19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8978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81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953E19D-AFB6-442C-A988-BDACF10B621B}" type="datetimeFigureOut">
              <a:rPr lang="en-US" smtClean="0"/>
              <a:t>3/23/19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5177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0662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3/23/19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292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953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3/23/19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0040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3/23/19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166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3/23/19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593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580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433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3E19D-AFB6-442C-A988-BDACF10B621B}" type="datetimeFigureOut">
              <a:rPr lang="en-US" smtClean="0"/>
              <a:t>3/23/19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357922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brews 12:1">
            <a:extLst>
              <a:ext uri="{FF2B5EF4-FFF2-40B4-BE49-F238E27FC236}">
                <a16:creationId xmlns:a16="http://schemas.microsoft.com/office/drawing/2014/main" id="{894F7C61-9575-4525-AE3D-7103A9D4C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091"/>
          <a:stretch/>
        </p:blipFill>
        <p:spPr bwMode="auto">
          <a:xfrm>
            <a:off x="4979894" y="548641"/>
            <a:ext cx="6858000" cy="3628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5022029" y="4177142"/>
            <a:ext cx="7169971" cy="685800"/>
          </a:xfrm>
        </p:spPr>
        <p:txBody>
          <a:bodyPr>
            <a:normAutofit/>
          </a:bodyPr>
          <a:lstStyle/>
          <a:p>
            <a:r>
              <a:rPr lang="en-US" sz="2800" b="1" i="1" dirty="0"/>
              <a:t>A Sermon Series on the book of Hebrews</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602429" y="1685069"/>
            <a:ext cx="4785361" cy="1825096"/>
          </a:xfrm>
        </p:spPr>
        <p:txBody>
          <a:bodyPr>
            <a:normAutofit fontScale="90000"/>
          </a:bodyPr>
          <a:lstStyle/>
          <a:p>
            <a:r>
              <a:rPr lang="en-US" b="1" dirty="0"/>
              <a:t>Press on to maturity!</a:t>
            </a:r>
          </a:p>
        </p:txBody>
      </p:sp>
    </p:spTree>
    <p:extLst>
      <p:ext uri="{BB962C8B-B14F-4D97-AF65-F5344CB8AC3E}">
        <p14:creationId xmlns:p14="http://schemas.microsoft.com/office/powerpoint/2010/main" val="130391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endParaRPr lang="en-US" sz="2800" b="1" dirty="0"/>
          </a:p>
          <a:p>
            <a:pPr marL="457200" indent="-457200">
              <a:buFont typeface="+mj-lt"/>
              <a:buAutoNum type="alphaUcPeriod"/>
            </a:pPr>
            <a:r>
              <a:rPr lang="en-US" sz="2800" b="1" dirty="0"/>
              <a:t>Because we enter into the promise of His rest </a:t>
            </a:r>
            <a:r>
              <a:rPr lang="en-US" sz="2800" b="1" u="sng" dirty="0"/>
              <a:t>now</a:t>
            </a:r>
            <a:r>
              <a:rPr lang="en-US" sz="2800" b="1" dirty="0"/>
              <a:t> through the obedience of faith </a:t>
            </a:r>
            <a:r>
              <a:rPr lang="en-US" sz="2800" b="1" i="1" dirty="0"/>
              <a:t>(verses 3-7)</a:t>
            </a:r>
          </a:p>
          <a:p>
            <a:pPr marL="457200" indent="-457200">
              <a:buFont typeface="+mj-lt"/>
              <a:buAutoNum type="alphaUcPeriod"/>
            </a:pPr>
            <a:r>
              <a:rPr lang="en-US" sz="2800" b="1" dirty="0"/>
              <a:t>Because the course of faith continues to the finish line </a:t>
            </a:r>
            <a:r>
              <a:rPr lang="en-US" sz="2800" b="1" i="1" dirty="0"/>
              <a:t>(verses 8-10)</a:t>
            </a:r>
          </a:p>
          <a:p>
            <a:pPr marL="0" indent="0">
              <a:buNone/>
            </a:pPr>
            <a:r>
              <a:rPr lang="en-US" sz="2400" b="1" dirty="0">
                <a:solidFill>
                  <a:srgbClr val="FF0000"/>
                </a:solidFill>
              </a:rPr>
              <a:t>8</a:t>
            </a:r>
            <a:r>
              <a:rPr lang="en-US" sz="2800" b="1" dirty="0"/>
              <a:t> </a:t>
            </a:r>
            <a:r>
              <a:rPr lang="en-US" sz="2800" b="1" i="1" dirty="0">
                <a:solidFill>
                  <a:srgbClr val="0070C0"/>
                </a:solidFill>
              </a:rPr>
              <a:t>For if Joshua had given them rest, God would not have spoken of another day later on. </a:t>
            </a:r>
            <a:r>
              <a:rPr lang="en-US" sz="2400" b="1" dirty="0">
                <a:solidFill>
                  <a:srgbClr val="FF0000"/>
                </a:solidFill>
              </a:rPr>
              <a:t>9</a:t>
            </a:r>
            <a:r>
              <a:rPr lang="en-US" sz="2800" b="1" dirty="0"/>
              <a:t> </a:t>
            </a:r>
            <a:r>
              <a:rPr lang="en-US" sz="2800" b="1" i="1" dirty="0"/>
              <a:t>So then, there remains a Sabbath rest for the people of God, </a:t>
            </a:r>
            <a:r>
              <a:rPr lang="en-US" sz="2400" b="1" dirty="0">
                <a:solidFill>
                  <a:srgbClr val="FF0000"/>
                </a:solidFill>
              </a:rPr>
              <a:t>10</a:t>
            </a:r>
            <a:r>
              <a:rPr lang="en-US" sz="2800" b="1" dirty="0"/>
              <a:t> </a:t>
            </a:r>
            <a:r>
              <a:rPr lang="en-US" sz="2800" b="1" i="1" dirty="0"/>
              <a:t>for whoever has entered God’s rest has also rested from his works as God did from his.</a:t>
            </a:r>
          </a:p>
        </p:txBody>
      </p:sp>
    </p:spTree>
    <p:extLst>
      <p:ext uri="{BB962C8B-B14F-4D97-AF65-F5344CB8AC3E}">
        <p14:creationId xmlns:p14="http://schemas.microsoft.com/office/powerpoint/2010/main" val="29307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endParaRPr lang="en-US" sz="2800" b="1" dirty="0"/>
          </a:p>
          <a:p>
            <a:pPr marL="457200" indent="-457200">
              <a:buFont typeface="+mj-lt"/>
              <a:buAutoNum type="alphaUcPeriod"/>
            </a:pPr>
            <a:r>
              <a:rPr lang="en-US" sz="2800" b="1" dirty="0"/>
              <a:t>Because we enter into the promise of His rest </a:t>
            </a:r>
            <a:r>
              <a:rPr lang="en-US" sz="2800" b="1" u="sng" dirty="0"/>
              <a:t>now</a:t>
            </a:r>
            <a:r>
              <a:rPr lang="en-US" sz="2800" b="1" dirty="0"/>
              <a:t> through the obedience of faith </a:t>
            </a:r>
            <a:r>
              <a:rPr lang="en-US" sz="2800" b="1" i="1" dirty="0"/>
              <a:t>(verses 3-7)</a:t>
            </a:r>
          </a:p>
          <a:p>
            <a:pPr marL="457200" indent="-457200">
              <a:buFont typeface="+mj-lt"/>
              <a:buAutoNum type="alphaUcPeriod"/>
            </a:pPr>
            <a:r>
              <a:rPr lang="en-US" sz="2800" b="1" dirty="0"/>
              <a:t>Because the course of faith continues to the finish line </a:t>
            </a:r>
            <a:r>
              <a:rPr lang="en-US" sz="2800" b="1" i="1" dirty="0"/>
              <a:t>(verses 8-10)</a:t>
            </a:r>
          </a:p>
          <a:p>
            <a:pPr marL="0" indent="0" algn="ctr">
              <a:buNone/>
            </a:pPr>
            <a:r>
              <a:rPr lang="en-US" sz="2800" b="1" dirty="0"/>
              <a:t>“</a:t>
            </a:r>
            <a:r>
              <a:rPr lang="en-US" sz="2800" b="1" i="1" dirty="0"/>
              <a:t>And I heard a voice from heaven saying, ‘Write this: Blessed are the dead who die in the Lord from now on.’ ‘Blessed indeed,’ says the Spirit, ‘that </a:t>
            </a:r>
            <a:r>
              <a:rPr lang="en-US" sz="2800" b="1" i="1" dirty="0">
                <a:solidFill>
                  <a:srgbClr val="0070C0"/>
                </a:solidFill>
              </a:rPr>
              <a:t>they may rest</a:t>
            </a:r>
            <a:r>
              <a:rPr lang="en-US" sz="2800" b="1" i="1" dirty="0"/>
              <a:t> from their labors, </a:t>
            </a:r>
            <a:r>
              <a:rPr lang="en-US" sz="2800" b="1" i="1" dirty="0">
                <a:solidFill>
                  <a:srgbClr val="0070C0"/>
                </a:solidFill>
              </a:rPr>
              <a:t>for </a:t>
            </a:r>
            <a:r>
              <a:rPr lang="en-US" sz="2800" b="1" i="1" u="sng" dirty="0">
                <a:solidFill>
                  <a:srgbClr val="0070C0"/>
                </a:solidFill>
              </a:rPr>
              <a:t>their deeds</a:t>
            </a:r>
            <a:r>
              <a:rPr lang="en-US" sz="2800" b="1" i="1" dirty="0">
                <a:solidFill>
                  <a:srgbClr val="0070C0"/>
                </a:solidFill>
              </a:rPr>
              <a:t> follow them!</a:t>
            </a:r>
            <a:r>
              <a:rPr lang="en-US" sz="2800" b="1" dirty="0"/>
              <a:t>’” </a:t>
            </a:r>
            <a:r>
              <a:rPr lang="en-US" sz="2800" b="1" dirty="0">
                <a:solidFill>
                  <a:srgbClr val="C00000"/>
                </a:solidFill>
              </a:rPr>
              <a:t>Revelation 14:13 </a:t>
            </a:r>
            <a:endParaRPr lang="en-US" sz="2800" b="1" i="1" dirty="0">
              <a:solidFill>
                <a:srgbClr val="C00000"/>
              </a:solidFill>
            </a:endParaRPr>
          </a:p>
        </p:txBody>
      </p:sp>
    </p:spTree>
    <p:extLst>
      <p:ext uri="{BB962C8B-B14F-4D97-AF65-F5344CB8AC3E}">
        <p14:creationId xmlns:p14="http://schemas.microsoft.com/office/powerpoint/2010/main" val="34555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let </a:t>
            </a:r>
            <a:r>
              <a:rPr lang="en-US" b="1" i="1" dirty="0"/>
              <a:t>each of us </a:t>
            </a:r>
            <a:r>
              <a:rPr lang="en-US" b="1" dirty="0"/>
              <a:t>make every effort to finish the race </a:t>
            </a:r>
            <a:r>
              <a:rPr lang="en-US" b="1" i="1" dirty="0"/>
              <a:t>(verses 11-13)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7"/>
            <a:ext cx="11691257" cy="4249058"/>
          </a:xfrm>
        </p:spPr>
        <p:txBody>
          <a:bodyPr>
            <a:noAutofit/>
          </a:bodyPr>
          <a:lstStyle/>
          <a:p>
            <a:pPr marL="457200" indent="-457200">
              <a:buFont typeface="+mj-lt"/>
              <a:buAutoNum type="alphaUcPeriod"/>
            </a:pPr>
            <a:r>
              <a:rPr lang="en-US" sz="2800" b="1" dirty="0"/>
              <a:t>Respond obediently to the deep conviction God’s word brings </a:t>
            </a:r>
            <a:r>
              <a:rPr lang="en-US" sz="2800" b="1" i="1" dirty="0"/>
              <a:t>(verses 11-12)</a:t>
            </a:r>
          </a:p>
          <a:p>
            <a:pPr marL="0" indent="0">
              <a:buNone/>
            </a:pPr>
            <a:r>
              <a:rPr lang="en-US" sz="2400" b="1" dirty="0">
                <a:solidFill>
                  <a:srgbClr val="FF0000"/>
                </a:solidFill>
              </a:rPr>
              <a:t>11</a:t>
            </a:r>
            <a:r>
              <a:rPr lang="en-US" sz="2800" b="1" dirty="0"/>
              <a:t> </a:t>
            </a:r>
            <a:r>
              <a:rPr lang="en-US" sz="2800" b="1" i="1" dirty="0">
                <a:solidFill>
                  <a:srgbClr val="0070C0"/>
                </a:solidFill>
              </a:rPr>
              <a:t>Let us </a:t>
            </a:r>
            <a:r>
              <a:rPr lang="en-US" sz="2800" b="1" i="1" dirty="0"/>
              <a:t>therefore </a:t>
            </a:r>
            <a:r>
              <a:rPr lang="en-US" sz="2800" b="1" i="1" dirty="0">
                <a:solidFill>
                  <a:srgbClr val="0070C0"/>
                </a:solidFill>
              </a:rPr>
              <a:t>strive</a:t>
            </a:r>
            <a:r>
              <a:rPr lang="en-US" sz="2800" b="1" i="1" dirty="0"/>
              <a:t> to enter that rest, so that no one may fall by </a:t>
            </a:r>
            <a:r>
              <a:rPr lang="en-US" sz="2800" b="1" i="1" dirty="0">
                <a:solidFill>
                  <a:srgbClr val="0070C0"/>
                </a:solidFill>
              </a:rPr>
              <a:t>the </a:t>
            </a:r>
            <a:r>
              <a:rPr lang="en-US" sz="2800" b="1" i="1" u="sng" dirty="0">
                <a:solidFill>
                  <a:srgbClr val="0070C0"/>
                </a:solidFill>
              </a:rPr>
              <a:t>same sort</a:t>
            </a:r>
            <a:r>
              <a:rPr lang="en-US" sz="2800" b="1" i="1" dirty="0">
                <a:solidFill>
                  <a:srgbClr val="0070C0"/>
                </a:solidFill>
              </a:rPr>
              <a:t> of disobedience</a:t>
            </a:r>
            <a:r>
              <a:rPr lang="en-US" sz="2800" b="1" i="1" dirty="0"/>
              <a:t>.</a:t>
            </a:r>
          </a:p>
          <a:p>
            <a:pPr marL="0" indent="0" algn="ctr">
              <a:buNone/>
            </a:pPr>
            <a:endParaRPr lang="en-US" sz="2800" b="1" i="1" dirty="0"/>
          </a:p>
          <a:p>
            <a:pPr marL="0" indent="0" algn="ctr">
              <a:buNone/>
            </a:pPr>
            <a:r>
              <a:rPr lang="en-US" sz="2800" b="1" i="1" dirty="0"/>
              <a:t>“To the pure, all things are pure, but to the defiled and unbelieving, nothing is pure; but both their minds and their consciences are defiled. </a:t>
            </a:r>
            <a:r>
              <a:rPr lang="en-US" sz="2800" b="1" i="1" u="sng" dirty="0">
                <a:solidFill>
                  <a:srgbClr val="0070C0"/>
                </a:solidFill>
              </a:rPr>
              <a:t>They profess to know God</a:t>
            </a:r>
            <a:r>
              <a:rPr lang="en-US" sz="2800" b="1" i="1" dirty="0">
                <a:solidFill>
                  <a:srgbClr val="0070C0"/>
                </a:solidFill>
              </a:rPr>
              <a:t>, but they deny him by their works</a:t>
            </a:r>
            <a:r>
              <a:rPr lang="en-US" sz="2800" b="1" i="1" dirty="0"/>
              <a:t>. They are detestable, disobedient, </a:t>
            </a:r>
            <a:r>
              <a:rPr lang="en-US" sz="2800" b="1" i="1" u="sng" dirty="0">
                <a:solidFill>
                  <a:srgbClr val="0070C0"/>
                </a:solidFill>
              </a:rPr>
              <a:t>unfit</a:t>
            </a:r>
            <a:r>
              <a:rPr lang="en-US" sz="2800" b="1" i="1" dirty="0"/>
              <a:t> for any good work.” </a:t>
            </a:r>
            <a:r>
              <a:rPr lang="en-US" sz="2800" b="1" dirty="0">
                <a:solidFill>
                  <a:srgbClr val="C00000"/>
                </a:solidFill>
              </a:rPr>
              <a:t>Titus 1:15-16 </a:t>
            </a:r>
            <a:endParaRPr lang="en-US" sz="2800" b="1" i="1" dirty="0">
              <a:solidFill>
                <a:srgbClr val="C00000"/>
              </a:solidFill>
            </a:endParaRPr>
          </a:p>
        </p:txBody>
      </p:sp>
    </p:spTree>
    <p:extLst>
      <p:ext uri="{BB962C8B-B14F-4D97-AF65-F5344CB8AC3E}">
        <p14:creationId xmlns:p14="http://schemas.microsoft.com/office/powerpoint/2010/main" val="33837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let </a:t>
            </a:r>
            <a:r>
              <a:rPr lang="en-US" b="1" i="1" dirty="0"/>
              <a:t>each of us </a:t>
            </a:r>
            <a:r>
              <a:rPr lang="en-US" b="1" dirty="0"/>
              <a:t>make every effort to finish the race </a:t>
            </a:r>
            <a:r>
              <a:rPr lang="en-US" b="1" i="1" dirty="0"/>
              <a:t>(verses 11-13)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7"/>
            <a:ext cx="11691257" cy="4249058"/>
          </a:xfrm>
        </p:spPr>
        <p:txBody>
          <a:bodyPr>
            <a:noAutofit/>
          </a:bodyPr>
          <a:lstStyle/>
          <a:p>
            <a:pPr marL="457200" indent="-457200">
              <a:buFont typeface="+mj-lt"/>
              <a:buAutoNum type="alphaUcPeriod"/>
            </a:pPr>
            <a:r>
              <a:rPr lang="en-US" sz="2800" b="1" dirty="0"/>
              <a:t>Respond obediently to the deep conviction God’s word brings </a:t>
            </a:r>
            <a:r>
              <a:rPr lang="en-US" sz="2800" b="1" i="1" dirty="0"/>
              <a:t>(verses 11-12)</a:t>
            </a:r>
          </a:p>
          <a:p>
            <a:pPr marL="0" indent="0">
              <a:buNone/>
            </a:pPr>
            <a:r>
              <a:rPr lang="en-US" sz="2400" b="1" dirty="0">
                <a:solidFill>
                  <a:srgbClr val="FF0000"/>
                </a:solidFill>
              </a:rPr>
              <a:t>11</a:t>
            </a:r>
            <a:r>
              <a:rPr lang="en-US" sz="2800" b="1" dirty="0"/>
              <a:t> </a:t>
            </a:r>
            <a:r>
              <a:rPr lang="en-US" sz="2800" b="1" i="1" dirty="0"/>
              <a:t>Let us therefore strive to enter that rest, so that no one may fall by the same sort of disobedience </a:t>
            </a:r>
          </a:p>
          <a:p>
            <a:pPr marL="0" indent="0">
              <a:buNone/>
            </a:pPr>
            <a:r>
              <a:rPr lang="en-US" sz="2400" b="1" dirty="0">
                <a:solidFill>
                  <a:srgbClr val="FF0000"/>
                </a:solidFill>
              </a:rPr>
              <a:t>12</a:t>
            </a:r>
            <a:r>
              <a:rPr lang="en-US" sz="1600" b="1" dirty="0"/>
              <a:t> </a:t>
            </a:r>
            <a:r>
              <a:rPr lang="en-US" sz="2800" b="1" i="1" dirty="0"/>
              <a:t>For the word of God is living and active, </a:t>
            </a:r>
            <a:r>
              <a:rPr lang="en-US" sz="2800" b="1" i="1" dirty="0">
                <a:solidFill>
                  <a:srgbClr val="0070C0"/>
                </a:solidFill>
              </a:rPr>
              <a:t>sharper than any two-edged sword</a:t>
            </a:r>
            <a:r>
              <a:rPr lang="en-US" sz="2800" b="1" i="1" dirty="0"/>
              <a:t>, </a:t>
            </a:r>
            <a:r>
              <a:rPr lang="en-US" sz="2800" b="1" i="1" dirty="0">
                <a:solidFill>
                  <a:srgbClr val="0070C0"/>
                </a:solidFill>
              </a:rPr>
              <a:t>piercing to the division of soul and of spirit</a:t>
            </a:r>
            <a:r>
              <a:rPr lang="en-US" sz="2800" b="1" i="1" dirty="0"/>
              <a:t>, of joints and of marrow, and </a:t>
            </a:r>
            <a:r>
              <a:rPr lang="en-US" sz="2800" b="1" i="1" dirty="0">
                <a:solidFill>
                  <a:srgbClr val="0070C0"/>
                </a:solidFill>
              </a:rPr>
              <a:t>discerning the thoughts and intentions of the heart</a:t>
            </a:r>
            <a:r>
              <a:rPr lang="en-US" sz="2800" b="1" i="1" dirty="0"/>
              <a:t>. </a:t>
            </a:r>
            <a:endParaRPr lang="en-US" sz="2400" b="1" i="1" dirty="0"/>
          </a:p>
        </p:txBody>
      </p:sp>
    </p:spTree>
    <p:extLst>
      <p:ext uri="{BB962C8B-B14F-4D97-AF65-F5344CB8AC3E}">
        <p14:creationId xmlns:p14="http://schemas.microsoft.com/office/powerpoint/2010/main" val="6045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let </a:t>
            </a:r>
            <a:r>
              <a:rPr lang="en-US" b="1" i="1" dirty="0"/>
              <a:t>each of us </a:t>
            </a:r>
            <a:r>
              <a:rPr lang="en-US" b="1" dirty="0"/>
              <a:t>make every effort to finish the race </a:t>
            </a:r>
            <a:r>
              <a:rPr lang="en-US" b="1" i="1" dirty="0"/>
              <a:t>(verses 11-13)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7"/>
            <a:ext cx="11691257" cy="4249058"/>
          </a:xfrm>
        </p:spPr>
        <p:txBody>
          <a:bodyPr>
            <a:noAutofit/>
          </a:bodyPr>
          <a:lstStyle/>
          <a:p>
            <a:pPr marL="457200" indent="-457200">
              <a:buFont typeface="+mj-lt"/>
              <a:buAutoNum type="alphaUcPeriod"/>
            </a:pPr>
            <a:r>
              <a:rPr lang="en-US" sz="2800" b="1" dirty="0"/>
              <a:t>Respond obediently to the deep conviction God’s word brings </a:t>
            </a:r>
            <a:r>
              <a:rPr lang="en-US" sz="2800" b="1" i="1" dirty="0"/>
              <a:t>(verses 11-12)</a:t>
            </a:r>
          </a:p>
          <a:p>
            <a:pPr marL="457200" indent="-457200">
              <a:buFont typeface="+mj-lt"/>
              <a:buAutoNum type="alphaUcPeriod"/>
            </a:pPr>
            <a:r>
              <a:rPr lang="en-US" sz="2800" b="1" dirty="0"/>
              <a:t>Surrender to the mastery God seeks to have over you through the power of His word </a:t>
            </a:r>
            <a:r>
              <a:rPr lang="en-US" sz="2800" b="1" i="1" dirty="0"/>
              <a:t>(verse 13)</a:t>
            </a:r>
          </a:p>
          <a:p>
            <a:pPr marL="0" indent="0">
              <a:buNone/>
            </a:pPr>
            <a:r>
              <a:rPr lang="en-US" sz="2400" b="1" dirty="0">
                <a:solidFill>
                  <a:srgbClr val="FF0000"/>
                </a:solidFill>
              </a:rPr>
              <a:t>13</a:t>
            </a:r>
            <a:r>
              <a:rPr lang="en-US" sz="2800" b="1" dirty="0">
                <a:solidFill>
                  <a:srgbClr val="FF0000"/>
                </a:solidFill>
              </a:rPr>
              <a:t> </a:t>
            </a:r>
            <a:r>
              <a:rPr lang="en-US" sz="2800" b="1" i="1" dirty="0"/>
              <a:t>And no creature is hidden from his sight, but all are naked and </a:t>
            </a:r>
            <a:r>
              <a:rPr lang="en-US" sz="2800" b="1" i="1" dirty="0">
                <a:solidFill>
                  <a:srgbClr val="0070C0"/>
                </a:solidFill>
              </a:rPr>
              <a:t>exposed</a:t>
            </a:r>
            <a:r>
              <a:rPr lang="en-US" sz="2800" b="1" i="1" dirty="0"/>
              <a:t> to the eyes of him </a:t>
            </a:r>
            <a:r>
              <a:rPr lang="en-US" sz="2800" b="1" i="1" dirty="0">
                <a:solidFill>
                  <a:srgbClr val="0070C0"/>
                </a:solidFill>
              </a:rPr>
              <a:t>to whom we must give account</a:t>
            </a:r>
            <a:r>
              <a:rPr lang="en-US" sz="2800" b="1" i="1" dirty="0"/>
              <a:t>.</a:t>
            </a:r>
            <a:endParaRPr lang="en-US" sz="3200" b="1" i="1" dirty="0"/>
          </a:p>
        </p:txBody>
      </p:sp>
    </p:spTree>
    <p:extLst>
      <p:ext uri="{BB962C8B-B14F-4D97-AF65-F5344CB8AC3E}">
        <p14:creationId xmlns:p14="http://schemas.microsoft.com/office/powerpoint/2010/main" val="23753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07C4-66F2-45F3-95F0-0B6B6E88626D}"/>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E999BCF3-B3AB-4FBC-8748-569C911F4871}"/>
              </a:ext>
            </a:extLst>
          </p:cNvPr>
          <p:cNvSpPr>
            <a:spLocks noGrp="1"/>
          </p:cNvSpPr>
          <p:nvPr>
            <p:ph idx="1"/>
          </p:nvPr>
        </p:nvSpPr>
        <p:spPr/>
        <p:txBody>
          <a:bodyPr/>
          <a:lstStyle/>
          <a:p>
            <a:pPr marL="0" indent="0">
              <a:buNone/>
            </a:pPr>
            <a:r>
              <a:rPr lang="en-US" sz="2800" b="1" u="sng" dirty="0">
                <a:solidFill>
                  <a:srgbClr val="C00000"/>
                </a:solidFill>
              </a:rPr>
              <a:t>James 2:19-20</a:t>
            </a:r>
          </a:p>
          <a:p>
            <a:pPr marL="0" indent="0">
              <a:buNone/>
            </a:pPr>
            <a:r>
              <a:rPr lang="en-US" sz="2400" b="1" dirty="0">
                <a:solidFill>
                  <a:srgbClr val="FF0000"/>
                </a:solidFill>
              </a:rPr>
              <a:t>19</a:t>
            </a:r>
            <a:r>
              <a:rPr lang="en-US" sz="2800" b="1" i="1" dirty="0"/>
              <a:t> You believe that God is one; you do well. </a:t>
            </a:r>
            <a:r>
              <a:rPr lang="en-US" sz="2800" b="1" i="1" dirty="0">
                <a:solidFill>
                  <a:srgbClr val="0070C0"/>
                </a:solidFill>
              </a:rPr>
              <a:t>Even the demons believe—and shudder</a:t>
            </a:r>
            <a:r>
              <a:rPr lang="en-US" sz="2800" b="1" i="1" dirty="0"/>
              <a:t>! </a:t>
            </a:r>
            <a:r>
              <a:rPr lang="en-US" sz="2400" b="1" dirty="0">
                <a:solidFill>
                  <a:srgbClr val="FF0000"/>
                </a:solidFill>
              </a:rPr>
              <a:t>20</a:t>
            </a:r>
            <a:r>
              <a:rPr lang="en-US" sz="2800" b="1" i="1" dirty="0"/>
              <a:t> Do you want to be shown, you foolish person, that </a:t>
            </a:r>
            <a:r>
              <a:rPr lang="en-US" sz="2800" b="1" i="1" dirty="0">
                <a:solidFill>
                  <a:srgbClr val="0070C0"/>
                </a:solidFill>
              </a:rPr>
              <a:t>faith apart from works is useless</a:t>
            </a:r>
            <a:r>
              <a:rPr lang="en-US" sz="2800" b="1" i="1" dirty="0"/>
              <a:t>? </a:t>
            </a:r>
          </a:p>
          <a:p>
            <a:pPr marL="0" indent="0">
              <a:buNone/>
            </a:pPr>
            <a:endParaRPr lang="en-US" dirty="0"/>
          </a:p>
          <a:p>
            <a:pPr marL="0" indent="0">
              <a:buNone/>
            </a:pPr>
            <a:r>
              <a:rPr lang="en-US" sz="2800" b="1" dirty="0">
                <a:solidFill>
                  <a:srgbClr val="C00000"/>
                </a:solidFill>
              </a:rPr>
              <a:t>It proves itself as useless by…</a:t>
            </a:r>
          </a:p>
          <a:p>
            <a:pPr marL="457200" indent="-457200">
              <a:buFont typeface="+mj-lt"/>
              <a:buAutoNum type="arabicPeriod"/>
            </a:pPr>
            <a:r>
              <a:rPr lang="en-US" sz="2800" b="1" i="1" dirty="0"/>
              <a:t>Effectively denying </a:t>
            </a:r>
            <a:r>
              <a:rPr lang="en-US" sz="2800" b="1" i="1" u="sng" dirty="0"/>
              <a:t>the object of your faith</a:t>
            </a:r>
          </a:p>
          <a:p>
            <a:pPr marL="457200" indent="-457200">
              <a:buFont typeface="+mj-lt"/>
              <a:buAutoNum type="arabicPeriod"/>
            </a:pPr>
            <a:r>
              <a:rPr lang="en-US" sz="2800" b="1" i="1" dirty="0"/>
              <a:t>Effectively denying </a:t>
            </a:r>
            <a:r>
              <a:rPr lang="en-US" sz="2800" b="1" i="1" u="sng" dirty="0"/>
              <a:t>the purpose and power of God</a:t>
            </a:r>
            <a:endParaRPr lang="en-US" sz="4400" b="1" i="1" u="sng" dirty="0"/>
          </a:p>
        </p:txBody>
      </p:sp>
    </p:spTree>
    <p:extLst>
      <p:ext uri="{BB962C8B-B14F-4D97-AF65-F5344CB8AC3E}">
        <p14:creationId xmlns:p14="http://schemas.microsoft.com/office/powerpoint/2010/main" val="18458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8013504" y="4839126"/>
            <a:ext cx="4058324" cy="1825096"/>
          </a:xfrm>
          <a:scene3d>
            <a:camera prst="orthographicFront"/>
            <a:lightRig rig="threePt" dir="t"/>
          </a:scene3d>
        </p:spPr>
        <p:txBody>
          <a:bodyPr>
            <a:noAutofit/>
          </a:bodyPr>
          <a:lstStyle/>
          <a:p>
            <a:pPr algn="ctr"/>
            <a:r>
              <a:rPr lang="en-US" sz="4400" b="1" dirty="0">
                <a:solidFill>
                  <a:schemeClr val="bg1"/>
                </a:solidFill>
              </a:rPr>
              <a:t>Genuine faith finishes the race</a:t>
            </a:r>
          </a:p>
        </p:txBody>
      </p:sp>
      <p:sp>
        <p:nvSpPr>
          <p:cNvPr id="4" name="TextBox 3">
            <a:extLst>
              <a:ext uri="{FF2B5EF4-FFF2-40B4-BE49-F238E27FC236}">
                <a16:creationId xmlns:a16="http://schemas.microsoft.com/office/drawing/2014/main" id="{6F57DDF2-E7E7-4F4F-B8C6-2B93E14540FB}"/>
              </a:ext>
            </a:extLst>
          </p:cNvPr>
          <p:cNvSpPr txBox="1"/>
          <p:nvPr/>
        </p:nvSpPr>
        <p:spPr>
          <a:xfrm>
            <a:off x="86497" y="55605"/>
            <a:ext cx="8031892" cy="3539430"/>
          </a:xfrm>
          <a:prstGeom prst="rect">
            <a:avLst/>
          </a:prstGeom>
          <a:blipFill>
            <a:blip r:embed="rId3"/>
            <a:tile tx="0" ty="0" sx="100000" sy="100000" flip="none" algn="tl"/>
          </a:blipFill>
          <a:ln w="38100">
            <a:solidFill>
              <a:srgbClr val="0070C0"/>
            </a:solidFill>
          </a:ln>
        </p:spPr>
        <p:txBody>
          <a:bodyPr wrap="square" rtlCol="0">
            <a:spAutoFit/>
          </a:bodyPr>
          <a:lstStyle/>
          <a:p>
            <a:pPr algn="ctr"/>
            <a:r>
              <a:rPr lang="en-US" sz="2800" b="1" dirty="0"/>
              <a:t>“</a:t>
            </a:r>
            <a:r>
              <a:rPr lang="en-US" sz="2800" b="1" i="1" dirty="0"/>
              <a:t>Therefore, since we are surrounded by so great a cloud of witnesses, let us also lay aside every weight, and sin which clings so closely, and let us run with endurance the race that is set before us, looking to Jesus, the founder and perfecter of our faith…</a:t>
            </a:r>
            <a:r>
              <a:rPr lang="en-US" sz="2800" b="1" dirty="0"/>
              <a:t>” </a:t>
            </a:r>
            <a:r>
              <a:rPr lang="en-US" sz="2800" b="1" dirty="0">
                <a:solidFill>
                  <a:srgbClr val="C00000"/>
                </a:solidFill>
              </a:rPr>
              <a:t>Hebrews 12:1-2</a:t>
            </a:r>
          </a:p>
          <a:p>
            <a:pPr algn="ctr"/>
            <a:endParaRPr lang="en-US" sz="2800" b="1" dirty="0"/>
          </a:p>
        </p:txBody>
      </p:sp>
    </p:spTree>
    <p:extLst>
      <p:ext uri="{BB962C8B-B14F-4D97-AF65-F5344CB8AC3E}">
        <p14:creationId xmlns:p14="http://schemas.microsoft.com/office/powerpoint/2010/main" val="32033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900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D0817-48F3-4DC2-9C11-78BE660E8FB0}"/>
              </a:ext>
            </a:extLst>
          </p:cNvPr>
          <p:cNvSpPr>
            <a:spLocks noGrp="1"/>
          </p:cNvSpPr>
          <p:nvPr>
            <p:ph idx="1"/>
          </p:nvPr>
        </p:nvSpPr>
        <p:spPr>
          <a:xfrm>
            <a:off x="685800" y="3624562"/>
            <a:ext cx="10820400" cy="3233438"/>
          </a:xfrm>
          <a:solidFill>
            <a:schemeClr val="bg1">
              <a:alpha val="70000"/>
            </a:schemeClr>
          </a:solidFill>
          <a:effectLst>
            <a:softEdge rad="127000"/>
          </a:effectLst>
        </p:spPr>
        <p:txBody>
          <a:bodyPr>
            <a:normAutofit/>
          </a:bodyPr>
          <a:lstStyle/>
          <a:p>
            <a:pPr marL="0" indent="0">
              <a:buNone/>
            </a:pPr>
            <a:r>
              <a:rPr lang="en-US" sz="2800" b="1" dirty="0"/>
              <a:t>“</a:t>
            </a:r>
            <a:r>
              <a:rPr lang="en-US" sz="2800" b="1" i="1" dirty="0"/>
              <a:t>Do you not know that in a race all the runners run, but only one receives the prize? So, run that you may obtain it. Every athlete exercises self-control in all things. They do it to receive a perishable wreath, but we an imperishable. So, I do not run aimlessly; I do not box as one beating the air. But I discipline my body and keep it under control, lest after preaching to others </a:t>
            </a:r>
            <a:r>
              <a:rPr lang="en-US" sz="2800" b="1" i="1" u="sng" dirty="0"/>
              <a:t>I myself should be disqualified</a:t>
            </a:r>
            <a:r>
              <a:rPr lang="en-US" sz="2800" b="1" i="1" dirty="0"/>
              <a:t>.</a:t>
            </a:r>
            <a:r>
              <a:rPr lang="en-US" sz="2800" b="1" dirty="0"/>
              <a:t>”                </a:t>
            </a:r>
            <a:r>
              <a:rPr lang="en-US" sz="2800" b="1" dirty="0">
                <a:solidFill>
                  <a:srgbClr val="C00000"/>
                </a:solidFill>
              </a:rPr>
              <a:t>1 Corinthians 9:24-27 </a:t>
            </a:r>
          </a:p>
        </p:txBody>
      </p:sp>
    </p:spTree>
    <p:extLst>
      <p:ext uri="{BB962C8B-B14F-4D97-AF65-F5344CB8AC3E}">
        <p14:creationId xmlns:p14="http://schemas.microsoft.com/office/powerpoint/2010/main" val="38531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8693077" y="5573805"/>
            <a:ext cx="3250601" cy="685800"/>
          </a:xfrm>
        </p:spPr>
        <p:txBody>
          <a:bodyPr>
            <a:normAutofit/>
            <a:scene3d>
              <a:camera prst="orthographicFront"/>
              <a:lightRig rig="threePt" dir="t"/>
            </a:scene3d>
            <a:sp3d extrusionH="57150">
              <a:bevelT w="38100" h="38100" prst="angle"/>
            </a:sp3d>
          </a:bodyPr>
          <a:lstStyle/>
          <a:p>
            <a:pPr algn="ctr"/>
            <a:r>
              <a:rPr lang="en-US" sz="3200" b="1" i="1" dirty="0">
                <a:solidFill>
                  <a:schemeClr val="bg1"/>
                </a:solidFill>
              </a:rPr>
              <a:t>Hebrews 4:1-13</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3552713" y="4208931"/>
            <a:ext cx="4058324" cy="1825096"/>
          </a:xfrm>
          <a:scene3d>
            <a:camera prst="orthographicFront"/>
            <a:lightRig rig="threePt" dir="t"/>
          </a:scene3d>
        </p:spPr>
        <p:txBody>
          <a:bodyPr>
            <a:noAutofit/>
          </a:bodyPr>
          <a:lstStyle/>
          <a:p>
            <a:pPr algn="ctr"/>
            <a:r>
              <a:rPr lang="en-US" sz="4400" b="1" dirty="0"/>
              <a:t>Genuine faith finishes the race: </a:t>
            </a:r>
            <a:r>
              <a:rPr lang="en-US" sz="4400" b="1" dirty="0">
                <a:solidFill>
                  <a:schemeClr val="bg1"/>
                </a:solidFill>
              </a:rPr>
              <a:t>part 2</a:t>
            </a:r>
          </a:p>
        </p:txBody>
      </p:sp>
    </p:spTree>
    <p:extLst>
      <p:ext uri="{BB962C8B-B14F-4D97-AF65-F5344CB8AC3E}">
        <p14:creationId xmlns:p14="http://schemas.microsoft.com/office/powerpoint/2010/main" val="24931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0" indent="0">
              <a:buNone/>
            </a:pPr>
            <a:r>
              <a:rPr lang="en-US" sz="2800" b="1" dirty="0"/>
              <a:t>“</a:t>
            </a:r>
            <a:r>
              <a:rPr lang="en-US" sz="2800" b="1" i="1" dirty="0"/>
              <a:t>For if we go on sinning deliberately after receiving the knowledge of the truth, there no longer remains a sacrifice for sins, </a:t>
            </a:r>
            <a:r>
              <a:rPr lang="en-US" sz="2800" b="1" i="1" u="sng" dirty="0"/>
              <a:t>but a fearful expectation of judgment</a:t>
            </a:r>
            <a:r>
              <a:rPr lang="en-US" sz="2800" b="1" i="1" dirty="0"/>
              <a:t>, and a fury of fire that will consume the adversaries.</a:t>
            </a:r>
            <a:r>
              <a:rPr lang="en-US" sz="2800" b="1" dirty="0"/>
              <a:t>” </a:t>
            </a:r>
            <a:r>
              <a:rPr lang="en-US" sz="2800" b="1" dirty="0">
                <a:solidFill>
                  <a:srgbClr val="C00000"/>
                </a:solidFill>
              </a:rPr>
              <a:t>Hebrews 10:26-27</a:t>
            </a:r>
          </a:p>
          <a:p>
            <a:pPr marL="0" indent="0">
              <a:buNone/>
            </a:pPr>
            <a:endParaRPr lang="en-US" sz="2800" b="1" dirty="0"/>
          </a:p>
          <a:p>
            <a:pPr marL="0" indent="0">
              <a:buNone/>
            </a:pPr>
            <a:r>
              <a:rPr lang="en-US" sz="2800" b="1" dirty="0"/>
              <a:t>“</a:t>
            </a:r>
            <a:r>
              <a:rPr lang="en-US" sz="2800" b="1" i="1" dirty="0"/>
              <a:t>There will be tribulation and distress for every human being </a:t>
            </a:r>
            <a:r>
              <a:rPr lang="en-US" sz="2800" b="1" i="1" u="sng" dirty="0"/>
              <a:t>who does evil</a:t>
            </a:r>
            <a:r>
              <a:rPr lang="en-US" sz="2800" b="1" i="1" dirty="0"/>
              <a:t>…but glory and honor and peace for everyone </a:t>
            </a:r>
            <a:r>
              <a:rPr lang="en-US" sz="2800" b="1" i="1" u="sng" dirty="0"/>
              <a:t>who does good</a:t>
            </a:r>
            <a:r>
              <a:rPr lang="en-US" sz="2800" b="1" i="1" dirty="0"/>
              <a:t>…For </a:t>
            </a:r>
            <a:r>
              <a:rPr lang="en-US" sz="2800" b="1" i="1" u="sng" dirty="0"/>
              <a:t>God shows no partiality</a:t>
            </a:r>
            <a:r>
              <a:rPr lang="en-US" sz="2800" b="1" i="1" dirty="0"/>
              <a:t>.</a:t>
            </a:r>
            <a:r>
              <a:rPr lang="en-US" sz="2800" b="1" dirty="0"/>
              <a:t>” </a:t>
            </a:r>
            <a:r>
              <a:rPr lang="en-US" sz="2800" b="1" dirty="0">
                <a:solidFill>
                  <a:srgbClr val="C00000"/>
                </a:solidFill>
              </a:rPr>
              <a:t>Romans 2:9-11 </a:t>
            </a:r>
          </a:p>
        </p:txBody>
      </p:sp>
    </p:spTree>
    <p:extLst>
      <p:ext uri="{BB962C8B-B14F-4D97-AF65-F5344CB8AC3E}">
        <p14:creationId xmlns:p14="http://schemas.microsoft.com/office/powerpoint/2010/main" val="12794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p>
          <a:p>
            <a:pPr marL="0" indent="0">
              <a:buNone/>
            </a:pPr>
            <a:r>
              <a:rPr lang="en-US" sz="2400" b="1" dirty="0">
                <a:solidFill>
                  <a:srgbClr val="FF0000"/>
                </a:solidFill>
              </a:rPr>
              <a:t>1</a:t>
            </a:r>
            <a:r>
              <a:rPr lang="en-US" dirty="0"/>
              <a:t> </a:t>
            </a:r>
            <a:r>
              <a:rPr lang="en-US" sz="2800" b="1" i="1" dirty="0"/>
              <a:t>Therefore, while the promise of entering his rest still stands, </a:t>
            </a:r>
            <a:r>
              <a:rPr lang="en-US" sz="2800" b="1" i="1" dirty="0">
                <a:solidFill>
                  <a:srgbClr val="0070C0"/>
                </a:solidFill>
              </a:rPr>
              <a:t>let us fear</a:t>
            </a:r>
            <a:r>
              <a:rPr lang="en-US" sz="2800" b="1" i="1" dirty="0"/>
              <a:t> lest </a:t>
            </a:r>
            <a:r>
              <a:rPr lang="en-US" sz="2800" b="1" i="1" dirty="0">
                <a:solidFill>
                  <a:srgbClr val="0070C0"/>
                </a:solidFill>
              </a:rPr>
              <a:t>any of you should seem to have failed to reach it</a:t>
            </a:r>
            <a:r>
              <a:rPr lang="en-US" sz="2800" b="1" i="1" dirty="0"/>
              <a:t>. </a:t>
            </a:r>
            <a:r>
              <a:rPr lang="en-US" sz="2400" b="1" dirty="0">
                <a:solidFill>
                  <a:srgbClr val="FF0000"/>
                </a:solidFill>
              </a:rPr>
              <a:t>2</a:t>
            </a:r>
            <a:r>
              <a:rPr lang="en-US" i="1" dirty="0"/>
              <a:t> </a:t>
            </a:r>
            <a:r>
              <a:rPr lang="en-US" sz="2800" b="1" i="1" dirty="0"/>
              <a:t>For good news came to us just as to them, but the message they heard did not benefit them, because they were </a:t>
            </a:r>
            <a:r>
              <a:rPr lang="en-US" sz="2800" b="1" i="1" dirty="0">
                <a:solidFill>
                  <a:srgbClr val="0070C0"/>
                </a:solidFill>
              </a:rPr>
              <a:t>not united by faith </a:t>
            </a:r>
            <a:r>
              <a:rPr lang="en-US" sz="2800" b="1" i="1" u="sng" dirty="0">
                <a:solidFill>
                  <a:srgbClr val="0070C0"/>
                </a:solidFill>
              </a:rPr>
              <a:t>with those who listened</a:t>
            </a:r>
            <a:r>
              <a:rPr lang="en-US" sz="2800" b="1" i="1" dirty="0"/>
              <a:t>.</a:t>
            </a:r>
          </a:p>
        </p:txBody>
      </p:sp>
    </p:spTree>
    <p:extLst>
      <p:ext uri="{BB962C8B-B14F-4D97-AF65-F5344CB8AC3E}">
        <p14:creationId xmlns:p14="http://schemas.microsoft.com/office/powerpoint/2010/main" val="34386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p>
          <a:p>
            <a:pPr marL="0" indent="0" algn="ctr">
              <a:buNone/>
            </a:pPr>
            <a:endParaRPr lang="en-US" sz="2800" b="1" dirty="0"/>
          </a:p>
          <a:p>
            <a:pPr marL="0" indent="0" algn="ctr">
              <a:buNone/>
            </a:pPr>
            <a:r>
              <a:rPr lang="en-US" sz="2800" b="1" dirty="0"/>
              <a:t>“</a:t>
            </a:r>
            <a:r>
              <a:rPr lang="en-US" sz="2800" b="1" i="1" dirty="0"/>
              <a:t>The practical implication is clear: it is not the hearing of the gospel by itself that brings final salvation, but its appropriation by faith; </a:t>
            </a:r>
            <a:r>
              <a:rPr lang="en-US" sz="2800" b="1" i="1" u="sng" dirty="0"/>
              <a:t>and if that faith is a genuine faith, it will be a persistent faith</a:t>
            </a:r>
            <a:r>
              <a:rPr lang="en-US" sz="2800" b="1" i="1" dirty="0"/>
              <a:t>.” </a:t>
            </a:r>
            <a:r>
              <a:rPr lang="en-US" sz="2800" b="1" dirty="0">
                <a:solidFill>
                  <a:srgbClr val="C00000"/>
                </a:solidFill>
              </a:rPr>
              <a:t>F.F. Bruce</a:t>
            </a:r>
            <a:endParaRPr lang="en-US" sz="4400" b="1" dirty="0">
              <a:solidFill>
                <a:srgbClr val="C00000"/>
              </a:solidFill>
            </a:endParaRPr>
          </a:p>
        </p:txBody>
      </p:sp>
    </p:spTree>
    <p:extLst>
      <p:ext uri="{BB962C8B-B14F-4D97-AF65-F5344CB8AC3E}">
        <p14:creationId xmlns:p14="http://schemas.microsoft.com/office/powerpoint/2010/main" val="21248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endParaRPr lang="en-US" sz="2800" b="1" dirty="0"/>
          </a:p>
          <a:p>
            <a:pPr marL="457200" indent="-457200">
              <a:buFont typeface="+mj-lt"/>
              <a:buAutoNum type="alphaUcPeriod"/>
            </a:pPr>
            <a:r>
              <a:rPr lang="en-US" sz="2800" b="1" dirty="0"/>
              <a:t>Because we enter into the promise of His rest </a:t>
            </a:r>
            <a:r>
              <a:rPr lang="en-US" sz="2800" b="1" u="sng" dirty="0"/>
              <a:t>now</a:t>
            </a:r>
            <a:r>
              <a:rPr lang="en-US" sz="2800" b="1" dirty="0"/>
              <a:t> through the obedience of faith </a:t>
            </a:r>
            <a:r>
              <a:rPr lang="en-US" sz="2800" b="1" i="1" dirty="0"/>
              <a:t>(verses 3-7)</a:t>
            </a:r>
          </a:p>
          <a:p>
            <a:pPr marL="0" indent="0">
              <a:buNone/>
            </a:pPr>
            <a:r>
              <a:rPr lang="en-US" sz="2400" b="1" dirty="0">
                <a:solidFill>
                  <a:srgbClr val="FF0000"/>
                </a:solidFill>
              </a:rPr>
              <a:t>3</a:t>
            </a:r>
            <a:r>
              <a:rPr lang="en-US" sz="2800" b="1" i="1" dirty="0"/>
              <a:t> For we who have believed enter that rest, as he has said, “As I swore in my wrath, ‘They shall not enter </a:t>
            </a:r>
            <a:r>
              <a:rPr lang="en-US" sz="2800" b="1" i="1" u="sng" dirty="0">
                <a:solidFill>
                  <a:srgbClr val="0070C0"/>
                </a:solidFill>
              </a:rPr>
              <a:t>my</a:t>
            </a:r>
            <a:r>
              <a:rPr lang="en-US" sz="2800" b="1" i="1" dirty="0">
                <a:solidFill>
                  <a:srgbClr val="0070C0"/>
                </a:solidFill>
              </a:rPr>
              <a:t> rest</a:t>
            </a:r>
            <a:r>
              <a:rPr lang="en-US" sz="2800" b="1" i="1" dirty="0"/>
              <a:t>,’ ”although </a:t>
            </a:r>
            <a:r>
              <a:rPr lang="en-US" sz="2800" b="1" i="1" dirty="0">
                <a:solidFill>
                  <a:srgbClr val="0070C0"/>
                </a:solidFill>
              </a:rPr>
              <a:t>his works were finished from the foundation of the world</a:t>
            </a:r>
            <a:r>
              <a:rPr lang="en-US" sz="2800" b="1" i="1" dirty="0"/>
              <a:t>. </a:t>
            </a:r>
            <a:r>
              <a:rPr lang="en-US" sz="2800" b="1" dirty="0">
                <a:solidFill>
                  <a:srgbClr val="FF0000"/>
                </a:solidFill>
              </a:rPr>
              <a:t>4</a:t>
            </a:r>
            <a:r>
              <a:rPr lang="en-US" sz="2800" b="1" i="1" dirty="0"/>
              <a:t> </a:t>
            </a:r>
            <a:r>
              <a:rPr lang="en-US" sz="2800" b="1" i="1" dirty="0">
                <a:solidFill>
                  <a:srgbClr val="0070C0"/>
                </a:solidFill>
              </a:rPr>
              <a:t>For he has somewhere spoken of the seventh day in this way: “And </a:t>
            </a:r>
            <a:r>
              <a:rPr lang="en-US" sz="2800" b="1" i="1" u="sng" dirty="0">
                <a:solidFill>
                  <a:srgbClr val="0070C0"/>
                </a:solidFill>
              </a:rPr>
              <a:t>God rested</a:t>
            </a:r>
            <a:r>
              <a:rPr lang="en-US" sz="2800" b="1" i="1" dirty="0">
                <a:solidFill>
                  <a:srgbClr val="0070C0"/>
                </a:solidFill>
              </a:rPr>
              <a:t> on the seventh day from all his works</a:t>
            </a:r>
            <a:r>
              <a:rPr lang="en-US" sz="2800" b="1" i="1" dirty="0"/>
              <a:t>.” </a:t>
            </a:r>
          </a:p>
        </p:txBody>
      </p:sp>
    </p:spTree>
    <p:extLst>
      <p:ext uri="{BB962C8B-B14F-4D97-AF65-F5344CB8AC3E}">
        <p14:creationId xmlns:p14="http://schemas.microsoft.com/office/powerpoint/2010/main" val="6438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endParaRPr lang="en-US" sz="2800" b="1" dirty="0"/>
          </a:p>
          <a:p>
            <a:pPr marL="457200" indent="-457200">
              <a:buFont typeface="+mj-lt"/>
              <a:buAutoNum type="alphaUcPeriod"/>
            </a:pPr>
            <a:r>
              <a:rPr lang="en-US" sz="2800" b="1" dirty="0"/>
              <a:t>Because we enter into the promise of His rest </a:t>
            </a:r>
            <a:r>
              <a:rPr lang="en-US" sz="2800" b="1" u="sng" dirty="0"/>
              <a:t>now</a:t>
            </a:r>
            <a:r>
              <a:rPr lang="en-US" sz="2800" b="1" dirty="0"/>
              <a:t> through the obedience of faith </a:t>
            </a:r>
            <a:r>
              <a:rPr lang="en-US" sz="2800" b="1" i="1" dirty="0"/>
              <a:t>(verses 3-7)</a:t>
            </a:r>
          </a:p>
          <a:p>
            <a:pPr marL="0" indent="0">
              <a:buNone/>
            </a:pPr>
            <a:r>
              <a:rPr lang="en-US" sz="2400" b="1" dirty="0">
                <a:solidFill>
                  <a:srgbClr val="FF0000"/>
                </a:solidFill>
              </a:rPr>
              <a:t>5</a:t>
            </a:r>
            <a:r>
              <a:rPr lang="en-US" sz="2800" b="1" dirty="0"/>
              <a:t> </a:t>
            </a:r>
            <a:r>
              <a:rPr lang="en-US" sz="2800" b="1" i="1" dirty="0"/>
              <a:t>And again in this passage he said, “</a:t>
            </a:r>
            <a:r>
              <a:rPr lang="en-US" sz="2800" b="1" i="1" dirty="0">
                <a:solidFill>
                  <a:srgbClr val="0070C0"/>
                </a:solidFill>
              </a:rPr>
              <a:t>They shall not enter </a:t>
            </a:r>
            <a:r>
              <a:rPr lang="en-US" sz="2800" b="1" i="1" u="sng" dirty="0">
                <a:solidFill>
                  <a:srgbClr val="0070C0"/>
                </a:solidFill>
              </a:rPr>
              <a:t>my</a:t>
            </a:r>
            <a:r>
              <a:rPr lang="en-US" sz="2800" b="1" i="1" dirty="0">
                <a:solidFill>
                  <a:srgbClr val="0070C0"/>
                </a:solidFill>
              </a:rPr>
              <a:t> rest</a:t>
            </a:r>
            <a:r>
              <a:rPr lang="en-US" sz="2800" b="1" i="1" dirty="0"/>
              <a:t>.” </a:t>
            </a:r>
            <a:r>
              <a:rPr lang="en-US" sz="2800" b="1" dirty="0">
                <a:solidFill>
                  <a:srgbClr val="FF0000"/>
                </a:solidFill>
              </a:rPr>
              <a:t>6</a:t>
            </a:r>
            <a:r>
              <a:rPr lang="en-US" sz="2800" b="1" dirty="0"/>
              <a:t> </a:t>
            </a:r>
            <a:r>
              <a:rPr lang="en-US" sz="2800" b="1" i="1" dirty="0"/>
              <a:t>Since therefore </a:t>
            </a:r>
            <a:r>
              <a:rPr lang="en-US" sz="2800" b="1" i="1" dirty="0">
                <a:solidFill>
                  <a:srgbClr val="0070C0"/>
                </a:solidFill>
              </a:rPr>
              <a:t>it remains for some to enter it</a:t>
            </a:r>
            <a:r>
              <a:rPr lang="en-US" sz="2800" b="1" i="1" dirty="0"/>
              <a:t>, and those who formerly received the good news failed to enter because of disobedience, </a:t>
            </a:r>
            <a:r>
              <a:rPr lang="en-US" sz="2400" b="1" dirty="0">
                <a:solidFill>
                  <a:srgbClr val="FF0000"/>
                </a:solidFill>
              </a:rPr>
              <a:t>7</a:t>
            </a:r>
            <a:r>
              <a:rPr lang="en-US" sz="2800" b="1" dirty="0"/>
              <a:t> </a:t>
            </a:r>
            <a:r>
              <a:rPr lang="en-US" sz="2800" b="1" i="1" dirty="0"/>
              <a:t>again he appoints a certain day, “</a:t>
            </a:r>
            <a:r>
              <a:rPr lang="en-US" sz="2800" b="1" i="1" dirty="0">
                <a:solidFill>
                  <a:srgbClr val="0070C0"/>
                </a:solidFill>
              </a:rPr>
              <a:t>Today</a:t>
            </a:r>
            <a:r>
              <a:rPr lang="en-US" sz="2800" b="1" i="1" dirty="0"/>
              <a:t>,” </a:t>
            </a:r>
            <a:r>
              <a:rPr lang="en-US" sz="2800" b="1" i="1" dirty="0">
                <a:solidFill>
                  <a:srgbClr val="0070C0"/>
                </a:solidFill>
              </a:rPr>
              <a:t>saying through David so long afterward</a:t>
            </a:r>
            <a:r>
              <a:rPr lang="en-US" sz="2800" b="1" i="1" dirty="0"/>
              <a:t>, in the words already quoted, “</a:t>
            </a:r>
            <a:r>
              <a:rPr lang="en-US" sz="2800" b="1" i="1" dirty="0">
                <a:solidFill>
                  <a:srgbClr val="0070C0"/>
                </a:solidFill>
              </a:rPr>
              <a:t>Today</a:t>
            </a:r>
            <a:r>
              <a:rPr lang="en-US" sz="2800" b="1" i="1" dirty="0"/>
              <a:t>, if you hear his voice, do not harden your hearts.”</a:t>
            </a:r>
          </a:p>
        </p:txBody>
      </p:sp>
    </p:spTree>
    <p:extLst>
      <p:ext uri="{BB962C8B-B14F-4D97-AF65-F5344CB8AC3E}">
        <p14:creationId xmlns:p14="http://schemas.microsoft.com/office/powerpoint/2010/main" val="21938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Assurance of salvation and a healthy fear of God go hand-in-hand…(</a:t>
            </a:r>
            <a:r>
              <a:rPr lang="en-US" b="1" i="1" dirty="0"/>
              <a:t>verses 1-10)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Because the gospel brings no benefit to the disobedient </a:t>
            </a:r>
            <a:r>
              <a:rPr lang="en-US" sz="2800" b="1" i="1" dirty="0"/>
              <a:t>(verses 1-2)</a:t>
            </a:r>
            <a:endParaRPr lang="en-US" sz="2800" b="1" dirty="0"/>
          </a:p>
          <a:p>
            <a:pPr marL="457200" indent="-457200">
              <a:buFont typeface="+mj-lt"/>
              <a:buAutoNum type="alphaUcPeriod"/>
            </a:pPr>
            <a:r>
              <a:rPr lang="en-US" sz="2800" b="1" dirty="0"/>
              <a:t>Because we enter into the promise of His rest </a:t>
            </a:r>
            <a:r>
              <a:rPr lang="en-US" sz="2800" b="1" u="sng" dirty="0"/>
              <a:t>now</a:t>
            </a:r>
            <a:r>
              <a:rPr lang="en-US" sz="2800" b="1" dirty="0"/>
              <a:t> through the obedience of faith </a:t>
            </a:r>
            <a:r>
              <a:rPr lang="en-US" sz="2800" b="1" i="1" dirty="0"/>
              <a:t>(verses 3-7)</a:t>
            </a:r>
          </a:p>
          <a:p>
            <a:pPr marL="0" indent="0">
              <a:buNone/>
            </a:pPr>
            <a:r>
              <a:rPr lang="en-US" sz="2400" b="1" dirty="0">
                <a:solidFill>
                  <a:srgbClr val="FF0000"/>
                </a:solidFill>
              </a:rPr>
              <a:t>3</a:t>
            </a:r>
            <a:r>
              <a:rPr lang="en-US" sz="2800" b="1" i="1" dirty="0"/>
              <a:t> </a:t>
            </a:r>
            <a:r>
              <a:rPr lang="en-US" sz="2800" b="1" i="1" dirty="0">
                <a:solidFill>
                  <a:srgbClr val="0070C0"/>
                </a:solidFill>
              </a:rPr>
              <a:t>For we who have believed </a:t>
            </a:r>
            <a:r>
              <a:rPr lang="en-US" sz="2800" b="1" i="1" u="sng" dirty="0">
                <a:solidFill>
                  <a:srgbClr val="0070C0"/>
                </a:solidFill>
              </a:rPr>
              <a:t>enter</a:t>
            </a:r>
            <a:r>
              <a:rPr lang="en-US" sz="2800" b="1" i="1" dirty="0">
                <a:solidFill>
                  <a:srgbClr val="0070C0"/>
                </a:solidFill>
              </a:rPr>
              <a:t> that rest</a:t>
            </a:r>
            <a:r>
              <a:rPr lang="en-US" sz="2800" b="1" i="1" dirty="0"/>
              <a:t>, as he has said, “As I swore in my wrath, ‘They shall not enter </a:t>
            </a:r>
            <a:r>
              <a:rPr lang="en-US" sz="2800" b="1" i="1" u="sng" dirty="0"/>
              <a:t>my</a:t>
            </a:r>
            <a:r>
              <a:rPr lang="en-US" sz="2800" b="1" i="1" dirty="0"/>
              <a:t> rest,’ ”although his works were finished from the foundation of the world … </a:t>
            </a:r>
            <a:r>
              <a:rPr lang="en-US" sz="2800" b="1" dirty="0">
                <a:solidFill>
                  <a:srgbClr val="FF0000"/>
                </a:solidFill>
              </a:rPr>
              <a:t>6</a:t>
            </a:r>
            <a:r>
              <a:rPr lang="en-US" sz="2800" b="1" dirty="0"/>
              <a:t> </a:t>
            </a:r>
            <a:r>
              <a:rPr lang="en-US" sz="2800" b="1" i="1" dirty="0"/>
              <a:t>Since therefore it remains for some to enter it, and </a:t>
            </a:r>
            <a:r>
              <a:rPr lang="en-US" sz="2800" b="1" i="1" dirty="0">
                <a:solidFill>
                  <a:srgbClr val="0070C0"/>
                </a:solidFill>
              </a:rPr>
              <a:t>those who formerly received the good news </a:t>
            </a:r>
            <a:r>
              <a:rPr lang="en-US" sz="2800" b="1" i="1" u="sng" dirty="0">
                <a:solidFill>
                  <a:srgbClr val="0070C0"/>
                </a:solidFill>
              </a:rPr>
              <a:t>failed to enter because of disobedience</a:t>
            </a:r>
            <a:r>
              <a:rPr lang="en-US" sz="2800" b="1" i="1" dirty="0"/>
              <a:t> </a:t>
            </a:r>
          </a:p>
        </p:txBody>
      </p:sp>
    </p:spTree>
    <p:extLst>
      <p:ext uri="{BB962C8B-B14F-4D97-AF65-F5344CB8AC3E}">
        <p14:creationId xmlns:p14="http://schemas.microsoft.com/office/powerpoint/2010/main" val="26038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Droplet</Template>
  <TotalTime>1290</TotalTime>
  <Words>1329</Words>
  <Application>Microsoft Macintosh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Vapor Trail</vt:lpstr>
      <vt:lpstr>Press on to maturity!</vt:lpstr>
      <vt:lpstr>PowerPoint Presentation</vt:lpstr>
      <vt:lpstr>Genuine faith finishes the race: part 2</vt:lpstr>
      <vt:lpstr>I. Assurance of salvation and a healthy fear of God go hand-in-hand…(verses 1-10) </vt:lpstr>
      <vt:lpstr>I. Assurance of salvation and a healthy fear of God go hand-in-hand…(verses 1-10) </vt:lpstr>
      <vt:lpstr>I. Assurance of salvation and a healthy fear of God go hand-in-hand…(verses 1-10) </vt:lpstr>
      <vt:lpstr>I. Assurance of salvation and a healthy fear of God go hand-in-hand…(verses 1-10) </vt:lpstr>
      <vt:lpstr>I. Assurance of salvation and a healthy fear of God go hand-in-hand…(verses 1-10) </vt:lpstr>
      <vt:lpstr>I. Assurance of salvation and a healthy fear of God go hand-in-hand…(verses 1-10) </vt:lpstr>
      <vt:lpstr>I. Assurance of salvation and a healthy fear of God go hand-in-hand…(verses 1-10) </vt:lpstr>
      <vt:lpstr>I. Assurance of salvation and a healthy fear of God go hand-in-hand…(verses 1-10) </vt:lpstr>
      <vt:lpstr>II. Therefore, let each of us make every effort to finish the race (verses 11-13)</vt:lpstr>
      <vt:lpstr>II. Therefore, let each of us make every effort to finish the race (verses 11-13)</vt:lpstr>
      <vt:lpstr>II. Therefore, let each of us make every effort to finish the race (verses 11-13)</vt:lpstr>
      <vt:lpstr>Conclusion</vt:lpstr>
      <vt:lpstr>Genuine faith finishes the race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AV Leptondale</cp:lastModifiedBy>
  <cp:revision>88</cp:revision>
  <dcterms:created xsi:type="dcterms:W3CDTF">2019-01-17T18:47:20Z</dcterms:created>
  <dcterms:modified xsi:type="dcterms:W3CDTF">2019-03-23T17:44:30Z</dcterms:modified>
</cp:coreProperties>
</file>