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2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223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6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1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2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6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E19D-AFB6-442C-A988-BDACF10B621B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CAC49-32E0-4791-98A3-4FD5C205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brews 12:1">
            <a:extLst>
              <a:ext uri="{FF2B5EF4-FFF2-40B4-BE49-F238E27FC236}">
                <a16:creationId xmlns:a16="http://schemas.microsoft.com/office/drawing/2014/main" id="{894F7C61-9575-4525-AE3D-7103A9D4C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1"/>
          <a:stretch/>
        </p:blipFill>
        <p:spPr bwMode="auto">
          <a:xfrm>
            <a:off x="4979894" y="548641"/>
            <a:ext cx="6858000" cy="36285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9C66D7-471F-49D1-A299-4169256A3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2029" y="4177142"/>
            <a:ext cx="7169971" cy="685800"/>
          </a:xfrm>
        </p:spPr>
        <p:txBody>
          <a:bodyPr>
            <a:normAutofit/>
          </a:bodyPr>
          <a:lstStyle/>
          <a:p>
            <a:r>
              <a:rPr lang="en-US" sz="2800" b="1" i="1" dirty="0"/>
              <a:t>A Sermon Series on the book of Hebrews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3047B-0320-48F5-BDE5-9729DAE22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29" y="1685069"/>
            <a:ext cx="4785361" cy="18250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Press on to maturity!</a:t>
            </a:r>
          </a:p>
        </p:txBody>
      </p:sp>
    </p:spTree>
    <p:extLst>
      <p:ext uri="{BB962C8B-B14F-4D97-AF65-F5344CB8AC3E}">
        <p14:creationId xmlns:p14="http://schemas.microsoft.com/office/powerpoint/2010/main" val="249312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18E-D682-4E90-A7DF-6F8397A7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I.</a:t>
            </a:r>
            <a:r>
              <a:rPr lang="en-US" b="1" dirty="0"/>
              <a:t> What is the background to the book of Hebrews?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15D7-8CDA-4540-9E8F-659345F9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Original audience, location and date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Author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Literary form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“I appeal to you, brothers, bear with </a:t>
            </a:r>
            <a:r>
              <a:rPr lang="en-US" sz="2800" b="1" i="1" u="sng" dirty="0">
                <a:solidFill>
                  <a:srgbClr val="FF0000"/>
                </a:solidFill>
              </a:rPr>
              <a:t>my word of exhortation</a:t>
            </a:r>
            <a:r>
              <a:rPr lang="en-US" sz="2800" b="1" i="1" dirty="0">
                <a:solidFill>
                  <a:srgbClr val="FF0000"/>
                </a:solidFill>
              </a:rPr>
              <a:t>…” </a:t>
            </a:r>
            <a:r>
              <a:rPr lang="en-US" sz="2800" b="1" dirty="0"/>
              <a:t>(13:22) 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800" b="1" dirty="0"/>
              <a:t>Portrayal of Jesus</a:t>
            </a:r>
          </a:p>
        </p:txBody>
      </p:sp>
    </p:spTree>
    <p:extLst>
      <p:ext uri="{BB962C8B-B14F-4D97-AF65-F5344CB8AC3E}">
        <p14:creationId xmlns:p14="http://schemas.microsoft.com/office/powerpoint/2010/main" val="12794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375C-215B-4BC2-866E-F674B6CE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dirty="0"/>
              <a:t>What is the structure of the book of Hebrews?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6323-6CFB-445D-B8DA-91DA1C0B2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Jesus is preeminent in every way over everyone and everything </a:t>
            </a:r>
            <a:r>
              <a:rPr lang="en-US" sz="2800" b="1" i="1" dirty="0">
                <a:solidFill>
                  <a:srgbClr val="FF0000"/>
                </a:solidFill>
              </a:rPr>
              <a:t>(1:1-2:18)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Don’t fail to heed Jesus’ voice, and so, follow the pattern of those in the Scriptures who failed to do so at great cost </a:t>
            </a:r>
            <a:r>
              <a:rPr lang="en-US" sz="2800" b="1" i="1" dirty="0">
                <a:solidFill>
                  <a:srgbClr val="FF0000"/>
                </a:solidFill>
              </a:rPr>
              <a:t>(3:1-4:13)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i="1" dirty="0"/>
              <a:t> </a:t>
            </a:r>
            <a:r>
              <a:rPr lang="en-US" sz="2800" b="1" dirty="0"/>
              <a:t>Therefore, do not stagnate or fall back in your walk, but rather, press on to maturity </a:t>
            </a:r>
            <a:r>
              <a:rPr lang="en-US" sz="2800" b="1" i="1" dirty="0">
                <a:solidFill>
                  <a:srgbClr val="FF0000"/>
                </a:solidFill>
              </a:rPr>
              <a:t>(4:14-6:20)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i="1" dirty="0"/>
              <a:t> </a:t>
            </a:r>
            <a:r>
              <a:rPr lang="en-US" sz="2800" b="1" dirty="0"/>
              <a:t>Jesus, who is our great High Priest, “</a:t>
            </a:r>
            <a:r>
              <a:rPr lang="en-US" sz="2800" b="1" i="1" dirty="0"/>
              <a:t>is able to save to the uttermost those who draw near to God through him, since he always lives to make intercession for them</a:t>
            </a:r>
            <a:r>
              <a:rPr lang="en-US" sz="2800" b="1" dirty="0"/>
              <a:t>” </a:t>
            </a:r>
            <a:r>
              <a:rPr lang="en-US" sz="2800" b="1" i="1" dirty="0">
                <a:solidFill>
                  <a:srgbClr val="FF0000"/>
                </a:solidFill>
              </a:rPr>
              <a:t>(7:1-7:28) </a:t>
            </a:r>
          </a:p>
        </p:txBody>
      </p:sp>
    </p:spTree>
    <p:extLst>
      <p:ext uri="{BB962C8B-B14F-4D97-AF65-F5344CB8AC3E}">
        <p14:creationId xmlns:p14="http://schemas.microsoft.com/office/powerpoint/2010/main" val="6437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375C-215B-4BC2-866E-F674B6CE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dirty="0"/>
              <a:t>What is the structure of the book of Hebrews?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6323-6CFB-445D-B8DA-91DA1C0B2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n-US" sz="2800" b="1" dirty="0"/>
              <a:t>As our great High Priest, Jesus mediates a better covenant enacted on better promises </a:t>
            </a:r>
            <a:r>
              <a:rPr lang="en-US" sz="2800" b="1" i="1" dirty="0">
                <a:solidFill>
                  <a:srgbClr val="FF0000"/>
                </a:solidFill>
              </a:rPr>
              <a:t>(8:1-10:18)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b="1" dirty="0"/>
              <a:t>With confidence in Jesus Christ, persevere in faith to the end, looking to Jesus, the founder and perfecter of our faith </a:t>
            </a:r>
            <a:r>
              <a:rPr lang="en-US" sz="2800" b="1" i="1" dirty="0">
                <a:solidFill>
                  <a:srgbClr val="FF0000"/>
                </a:solidFill>
              </a:rPr>
              <a:t>(10:19-12:29)</a:t>
            </a:r>
          </a:p>
        </p:txBody>
      </p:sp>
    </p:spTree>
    <p:extLst>
      <p:ext uri="{BB962C8B-B14F-4D97-AF65-F5344CB8AC3E}">
        <p14:creationId xmlns:p14="http://schemas.microsoft.com/office/powerpoint/2010/main" val="16366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5259-D0BE-457B-A9B8-D567005D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11 and the heroes of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FB8E-F271-406D-A3B7-4B0958EE3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Heroes of faith like Abraham who “</a:t>
            </a:r>
            <a:r>
              <a:rPr lang="en-US" sz="2800" b="1" i="1" dirty="0"/>
              <a:t>was </a:t>
            </a:r>
            <a:r>
              <a:rPr lang="en-US" sz="2800" b="1" i="1" u="sng" dirty="0"/>
              <a:t>looking forward to the city</a:t>
            </a:r>
            <a:r>
              <a:rPr lang="en-US" sz="2800" b="1" i="1" dirty="0"/>
              <a:t> that has foundations, whose designer and builder is God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FF0000"/>
                </a:solidFill>
              </a:rPr>
              <a:t>(11:10)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Heroes of faith who “</a:t>
            </a:r>
            <a:r>
              <a:rPr lang="en-US" sz="2800" b="1" i="1" u="sng" dirty="0"/>
              <a:t>desire a better country</a:t>
            </a:r>
            <a:r>
              <a:rPr lang="en-US" sz="2800" b="1" i="1" dirty="0"/>
              <a:t>, that is, a heavenly one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FF0000"/>
                </a:solidFill>
              </a:rPr>
              <a:t>(11:16)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Heroes of faith like Moses who “</a:t>
            </a:r>
            <a:r>
              <a:rPr lang="en-US" sz="2800" b="1" i="1" dirty="0"/>
              <a:t>considered the reproach of Christ greater wealth than the treasures of Egypt, for he was </a:t>
            </a:r>
            <a:r>
              <a:rPr lang="en-US" sz="2800" b="1" i="1" u="sng" dirty="0"/>
              <a:t>looking to the reward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FF0000"/>
                </a:solidFill>
              </a:rPr>
              <a:t>(10:26)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Heroines of faith as well for “</a:t>
            </a:r>
            <a:r>
              <a:rPr lang="en-US" sz="2800" b="1" i="1" dirty="0"/>
              <a:t>Women received back their dead by resurrection. Some were tortured, refusing to accept release, so that they might </a:t>
            </a:r>
            <a:r>
              <a:rPr lang="en-US" sz="2800" b="1" i="1" u="sng" dirty="0"/>
              <a:t>rise again to a better life</a:t>
            </a:r>
            <a:r>
              <a:rPr lang="en-US" sz="2800" b="1" dirty="0"/>
              <a:t>” </a:t>
            </a:r>
            <a:r>
              <a:rPr lang="en-US" sz="2800" b="1" dirty="0">
                <a:solidFill>
                  <a:srgbClr val="FF0000"/>
                </a:solidFill>
              </a:rPr>
              <a:t>(11:35)</a:t>
            </a:r>
          </a:p>
        </p:txBody>
      </p:sp>
    </p:spTree>
    <p:extLst>
      <p:ext uri="{BB962C8B-B14F-4D97-AF65-F5344CB8AC3E}">
        <p14:creationId xmlns:p14="http://schemas.microsoft.com/office/powerpoint/2010/main" val="3684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375C-215B-4BC2-866E-F674B6CE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dirty="0"/>
              <a:t>What is the structure of the book of Hebrews?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6323-6CFB-445D-B8DA-91DA1C0B2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n-US" sz="2800" b="1" dirty="0"/>
              <a:t>As our great High Priest, Jesus mediates a better covenant enacted on better promises </a:t>
            </a:r>
            <a:r>
              <a:rPr lang="en-US" sz="2800" b="1" i="1" dirty="0">
                <a:solidFill>
                  <a:srgbClr val="FF0000"/>
                </a:solidFill>
              </a:rPr>
              <a:t>(8:1-10:18)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b="1" dirty="0"/>
              <a:t>With confidence in Jesus Christ, persevere in faith to the end, looking to Jesus, the founder and perfecter of our faith </a:t>
            </a:r>
            <a:r>
              <a:rPr lang="en-US" sz="2800" b="1" i="1" dirty="0">
                <a:solidFill>
                  <a:srgbClr val="FF0000"/>
                </a:solidFill>
              </a:rPr>
              <a:t>(10:19-12:29)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b="1" dirty="0"/>
              <a:t>In light of everything taught, maintain your Christian confession in patience and hope, and live as Christians should </a:t>
            </a:r>
            <a:r>
              <a:rPr lang="en-US" sz="2800" b="1" i="1" dirty="0">
                <a:solidFill>
                  <a:srgbClr val="FF0000"/>
                </a:solidFill>
              </a:rPr>
              <a:t>(13:1-25)</a:t>
            </a:r>
          </a:p>
        </p:txBody>
      </p:sp>
    </p:spTree>
    <p:extLst>
      <p:ext uri="{BB962C8B-B14F-4D97-AF65-F5344CB8AC3E}">
        <p14:creationId xmlns:p14="http://schemas.microsoft.com/office/powerpoint/2010/main" val="10618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brews 12:1">
            <a:extLst>
              <a:ext uri="{FF2B5EF4-FFF2-40B4-BE49-F238E27FC236}">
                <a16:creationId xmlns:a16="http://schemas.microsoft.com/office/drawing/2014/main" id="{894F7C61-9575-4525-AE3D-7103A9D4C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1"/>
          <a:stretch/>
        </p:blipFill>
        <p:spPr bwMode="auto">
          <a:xfrm>
            <a:off x="4979894" y="548641"/>
            <a:ext cx="6858000" cy="36285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9C66D7-471F-49D1-A299-4169256A3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2029" y="4177142"/>
            <a:ext cx="7169971" cy="685800"/>
          </a:xfrm>
        </p:spPr>
        <p:txBody>
          <a:bodyPr>
            <a:normAutofit/>
          </a:bodyPr>
          <a:lstStyle/>
          <a:p>
            <a:r>
              <a:rPr lang="en-US" sz="2800" b="1" i="1" dirty="0"/>
              <a:t>A Sermon Series on the book of Hebrews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3047B-0320-48F5-BDE5-9729DAE22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29" y="1685069"/>
            <a:ext cx="4785361" cy="18250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Press on to maturity!</a:t>
            </a:r>
          </a:p>
        </p:txBody>
      </p:sp>
    </p:spTree>
    <p:extLst>
      <p:ext uri="{BB962C8B-B14F-4D97-AF65-F5344CB8AC3E}">
        <p14:creationId xmlns:p14="http://schemas.microsoft.com/office/powerpoint/2010/main" val="26703450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158</TotalTime>
  <Words>450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Vapor Trail</vt:lpstr>
      <vt:lpstr>Press on to maturity!</vt:lpstr>
      <vt:lpstr>I. What is the background to the book of Hebrews?</vt:lpstr>
      <vt:lpstr>II. What is the structure of the book of Hebrews? </vt:lpstr>
      <vt:lpstr>II. What is the structure of the book of Hebrews? </vt:lpstr>
      <vt:lpstr>Hebrews 11 and the heroes of faith</vt:lpstr>
      <vt:lpstr>II. What is the structure of the book of Hebrews? </vt:lpstr>
      <vt:lpstr>Press on to maturity!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on to maturity!</dc:title>
  <dc:creator>User1</dc:creator>
  <cp:lastModifiedBy>AV Leptondale</cp:lastModifiedBy>
  <cp:revision>9</cp:revision>
  <dcterms:created xsi:type="dcterms:W3CDTF">2019-01-17T18:47:20Z</dcterms:created>
  <dcterms:modified xsi:type="dcterms:W3CDTF">2019-01-27T16:19:52Z</dcterms:modified>
</cp:coreProperties>
</file>