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FF3300"/>
    <a:srgbClr val="66FF66"/>
    <a:srgbClr val="FF99CC"/>
    <a:srgbClr val="FF0000"/>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60"/>
  </p:normalViewPr>
  <p:slideViewPr>
    <p:cSldViewPr snapToGrid="0">
      <p:cViewPr varScale="1">
        <p:scale>
          <a:sx n="131" d="100"/>
          <a:sy n="131" d="100"/>
        </p:scale>
        <p:origin x="2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11/24/18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11/24/18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11/24/18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11/24/18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11/24/18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3848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rmAutofit/>
          </a:bodyPr>
          <a:lstStyle/>
          <a:p>
            <a:r>
              <a:rPr lang="en-US" sz="3200" b="1" dirty="0"/>
              <a:t>III. </a:t>
            </a:r>
            <a:r>
              <a:rPr lang="en-US" sz="3200" b="1" dirty="0">
                <a:solidFill>
                  <a:schemeClr val="accent1">
                    <a:lumMod val="10000"/>
                    <a:lumOff val="90000"/>
                  </a:schemeClr>
                </a:solidFill>
              </a:rPr>
              <a:t>Pursue radical reconciliation</a:t>
            </a: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742950" indent="-742950">
              <a:buFont typeface="+mj-lt"/>
              <a:buAutoNum type="alphaUcPeriod"/>
            </a:pPr>
            <a:r>
              <a:rPr lang="en-US" sz="3200" b="1" dirty="0">
                <a:solidFill>
                  <a:schemeClr val="tx1"/>
                </a:solidFill>
              </a:rPr>
              <a:t>We must have a sense of urgency over our need to reconcile</a:t>
            </a:r>
          </a:p>
          <a:p>
            <a:pPr marL="742950" indent="-742950">
              <a:buFont typeface="+mj-lt"/>
              <a:buAutoNum type="alphaUcPeriod"/>
            </a:pPr>
            <a:r>
              <a:rPr lang="en-US" sz="3200" b="1" dirty="0">
                <a:solidFill>
                  <a:schemeClr val="tx1"/>
                </a:solidFill>
              </a:rPr>
              <a:t>We need to recognize that the great battle for reconciliation occurs within ourselves</a:t>
            </a:r>
          </a:p>
          <a:p>
            <a:pPr marL="0" indent="0" algn="ctr">
              <a:buNone/>
            </a:pPr>
            <a:r>
              <a:rPr lang="en-US" sz="2800" b="1" dirty="0">
                <a:solidFill>
                  <a:srgbClr val="C00000"/>
                </a:solidFill>
              </a:rPr>
              <a:t>“</a:t>
            </a:r>
            <a:r>
              <a:rPr lang="en-US" sz="2800" b="1" i="1" dirty="0">
                <a:solidFill>
                  <a:srgbClr val="C00000"/>
                </a:solidFill>
              </a:rPr>
              <a:t>Sometimes we presume to know why people don't meet our expectations, but so often we don't know the whole story.</a:t>
            </a:r>
            <a:r>
              <a:rPr lang="en-US" sz="2800" b="1" dirty="0">
                <a:solidFill>
                  <a:srgbClr val="C00000"/>
                </a:solidFill>
              </a:rPr>
              <a:t>” </a:t>
            </a:r>
            <a:r>
              <a:rPr lang="en-US" sz="2800" b="1" dirty="0">
                <a:solidFill>
                  <a:schemeClr val="tx1"/>
                </a:solidFill>
              </a:rPr>
              <a:t>Pastor Mark Mitchell</a:t>
            </a:r>
            <a:endParaRPr lang="en-US" sz="4400" b="1" dirty="0">
              <a:solidFill>
                <a:schemeClr val="tx1"/>
              </a:solidFill>
            </a:endParaRPr>
          </a:p>
        </p:txBody>
      </p:sp>
    </p:spTree>
    <p:extLst>
      <p:ext uri="{BB962C8B-B14F-4D97-AF65-F5344CB8AC3E}">
        <p14:creationId xmlns:p14="http://schemas.microsoft.com/office/powerpoint/2010/main" val="233325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3B59A-D0D8-44BA-9025-DE66C7876FA5}"/>
              </a:ext>
            </a:extLst>
          </p:cNvPr>
          <p:cNvSpPr>
            <a:spLocks noGrp="1"/>
          </p:cNvSpPr>
          <p:nvPr>
            <p:ph type="ctrTitle"/>
          </p:nvPr>
        </p:nvSpPr>
        <p:spPr>
          <a:xfrm>
            <a:off x="581191" y="1020437"/>
            <a:ext cx="10993549" cy="1475013"/>
          </a:xfrm>
        </p:spPr>
        <p:txBody>
          <a:bodyPr/>
          <a:lstStyle/>
          <a:p>
            <a:pPr algn="r"/>
            <a:r>
              <a:rPr lang="en-US" b="1" i="1" dirty="0">
                <a:solidFill>
                  <a:srgbClr val="00FF00"/>
                </a:solidFill>
              </a:rPr>
              <a:t>Our Finest Gifts we bring!</a:t>
            </a:r>
          </a:p>
        </p:txBody>
      </p:sp>
      <p:pic>
        <p:nvPicPr>
          <p:cNvPr id="5" name="Picture 4">
            <a:extLst>
              <a:ext uri="{FF2B5EF4-FFF2-40B4-BE49-F238E27FC236}">
                <a16:creationId xmlns:a16="http://schemas.microsoft.com/office/drawing/2014/main" id="{9D7E7ED2-44A0-48FC-867F-CC95BAD17AC3}"/>
              </a:ext>
            </a:extLst>
          </p:cNvPr>
          <p:cNvPicPr>
            <a:picLocks noChangeAspect="1"/>
          </p:cNvPicPr>
          <p:nvPr/>
        </p:nvPicPr>
        <p:blipFill>
          <a:blip r:embed="rId3"/>
          <a:stretch>
            <a:fillRect/>
          </a:stretch>
        </p:blipFill>
        <p:spPr>
          <a:xfrm>
            <a:off x="1947575" y="3744829"/>
            <a:ext cx="2788920" cy="3112008"/>
          </a:xfrm>
          <a:prstGeom prst="rect">
            <a:avLst/>
          </a:prstGeom>
          <a:effectLst>
            <a:glow>
              <a:schemeClr val="accent1"/>
            </a:glow>
            <a:softEdge rad="635000"/>
          </a:effectLst>
        </p:spPr>
      </p:pic>
      <p:sp>
        <p:nvSpPr>
          <p:cNvPr id="6" name="Subtitle 2">
            <a:extLst>
              <a:ext uri="{FF2B5EF4-FFF2-40B4-BE49-F238E27FC236}">
                <a16:creationId xmlns:a16="http://schemas.microsoft.com/office/drawing/2014/main" id="{A194F138-E366-4329-B082-94624F7A12B7}"/>
              </a:ext>
            </a:extLst>
          </p:cNvPr>
          <p:cNvSpPr txBox="1">
            <a:spLocks/>
          </p:cNvSpPr>
          <p:nvPr/>
        </p:nvSpPr>
        <p:spPr>
          <a:xfrm>
            <a:off x="244606" y="3140176"/>
            <a:ext cx="6500438" cy="590321"/>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US" sz="3200" b="1" i="1" dirty="0">
                <a:solidFill>
                  <a:srgbClr val="CCFF66"/>
                </a:solidFill>
              </a:rPr>
              <a:t>Give Him the gift of Radical reconciliation</a:t>
            </a:r>
          </a:p>
        </p:txBody>
      </p:sp>
    </p:spTree>
    <p:extLst>
      <p:ext uri="{BB962C8B-B14F-4D97-AF65-F5344CB8AC3E}">
        <p14:creationId xmlns:p14="http://schemas.microsoft.com/office/powerpoint/2010/main" val="403588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6"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3B59A-D0D8-44BA-9025-DE66C7876FA5}"/>
              </a:ext>
            </a:extLst>
          </p:cNvPr>
          <p:cNvSpPr>
            <a:spLocks noGrp="1"/>
          </p:cNvSpPr>
          <p:nvPr>
            <p:ph type="ctrTitle"/>
          </p:nvPr>
        </p:nvSpPr>
        <p:spPr>
          <a:xfrm>
            <a:off x="581191" y="1020437"/>
            <a:ext cx="10993549" cy="1475013"/>
          </a:xfrm>
        </p:spPr>
        <p:txBody>
          <a:bodyPr/>
          <a:lstStyle/>
          <a:p>
            <a:pPr algn="r"/>
            <a:r>
              <a:rPr lang="en-US" b="1" i="1" dirty="0">
                <a:solidFill>
                  <a:srgbClr val="00FF00"/>
                </a:solidFill>
              </a:rPr>
              <a:t>Our Finest Gifts we bring!</a:t>
            </a:r>
          </a:p>
        </p:txBody>
      </p:sp>
      <p:sp>
        <p:nvSpPr>
          <p:cNvPr id="3" name="Subtitle 2">
            <a:extLst>
              <a:ext uri="{FF2B5EF4-FFF2-40B4-BE49-F238E27FC236}">
                <a16:creationId xmlns:a16="http://schemas.microsoft.com/office/drawing/2014/main" id="{30A295A4-611E-45DB-A308-EDB84BB31B6E}"/>
              </a:ext>
            </a:extLst>
          </p:cNvPr>
          <p:cNvSpPr>
            <a:spLocks noGrp="1"/>
          </p:cNvSpPr>
          <p:nvPr>
            <p:ph type="subTitle" idx="1"/>
          </p:nvPr>
        </p:nvSpPr>
        <p:spPr>
          <a:xfrm>
            <a:off x="581194" y="2463172"/>
            <a:ext cx="10993546" cy="590321"/>
          </a:xfrm>
        </p:spPr>
        <p:txBody>
          <a:bodyPr>
            <a:normAutofit/>
          </a:bodyPr>
          <a:lstStyle/>
          <a:p>
            <a:pPr algn="r"/>
            <a:r>
              <a:rPr lang="en-US" sz="2800" b="1" dirty="0">
                <a:solidFill>
                  <a:schemeClr val="bg1"/>
                </a:solidFill>
              </a:rPr>
              <a:t>A Christmas sermon series</a:t>
            </a:r>
          </a:p>
        </p:txBody>
      </p:sp>
      <p:pic>
        <p:nvPicPr>
          <p:cNvPr id="5" name="Picture 4">
            <a:extLst>
              <a:ext uri="{FF2B5EF4-FFF2-40B4-BE49-F238E27FC236}">
                <a16:creationId xmlns:a16="http://schemas.microsoft.com/office/drawing/2014/main" id="{9D7E7ED2-44A0-48FC-867F-CC95BAD17AC3}"/>
              </a:ext>
            </a:extLst>
          </p:cNvPr>
          <p:cNvPicPr>
            <a:picLocks noChangeAspect="1"/>
          </p:cNvPicPr>
          <p:nvPr/>
        </p:nvPicPr>
        <p:blipFill>
          <a:blip r:embed="rId3"/>
          <a:stretch>
            <a:fillRect/>
          </a:stretch>
        </p:blipFill>
        <p:spPr>
          <a:xfrm>
            <a:off x="1947575" y="4110590"/>
            <a:ext cx="2788920" cy="3112008"/>
          </a:xfrm>
          <a:prstGeom prst="rect">
            <a:avLst/>
          </a:prstGeom>
          <a:effectLst>
            <a:softEdge rad="635000"/>
          </a:effectLst>
        </p:spPr>
      </p:pic>
      <p:sp>
        <p:nvSpPr>
          <p:cNvPr id="6" name="Subtitle 2">
            <a:extLst>
              <a:ext uri="{FF2B5EF4-FFF2-40B4-BE49-F238E27FC236}">
                <a16:creationId xmlns:a16="http://schemas.microsoft.com/office/drawing/2014/main" id="{A194F138-E366-4329-B082-94624F7A12B7}"/>
              </a:ext>
            </a:extLst>
          </p:cNvPr>
          <p:cNvSpPr txBox="1">
            <a:spLocks/>
          </p:cNvSpPr>
          <p:nvPr/>
        </p:nvSpPr>
        <p:spPr>
          <a:xfrm>
            <a:off x="244606" y="3449665"/>
            <a:ext cx="6500438" cy="590321"/>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US" sz="2800" b="1" i="1" dirty="0">
                <a:solidFill>
                  <a:srgbClr val="CCFF66"/>
                </a:solidFill>
              </a:rPr>
              <a:t>Pursue Radical reconciliation</a:t>
            </a:r>
          </a:p>
          <a:p>
            <a:pPr algn="ctr"/>
            <a:r>
              <a:rPr lang="en-US" sz="2800" b="1" i="1" dirty="0">
                <a:solidFill>
                  <a:srgbClr val="CCFF66"/>
                </a:solidFill>
              </a:rPr>
              <a:t>Matthew 5:21-26</a:t>
            </a:r>
          </a:p>
        </p:txBody>
      </p:sp>
    </p:spTree>
    <p:extLst>
      <p:ext uri="{BB962C8B-B14F-4D97-AF65-F5344CB8AC3E}">
        <p14:creationId xmlns:p14="http://schemas.microsoft.com/office/powerpoint/2010/main" val="24902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6" presetClass="entr" presetSubtype="16"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Autofit/>
          </a:bodyPr>
          <a:lstStyle/>
          <a:p>
            <a:r>
              <a:rPr lang="en-US" sz="3200" b="1" dirty="0"/>
              <a:t>I. </a:t>
            </a:r>
            <a:r>
              <a:rPr lang="en-US" sz="3200" b="1" dirty="0">
                <a:solidFill>
                  <a:schemeClr val="accent1">
                    <a:lumMod val="10000"/>
                    <a:lumOff val="90000"/>
                  </a:schemeClr>
                </a:solidFill>
              </a:rPr>
              <a:t>Our failure to reconcile leaves us liable to judgment </a:t>
            </a:r>
            <a:r>
              <a:rPr lang="en-US" sz="3200" b="1" i="1" dirty="0">
                <a:solidFill>
                  <a:schemeClr val="accent1">
                    <a:lumMod val="10000"/>
                    <a:lumOff val="90000"/>
                  </a:schemeClr>
                </a:solidFill>
              </a:rPr>
              <a:t>(verses 21-22)</a:t>
            </a:r>
            <a:endParaRPr lang="en-US" sz="32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rmAutofit/>
          </a:bodyPr>
          <a:lstStyle/>
          <a:p>
            <a:pPr marL="0" indent="0">
              <a:buNone/>
            </a:pPr>
            <a:r>
              <a:rPr lang="en-US" sz="2800" b="1" dirty="0">
                <a:solidFill>
                  <a:srgbClr val="FF0000"/>
                </a:solidFill>
              </a:rPr>
              <a:t>21</a:t>
            </a:r>
            <a:r>
              <a:rPr lang="en-US" sz="2800" b="1" dirty="0">
                <a:solidFill>
                  <a:schemeClr val="tx1"/>
                </a:solidFill>
              </a:rPr>
              <a:t> “</a:t>
            </a:r>
            <a:r>
              <a:rPr lang="en-US" sz="2800" b="1" i="1" dirty="0">
                <a:solidFill>
                  <a:schemeClr val="tx1"/>
                </a:solidFill>
              </a:rPr>
              <a:t>You have heard that it was said to those of old, ‘You shall not murder; and whoever murders will be </a:t>
            </a:r>
            <a:r>
              <a:rPr lang="en-US" sz="2800" b="1" i="1" u="sng" dirty="0">
                <a:solidFill>
                  <a:schemeClr val="tx1"/>
                </a:solidFill>
              </a:rPr>
              <a:t>liable to judgment</a:t>
            </a:r>
            <a:r>
              <a:rPr lang="en-US" sz="2800" b="1" i="1" dirty="0">
                <a:solidFill>
                  <a:schemeClr val="tx1"/>
                </a:solidFill>
              </a:rPr>
              <a:t>.’ </a:t>
            </a:r>
            <a:r>
              <a:rPr lang="en-US" sz="2800" b="1" i="1" dirty="0">
                <a:solidFill>
                  <a:srgbClr val="FF0000"/>
                </a:solidFill>
              </a:rPr>
              <a:t>22</a:t>
            </a:r>
            <a:r>
              <a:rPr lang="en-US" sz="2800" b="1" i="1" dirty="0">
                <a:solidFill>
                  <a:schemeClr val="tx1"/>
                </a:solidFill>
              </a:rPr>
              <a:t> But I say to you that everyone who is angry with his brother will be </a:t>
            </a:r>
            <a:r>
              <a:rPr lang="en-US" sz="2800" b="1" i="1" u="sng" dirty="0">
                <a:solidFill>
                  <a:schemeClr val="tx1"/>
                </a:solidFill>
              </a:rPr>
              <a:t>liable to judgment</a:t>
            </a:r>
            <a:r>
              <a:rPr lang="en-US" sz="2800" b="1" i="1" dirty="0">
                <a:solidFill>
                  <a:schemeClr val="tx1"/>
                </a:solidFill>
              </a:rPr>
              <a:t>; whoever insults his brother will be </a:t>
            </a:r>
            <a:r>
              <a:rPr lang="en-US" sz="2800" b="1" i="1" u="sng" dirty="0">
                <a:solidFill>
                  <a:schemeClr val="tx1"/>
                </a:solidFill>
              </a:rPr>
              <a:t>liable to the council</a:t>
            </a:r>
            <a:r>
              <a:rPr lang="en-US" sz="2800" b="1" i="1" dirty="0">
                <a:solidFill>
                  <a:schemeClr val="tx1"/>
                </a:solidFill>
              </a:rPr>
              <a:t>; and whoever says, ‘You fool!’ will be </a:t>
            </a:r>
            <a:r>
              <a:rPr lang="en-US" sz="2800" b="1" i="1" u="sng" dirty="0">
                <a:solidFill>
                  <a:schemeClr val="tx1"/>
                </a:solidFill>
              </a:rPr>
              <a:t>liable to the hell of fire</a:t>
            </a:r>
            <a:r>
              <a:rPr lang="en-US" sz="2800" b="1" i="1" dirty="0">
                <a:solidFill>
                  <a:schemeClr val="tx1"/>
                </a:solidFill>
              </a:rPr>
              <a:t>.</a:t>
            </a:r>
            <a:r>
              <a:rPr lang="en-US" sz="2800" b="1" dirty="0">
                <a:solidFill>
                  <a:schemeClr val="tx1"/>
                </a:solidFill>
              </a:rPr>
              <a:t>”</a:t>
            </a:r>
          </a:p>
          <a:p>
            <a:pPr marL="0" indent="0">
              <a:buNone/>
            </a:pPr>
            <a:r>
              <a:rPr lang="en-US" sz="2800" b="1" i="1" dirty="0">
                <a:solidFill>
                  <a:srgbClr val="FF0000"/>
                </a:solidFill>
              </a:rPr>
              <a:t>22 </a:t>
            </a:r>
            <a:r>
              <a:rPr lang="en-US" sz="2800" b="1" dirty="0">
                <a:solidFill>
                  <a:schemeClr val="tx2">
                    <a:lumMod val="60000"/>
                    <a:lumOff val="40000"/>
                  </a:schemeClr>
                </a:solidFill>
              </a:rPr>
              <a:t>“</a:t>
            </a:r>
            <a:r>
              <a:rPr lang="en-US" sz="2800" b="1" i="1" dirty="0">
                <a:solidFill>
                  <a:schemeClr val="tx2">
                    <a:lumMod val="60000"/>
                    <a:lumOff val="40000"/>
                  </a:schemeClr>
                </a:solidFill>
              </a:rPr>
              <a:t>But I say to you that everyone who is angry with his brother shall be guilty before </a:t>
            </a:r>
            <a:r>
              <a:rPr lang="en-US" sz="2800" b="1" i="1" u="sng" dirty="0">
                <a:solidFill>
                  <a:schemeClr val="tx2">
                    <a:lumMod val="60000"/>
                    <a:lumOff val="40000"/>
                  </a:schemeClr>
                </a:solidFill>
              </a:rPr>
              <a:t>the court</a:t>
            </a:r>
            <a:r>
              <a:rPr lang="en-US" sz="2800" b="1" i="1" dirty="0">
                <a:solidFill>
                  <a:schemeClr val="tx2">
                    <a:lumMod val="60000"/>
                    <a:lumOff val="40000"/>
                  </a:schemeClr>
                </a:solidFill>
              </a:rPr>
              <a:t>; and whoever says to his brother, ‘You good-for-nothing,’ shall be guilty before </a:t>
            </a:r>
            <a:r>
              <a:rPr lang="en-US" sz="2800" b="1" i="1" u="sng" dirty="0">
                <a:solidFill>
                  <a:schemeClr val="tx2">
                    <a:lumMod val="60000"/>
                    <a:lumOff val="40000"/>
                  </a:schemeClr>
                </a:solidFill>
              </a:rPr>
              <a:t>the supreme court</a:t>
            </a:r>
            <a:r>
              <a:rPr lang="en-US" sz="2800" b="1" i="1" dirty="0">
                <a:solidFill>
                  <a:schemeClr val="tx2">
                    <a:lumMod val="60000"/>
                    <a:lumOff val="40000"/>
                  </a:schemeClr>
                </a:solidFill>
              </a:rPr>
              <a:t>; and whoever says, ‘You fool,’ shall be guilty enough to go into </a:t>
            </a:r>
            <a:r>
              <a:rPr lang="en-US" sz="2800" b="1" i="1" u="sng" dirty="0">
                <a:solidFill>
                  <a:schemeClr val="tx2">
                    <a:lumMod val="60000"/>
                    <a:lumOff val="40000"/>
                  </a:schemeClr>
                </a:solidFill>
              </a:rPr>
              <a:t>the fiery hell</a:t>
            </a:r>
            <a:r>
              <a:rPr lang="en-US" sz="2800" b="1" i="1" dirty="0">
                <a:solidFill>
                  <a:schemeClr val="tx2">
                    <a:lumMod val="60000"/>
                    <a:lumOff val="40000"/>
                  </a:schemeClr>
                </a:solidFill>
              </a:rPr>
              <a:t>.</a:t>
            </a:r>
            <a:r>
              <a:rPr lang="en-US" sz="2800" b="1" dirty="0">
                <a:solidFill>
                  <a:schemeClr val="tx2">
                    <a:lumMod val="60000"/>
                    <a:lumOff val="40000"/>
                  </a:schemeClr>
                </a:solidFill>
              </a:rPr>
              <a:t>” (NASB)</a:t>
            </a:r>
          </a:p>
        </p:txBody>
      </p:sp>
    </p:spTree>
    <p:extLst>
      <p:ext uri="{BB962C8B-B14F-4D97-AF65-F5344CB8AC3E}">
        <p14:creationId xmlns:p14="http://schemas.microsoft.com/office/powerpoint/2010/main" val="410515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Autofit/>
          </a:bodyPr>
          <a:lstStyle/>
          <a:p>
            <a:r>
              <a:rPr lang="en-US" sz="3200" b="1" dirty="0"/>
              <a:t>I. </a:t>
            </a:r>
            <a:r>
              <a:rPr lang="en-US" sz="3200" b="1" dirty="0">
                <a:solidFill>
                  <a:schemeClr val="accent1">
                    <a:lumMod val="10000"/>
                    <a:lumOff val="90000"/>
                  </a:schemeClr>
                </a:solidFill>
              </a:rPr>
              <a:t>Our failure to reconcile leaves us liable to judgment </a:t>
            </a:r>
            <a:r>
              <a:rPr lang="en-US" sz="3200" b="1" i="1" dirty="0">
                <a:solidFill>
                  <a:schemeClr val="accent1">
                    <a:lumMod val="10000"/>
                    <a:lumOff val="90000"/>
                  </a:schemeClr>
                </a:solidFill>
              </a:rPr>
              <a:t>(verses 21-22)</a:t>
            </a:r>
            <a:endParaRPr lang="en-US" sz="32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0" indent="0">
              <a:buNone/>
            </a:pPr>
            <a:r>
              <a:rPr lang="en-US" sz="2800" b="1" dirty="0">
                <a:solidFill>
                  <a:srgbClr val="FF0000"/>
                </a:solidFill>
              </a:rPr>
              <a:t>21</a:t>
            </a:r>
            <a:r>
              <a:rPr lang="en-US" sz="2800" b="1" dirty="0">
                <a:solidFill>
                  <a:schemeClr val="tx1"/>
                </a:solidFill>
              </a:rPr>
              <a:t> “</a:t>
            </a:r>
            <a:r>
              <a:rPr lang="en-US" sz="2800" b="1" i="1" dirty="0">
                <a:solidFill>
                  <a:schemeClr val="tx1"/>
                </a:solidFill>
              </a:rPr>
              <a:t>You have heard that it was said to those of old, ‘You shall not murder; and whoever murders will be </a:t>
            </a:r>
            <a:r>
              <a:rPr lang="en-US" sz="2800" b="1" i="1" u="sng" dirty="0">
                <a:solidFill>
                  <a:schemeClr val="tx1"/>
                </a:solidFill>
              </a:rPr>
              <a:t>liable to judgment</a:t>
            </a:r>
            <a:r>
              <a:rPr lang="en-US" sz="2800" b="1" i="1" dirty="0">
                <a:solidFill>
                  <a:schemeClr val="tx1"/>
                </a:solidFill>
              </a:rPr>
              <a:t>.’ </a:t>
            </a:r>
            <a:r>
              <a:rPr lang="en-US" sz="2800" b="1" i="1" dirty="0">
                <a:solidFill>
                  <a:srgbClr val="FF0000"/>
                </a:solidFill>
              </a:rPr>
              <a:t>22</a:t>
            </a:r>
            <a:r>
              <a:rPr lang="en-US" sz="2800" b="1" i="1" dirty="0">
                <a:solidFill>
                  <a:schemeClr val="tx1"/>
                </a:solidFill>
              </a:rPr>
              <a:t> But I say to you that everyone who is angry with his brother will be </a:t>
            </a:r>
            <a:r>
              <a:rPr lang="en-US" sz="2800" b="1" i="1" u="sng" dirty="0">
                <a:solidFill>
                  <a:schemeClr val="tx1"/>
                </a:solidFill>
              </a:rPr>
              <a:t>liable to judgment</a:t>
            </a:r>
            <a:r>
              <a:rPr lang="en-US" sz="2800" b="1" i="1" dirty="0">
                <a:solidFill>
                  <a:schemeClr val="tx1"/>
                </a:solidFill>
              </a:rPr>
              <a:t>; whoever insults his brother will be </a:t>
            </a:r>
            <a:r>
              <a:rPr lang="en-US" sz="2800" b="1" i="1" u="sng" dirty="0">
                <a:solidFill>
                  <a:schemeClr val="tx1"/>
                </a:solidFill>
              </a:rPr>
              <a:t>liable to the council</a:t>
            </a:r>
            <a:r>
              <a:rPr lang="en-US" sz="2800" b="1" i="1" dirty="0">
                <a:solidFill>
                  <a:schemeClr val="tx1"/>
                </a:solidFill>
              </a:rPr>
              <a:t>; and whoever says, ‘You fool!’ will be </a:t>
            </a:r>
            <a:r>
              <a:rPr lang="en-US" sz="2800" b="1" i="1" u="sng" dirty="0">
                <a:solidFill>
                  <a:schemeClr val="tx1"/>
                </a:solidFill>
              </a:rPr>
              <a:t>liable to the hell of fire</a:t>
            </a:r>
            <a:r>
              <a:rPr lang="en-US" sz="2800" b="1" i="1" dirty="0">
                <a:solidFill>
                  <a:schemeClr val="tx1"/>
                </a:solidFill>
              </a:rPr>
              <a:t>.</a:t>
            </a:r>
            <a:r>
              <a:rPr lang="en-US" sz="2800" b="1" dirty="0">
                <a:solidFill>
                  <a:schemeClr val="tx1"/>
                </a:solidFill>
              </a:rPr>
              <a:t>”</a:t>
            </a:r>
          </a:p>
          <a:p>
            <a:pPr marL="0" indent="0" algn="ctr">
              <a:buNone/>
            </a:pPr>
            <a:r>
              <a:rPr lang="en-US" sz="2600" b="1" u="sng" dirty="0">
                <a:solidFill>
                  <a:srgbClr val="C00000"/>
                </a:solidFill>
              </a:rPr>
              <a:t>My take on verses 21-22</a:t>
            </a:r>
            <a:r>
              <a:rPr lang="en-US" sz="2600" b="1" dirty="0">
                <a:solidFill>
                  <a:srgbClr val="C00000"/>
                </a:solidFill>
              </a:rPr>
              <a:t> is that God’s people need to know that He will just as readily judge inward attitudes as He will outward actions, and mindful of that, and knowing that He alone holds the power and authority to subject someone even to the judgement of hell, then we should heed Jesus’ warning about unresolved anger out of the fear of God.</a:t>
            </a:r>
          </a:p>
        </p:txBody>
      </p:sp>
    </p:spTree>
    <p:extLst>
      <p:ext uri="{BB962C8B-B14F-4D97-AF65-F5344CB8AC3E}">
        <p14:creationId xmlns:p14="http://schemas.microsoft.com/office/powerpoint/2010/main" val="210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Autofit/>
          </a:bodyPr>
          <a:lstStyle/>
          <a:p>
            <a:r>
              <a:rPr lang="en-US" sz="3000" b="1" dirty="0"/>
              <a:t>II. </a:t>
            </a:r>
            <a:r>
              <a:rPr lang="en-US" sz="3000" b="1" dirty="0">
                <a:solidFill>
                  <a:schemeClr val="accent1">
                    <a:lumMod val="10000"/>
                    <a:lumOff val="90000"/>
                  </a:schemeClr>
                </a:solidFill>
              </a:rPr>
              <a:t>Delaying reconciliation brings significant spiritual consequences </a:t>
            </a:r>
            <a:r>
              <a:rPr lang="en-US" sz="3000" b="1" i="1" dirty="0">
                <a:solidFill>
                  <a:schemeClr val="accent1">
                    <a:lumMod val="10000"/>
                    <a:lumOff val="90000"/>
                  </a:schemeClr>
                </a:solidFill>
              </a:rPr>
              <a:t>(verses 23-26)</a:t>
            </a:r>
            <a:endParaRPr lang="en-US" sz="30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0" indent="0">
              <a:buNone/>
            </a:pPr>
            <a:r>
              <a:rPr lang="en-US" sz="3200" b="1" dirty="0">
                <a:solidFill>
                  <a:schemeClr val="tx1"/>
                </a:solidFill>
              </a:rPr>
              <a:t>“</a:t>
            </a:r>
            <a:r>
              <a:rPr lang="en-US" sz="3200" b="1" i="1" dirty="0">
                <a:solidFill>
                  <a:schemeClr val="tx1"/>
                </a:solidFill>
              </a:rPr>
              <a:t>Be angry and do not sin; </a:t>
            </a:r>
            <a:r>
              <a:rPr lang="en-US" sz="3200" b="1" i="1" u="sng" dirty="0">
                <a:solidFill>
                  <a:schemeClr val="tx1"/>
                </a:solidFill>
              </a:rPr>
              <a:t>do not let the sun go down on your anger</a:t>
            </a:r>
            <a:r>
              <a:rPr lang="en-US" sz="3200" b="1" i="1" dirty="0">
                <a:solidFill>
                  <a:schemeClr val="tx1"/>
                </a:solidFill>
              </a:rPr>
              <a:t>, and </a:t>
            </a:r>
            <a:r>
              <a:rPr lang="en-US" sz="3200" b="1" i="1" u="sng" dirty="0">
                <a:solidFill>
                  <a:schemeClr val="tx1"/>
                </a:solidFill>
              </a:rPr>
              <a:t>give no opportunity to the devil</a:t>
            </a:r>
            <a:r>
              <a:rPr lang="en-US" sz="3200" b="1" i="1" dirty="0">
                <a:solidFill>
                  <a:schemeClr val="tx1"/>
                </a:solidFill>
              </a:rPr>
              <a:t>.</a:t>
            </a:r>
            <a:r>
              <a:rPr lang="en-US" sz="3200" b="1" dirty="0">
                <a:solidFill>
                  <a:schemeClr val="tx1"/>
                </a:solidFill>
              </a:rPr>
              <a:t>”</a:t>
            </a:r>
            <a:r>
              <a:rPr lang="en-US" sz="3200" b="1" dirty="0"/>
              <a:t> </a:t>
            </a:r>
            <a:r>
              <a:rPr lang="en-US" sz="3200" b="1" dirty="0">
                <a:solidFill>
                  <a:srgbClr val="C00000"/>
                </a:solidFill>
              </a:rPr>
              <a:t>Ephesians 4:26-27</a:t>
            </a:r>
            <a:endParaRPr lang="en-US" sz="4000" b="1" dirty="0">
              <a:solidFill>
                <a:srgbClr val="C00000"/>
              </a:solidFill>
            </a:endParaRPr>
          </a:p>
        </p:txBody>
      </p:sp>
    </p:spTree>
    <p:extLst>
      <p:ext uri="{BB962C8B-B14F-4D97-AF65-F5344CB8AC3E}">
        <p14:creationId xmlns:p14="http://schemas.microsoft.com/office/powerpoint/2010/main" val="74557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rmAutofit/>
          </a:bodyPr>
          <a:lstStyle/>
          <a:p>
            <a:r>
              <a:rPr lang="en-US" sz="3000" b="1" dirty="0"/>
              <a:t>II. </a:t>
            </a:r>
            <a:r>
              <a:rPr lang="en-US" sz="3000" b="1" dirty="0">
                <a:solidFill>
                  <a:schemeClr val="accent1">
                    <a:lumMod val="10000"/>
                    <a:lumOff val="90000"/>
                  </a:schemeClr>
                </a:solidFill>
              </a:rPr>
              <a:t>Delaying reconciliation brings significant spiritual consequences </a:t>
            </a:r>
            <a:r>
              <a:rPr lang="en-US" sz="3000" b="1" i="1" dirty="0">
                <a:solidFill>
                  <a:schemeClr val="accent1">
                    <a:lumMod val="10000"/>
                    <a:lumOff val="90000"/>
                  </a:schemeClr>
                </a:solidFill>
              </a:rPr>
              <a:t>(verses 23-26)</a:t>
            </a:r>
            <a:endParaRPr lang="en-US" sz="30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742950" indent="-742950">
              <a:buFont typeface="+mj-lt"/>
              <a:buAutoNum type="alphaUcPeriod"/>
            </a:pPr>
            <a:r>
              <a:rPr lang="en-US" sz="3200" b="1" dirty="0">
                <a:solidFill>
                  <a:schemeClr val="tx1"/>
                </a:solidFill>
              </a:rPr>
              <a:t>Right worship is impossible without interpersonal reconciliation </a:t>
            </a:r>
            <a:r>
              <a:rPr lang="en-US" sz="3200" b="1" i="1" dirty="0">
                <a:solidFill>
                  <a:schemeClr val="tx1"/>
                </a:solidFill>
              </a:rPr>
              <a:t>(verses 23-24)</a:t>
            </a:r>
          </a:p>
          <a:p>
            <a:pPr marL="0" indent="0">
              <a:buNone/>
            </a:pPr>
            <a:r>
              <a:rPr lang="en-US" sz="2800" b="1" dirty="0">
                <a:solidFill>
                  <a:srgbClr val="FF0000"/>
                </a:solidFill>
              </a:rPr>
              <a:t>23</a:t>
            </a:r>
            <a:r>
              <a:rPr lang="en-US" sz="2800" b="1" dirty="0"/>
              <a:t> </a:t>
            </a:r>
            <a:r>
              <a:rPr lang="en-US" sz="2800" b="1" dirty="0">
                <a:solidFill>
                  <a:schemeClr val="tx1"/>
                </a:solidFill>
              </a:rPr>
              <a:t>“</a:t>
            </a:r>
            <a:r>
              <a:rPr lang="en-US" sz="2800" b="1" i="1" dirty="0">
                <a:solidFill>
                  <a:schemeClr val="tx1"/>
                </a:solidFill>
              </a:rPr>
              <a:t>So if you are offering your gift at the altar and there remember that </a:t>
            </a:r>
            <a:r>
              <a:rPr lang="en-US" sz="2800" b="1" i="1" u="sng" dirty="0">
                <a:solidFill>
                  <a:schemeClr val="tx1"/>
                </a:solidFill>
              </a:rPr>
              <a:t>your brother</a:t>
            </a:r>
            <a:r>
              <a:rPr lang="en-US" sz="2800" b="1" i="1" dirty="0">
                <a:solidFill>
                  <a:schemeClr val="tx1"/>
                </a:solidFill>
              </a:rPr>
              <a:t> </a:t>
            </a:r>
            <a:r>
              <a:rPr lang="en-US" sz="2800" b="1" i="1" u="sng" dirty="0">
                <a:solidFill>
                  <a:schemeClr val="tx1"/>
                </a:solidFill>
              </a:rPr>
              <a:t>has something against you</a:t>
            </a:r>
            <a:r>
              <a:rPr lang="en-US" sz="2800" b="1" i="1" dirty="0">
                <a:solidFill>
                  <a:schemeClr val="tx1"/>
                </a:solidFill>
              </a:rPr>
              <a:t>, </a:t>
            </a:r>
            <a:r>
              <a:rPr lang="en-US" sz="2800" b="1" dirty="0">
                <a:solidFill>
                  <a:srgbClr val="FF0000"/>
                </a:solidFill>
              </a:rPr>
              <a:t>24</a:t>
            </a:r>
            <a:r>
              <a:rPr lang="en-US" sz="2800" b="1" i="1" dirty="0"/>
              <a:t> </a:t>
            </a:r>
            <a:r>
              <a:rPr lang="en-US" sz="2800" b="1" i="1" dirty="0">
                <a:solidFill>
                  <a:schemeClr val="tx1"/>
                </a:solidFill>
              </a:rPr>
              <a:t>leave your gift there before the altar and go. </a:t>
            </a:r>
            <a:r>
              <a:rPr lang="en-US" sz="2800" b="1" i="1" u="sng" dirty="0">
                <a:solidFill>
                  <a:schemeClr val="tx1"/>
                </a:solidFill>
              </a:rPr>
              <a:t>First</a:t>
            </a:r>
            <a:r>
              <a:rPr lang="en-US" sz="2800" b="1" i="1" dirty="0">
                <a:solidFill>
                  <a:schemeClr val="tx1"/>
                </a:solidFill>
              </a:rPr>
              <a:t> </a:t>
            </a:r>
            <a:r>
              <a:rPr lang="en-US" sz="2800" b="1" i="1" u="sng" dirty="0">
                <a:solidFill>
                  <a:schemeClr val="tx1"/>
                </a:solidFill>
              </a:rPr>
              <a:t>be reconciled</a:t>
            </a:r>
            <a:r>
              <a:rPr lang="en-US" sz="2800" b="1" i="1" dirty="0">
                <a:solidFill>
                  <a:schemeClr val="tx1"/>
                </a:solidFill>
              </a:rPr>
              <a:t> to your brother, and then come and offer your gift.</a:t>
            </a:r>
            <a:r>
              <a:rPr lang="en-US" sz="2800" b="1" dirty="0">
                <a:solidFill>
                  <a:schemeClr val="tx1"/>
                </a:solidFill>
              </a:rPr>
              <a:t>”</a:t>
            </a:r>
            <a:endParaRPr lang="en-US" sz="8000" b="1" dirty="0">
              <a:solidFill>
                <a:schemeClr val="tx1"/>
              </a:solidFill>
            </a:endParaRPr>
          </a:p>
        </p:txBody>
      </p:sp>
    </p:spTree>
    <p:extLst>
      <p:ext uri="{BB962C8B-B14F-4D97-AF65-F5344CB8AC3E}">
        <p14:creationId xmlns:p14="http://schemas.microsoft.com/office/powerpoint/2010/main" val="148434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rmAutofit/>
          </a:bodyPr>
          <a:lstStyle/>
          <a:p>
            <a:r>
              <a:rPr lang="en-US" sz="3000" b="1" dirty="0"/>
              <a:t>II. </a:t>
            </a:r>
            <a:r>
              <a:rPr lang="en-US" sz="3000" b="1" dirty="0">
                <a:solidFill>
                  <a:schemeClr val="accent1">
                    <a:lumMod val="10000"/>
                    <a:lumOff val="90000"/>
                  </a:schemeClr>
                </a:solidFill>
              </a:rPr>
              <a:t>Delaying reconciliation brings significant spiritual consequences </a:t>
            </a:r>
            <a:r>
              <a:rPr lang="en-US" sz="3000" b="1" i="1" dirty="0">
                <a:solidFill>
                  <a:schemeClr val="accent1">
                    <a:lumMod val="10000"/>
                    <a:lumOff val="90000"/>
                  </a:schemeClr>
                </a:solidFill>
              </a:rPr>
              <a:t>(verses 23-26)</a:t>
            </a:r>
            <a:endParaRPr lang="en-US" sz="30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742950" indent="-742950">
              <a:buFont typeface="+mj-lt"/>
              <a:buAutoNum type="alphaUcPeriod"/>
            </a:pPr>
            <a:r>
              <a:rPr lang="en-US" sz="2800" b="1" dirty="0">
                <a:solidFill>
                  <a:schemeClr val="tx1"/>
                </a:solidFill>
              </a:rPr>
              <a:t>Right worship is impossible without interpersonal reconciliation </a:t>
            </a:r>
            <a:r>
              <a:rPr lang="en-US" sz="2800" b="1" i="1" dirty="0">
                <a:solidFill>
                  <a:schemeClr val="tx1"/>
                </a:solidFill>
              </a:rPr>
              <a:t>(verses 23-24)</a:t>
            </a:r>
          </a:p>
          <a:p>
            <a:pPr marL="742950" indent="-742950">
              <a:buFont typeface="+mj-lt"/>
              <a:buAutoNum type="alphaUcPeriod"/>
            </a:pPr>
            <a:r>
              <a:rPr lang="en-US" sz="2800" b="1" dirty="0">
                <a:solidFill>
                  <a:schemeClr val="tx1"/>
                </a:solidFill>
              </a:rPr>
              <a:t>Failure to pursue reconciliation in our relationships in the world carries the same risk of judgement </a:t>
            </a:r>
            <a:r>
              <a:rPr lang="en-US" sz="2800" b="1" i="1" dirty="0">
                <a:solidFill>
                  <a:schemeClr val="tx1"/>
                </a:solidFill>
              </a:rPr>
              <a:t>(verses 25-26)</a:t>
            </a:r>
          </a:p>
          <a:p>
            <a:pPr marL="0" indent="0">
              <a:buNone/>
            </a:pPr>
            <a:r>
              <a:rPr lang="en-US" sz="2800" b="1" dirty="0">
                <a:solidFill>
                  <a:srgbClr val="FF0000"/>
                </a:solidFill>
              </a:rPr>
              <a:t>25</a:t>
            </a:r>
            <a:r>
              <a:rPr lang="en-US" sz="2800" b="1" dirty="0"/>
              <a:t> </a:t>
            </a:r>
            <a:r>
              <a:rPr lang="en-US" sz="2800" b="1" dirty="0">
                <a:solidFill>
                  <a:schemeClr val="tx1"/>
                </a:solidFill>
              </a:rPr>
              <a:t>“</a:t>
            </a:r>
            <a:r>
              <a:rPr lang="en-US" sz="2800" b="1" i="1" u="sng" dirty="0">
                <a:solidFill>
                  <a:schemeClr val="tx1"/>
                </a:solidFill>
              </a:rPr>
              <a:t>Come to terms quickly</a:t>
            </a:r>
            <a:r>
              <a:rPr lang="en-US" sz="2800" b="1" i="1" dirty="0">
                <a:solidFill>
                  <a:schemeClr val="tx1"/>
                </a:solidFill>
              </a:rPr>
              <a:t> with </a:t>
            </a:r>
            <a:r>
              <a:rPr lang="en-US" sz="2800" b="1" i="1" u="sng" dirty="0">
                <a:solidFill>
                  <a:schemeClr val="tx1"/>
                </a:solidFill>
              </a:rPr>
              <a:t>your accuser</a:t>
            </a:r>
            <a:r>
              <a:rPr lang="en-US" sz="2800" b="1" i="1" dirty="0">
                <a:solidFill>
                  <a:schemeClr val="tx1"/>
                </a:solidFill>
              </a:rPr>
              <a:t> while you are going with him to court, lest your accuser hand you over to the judge, and the judge to the guard, and you be put in prison.  </a:t>
            </a:r>
            <a:r>
              <a:rPr lang="en-US" sz="2800" b="1" i="1" dirty="0">
                <a:solidFill>
                  <a:srgbClr val="FF0000"/>
                </a:solidFill>
              </a:rPr>
              <a:t>26 </a:t>
            </a:r>
            <a:r>
              <a:rPr lang="en-US" sz="2800" b="1" i="1" dirty="0">
                <a:solidFill>
                  <a:schemeClr val="tx1"/>
                </a:solidFill>
              </a:rPr>
              <a:t>Truly, I say to you, you will never get out </a:t>
            </a:r>
            <a:r>
              <a:rPr lang="en-US" sz="2800" b="1" i="1" u="sng" dirty="0">
                <a:solidFill>
                  <a:schemeClr val="tx1"/>
                </a:solidFill>
              </a:rPr>
              <a:t>until you have paid the last penny</a:t>
            </a:r>
            <a:r>
              <a:rPr lang="en-US" sz="2800" b="1" i="1" dirty="0">
                <a:solidFill>
                  <a:schemeClr val="tx1"/>
                </a:solidFill>
              </a:rPr>
              <a:t>.</a:t>
            </a:r>
            <a:r>
              <a:rPr lang="en-US" sz="2800" b="1" dirty="0">
                <a:solidFill>
                  <a:schemeClr val="tx1"/>
                </a:solidFill>
              </a:rPr>
              <a:t>”</a:t>
            </a:r>
            <a:endParaRPr lang="en-US" sz="6000" b="1" i="1" dirty="0">
              <a:solidFill>
                <a:schemeClr val="tx1"/>
              </a:solidFill>
            </a:endParaRPr>
          </a:p>
        </p:txBody>
      </p:sp>
      <p:sp>
        <p:nvSpPr>
          <p:cNvPr id="5" name="Arrow: Down 4">
            <a:extLst>
              <a:ext uri="{FF2B5EF4-FFF2-40B4-BE49-F238E27FC236}">
                <a16:creationId xmlns:a16="http://schemas.microsoft.com/office/drawing/2014/main" id="{CACCE7E5-4318-4217-9E0C-310F63020FBD}"/>
              </a:ext>
            </a:extLst>
          </p:cNvPr>
          <p:cNvSpPr/>
          <p:nvPr/>
        </p:nvSpPr>
        <p:spPr>
          <a:xfrm rot="2783554">
            <a:off x="4652383" y="1913867"/>
            <a:ext cx="384614" cy="33903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6963C69-1377-4325-8A9D-17CC324D9548}"/>
              </a:ext>
            </a:extLst>
          </p:cNvPr>
          <p:cNvSpPr txBox="1"/>
          <p:nvPr/>
        </p:nvSpPr>
        <p:spPr>
          <a:xfrm rot="198985">
            <a:off x="3816457" y="2042468"/>
            <a:ext cx="5412603" cy="523220"/>
          </a:xfrm>
          <a:prstGeom prst="rect">
            <a:avLst/>
          </a:prstGeom>
          <a:solidFill>
            <a:schemeClr val="tx2">
              <a:lumMod val="20000"/>
              <a:lumOff val="80000"/>
            </a:schemeClr>
          </a:solidFill>
        </p:spPr>
        <p:txBody>
          <a:bodyPr wrap="square" rtlCol="0">
            <a:spAutoFit/>
          </a:bodyPr>
          <a:lstStyle/>
          <a:p>
            <a:r>
              <a:rPr lang="en-US" sz="2800" b="1" i="1" dirty="0">
                <a:solidFill>
                  <a:srgbClr val="C00000"/>
                </a:solidFill>
              </a:rPr>
              <a:t>“Make friends quickly…” </a:t>
            </a:r>
            <a:r>
              <a:rPr lang="en-US" sz="2800" b="1" dirty="0"/>
              <a:t>NASB</a:t>
            </a:r>
          </a:p>
        </p:txBody>
      </p:sp>
    </p:spTree>
    <p:extLst>
      <p:ext uri="{BB962C8B-B14F-4D97-AF65-F5344CB8AC3E}">
        <p14:creationId xmlns:p14="http://schemas.microsoft.com/office/powerpoint/2010/main" val="351738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500"/>
                            </p:stCondLst>
                            <p:childTnLst>
                              <p:par>
                                <p:cTn id="19" presetID="6" presetClass="entr" presetSubtype="16"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rmAutofit/>
          </a:bodyPr>
          <a:lstStyle/>
          <a:p>
            <a:r>
              <a:rPr lang="en-US" sz="3000" b="1" dirty="0"/>
              <a:t>II. </a:t>
            </a:r>
            <a:r>
              <a:rPr lang="en-US" sz="3000" b="1" dirty="0">
                <a:solidFill>
                  <a:schemeClr val="accent1">
                    <a:lumMod val="10000"/>
                    <a:lumOff val="90000"/>
                  </a:schemeClr>
                </a:solidFill>
              </a:rPr>
              <a:t>Delaying reconciliation brings significant spiritual consequences </a:t>
            </a:r>
            <a:r>
              <a:rPr lang="en-US" sz="3000" b="1" i="1" dirty="0">
                <a:solidFill>
                  <a:schemeClr val="accent1">
                    <a:lumMod val="10000"/>
                    <a:lumOff val="90000"/>
                  </a:schemeClr>
                </a:solidFill>
              </a:rPr>
              <a:t>(verses 23-26)</a:t>
            </a:r>
            <a:endParaRPr lang="en-US" sz="3000" b="1" dirty="0">
              <a:solidFill>
                <a:schemeClr val="accent1">
                  <a:lumMod val="10000"/>
                  <a:lumOff val="90000"/>
                </a:schemeClr>
              </a:solidFill>
            </a:endParaRP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742950" indent="-742950">
              <a:buFont typeface="+mj-lt"/>
              <a:buAutoNum type="alphaUcPeriod"/>
            </a:pPr>
            <a:r>
              <a:rPr lang="en-US" sz="2800" b="1" dirty="0">
                <a:solidFill>
                  <a:schemeClr val="tx1"/>
                </a:solidFill>
              </a:rPr>
              <a:t>Right worship is impossible without interpersonal reconciliation </a:t>
            </a:r>
            <a:r>
              <a:rPr lang="en-US" sz="2800" b="1" i="1" dirty="0">
                <a:solidFill>
                  <a:schemeClr val="tx1"/>
                </a:solidFill>
              </a:rPr>
              <a:t>(verses 23-24)</a:t>
            </a:r>
          </a:p>
          <a:p>
            <a:pPr marL="742950" indent="-742950">
              <a:buFont typeface="+mj-lt"/>
              <a:buAutoNum type="alphaUcPeriod"/>
            </a:pPr>
            <a:r>
              <a:rPr lang="en-US" sz="2800" b="1" dirty="0">
                <a:solidFill>
                  <a:schemeClr val="tx1"/>
                </a:solidFill>
              </a:rPr>
              <a:t>Failure to pursue reconciliation in our relationships in the world carries the same risk of judgement </a:t>
            </a:r>
            <a:r>
              <a:rPr lang="en-US" sz="2800" b="1" i="1" dirty="0">
                <a:solidFill>
                  <a:schemeClr val="tx1"/>
                </a:solidFill>
              </a:rPr>
              <a:t>(verses 25-26)</a:t>
            </a:r>
          </a:p>
          <a:p>
            <a:pPr marL="0" indent="0">
              <a:buNone/>
            </a:pPr>
            <a:r>
              <a:rPr lang="en-US" sz="2800" b="1" dirty="0">
                <a:solidFill>
                  <a:srgbClr val="FF0000"/>
                </a:solidFill>
              </a:rPr>
              <a:t>25</a:t>
            </a:r>
            <a:r>
              <a:rPr lang="en-US" sz="2800" b="1" dirty="0"/>
              <a:t> </a:t>
            </a:r>
            <a:r>
              <a:rPr lang="en-US" sz="2800" b="1" dirty="0">
                <a:solidFill>
                  <a:schemeClr val="tx1"/>
                </a:solidFill>
              </a:rPr>
              <a:t>“</a:t>
            </a:r>
            <a:r>
              <a:rPr lang="en-US" sz="2800" b="1" i="1" u="sng" dirty="0">
                <a:solidFill>
                  <a:schemeClr val="tx1"/>
                </a:solidFill>
              </a:rPr>
              <a:t>Come to terms quickly</a:t>
            </a:r>
            <a:r>
              <a:rPr lang="en-US" sz="2800" b="1" i="1" dirty="0">
                <a:solidFill>
                  <a:schemeClr val="tx1"/>
                </a:solidFill>
              </a:rPr>
              <a:t> with </a:t>
            </a:r>
            <a:r>
              <a:rPr lang="en-US" sz="2800" b="1" i="1" u="sng" dirty="0">
                <a:solidFill>
                  <a:schemeClr val="tx1"/>
                </a:solidFill>
              </a:rPr>
              <a:t>your accuser</a:t>
            </a:r>
            <a:r>
              <a:rPr lang="en-US" sz="2800" b="1" i="1" dirty="0">
                <a:solidFill>
                  <a:schemeClr val="tx1"/>
                </a:solidFill>
              </a:rPr>
              <a:t> while you are going with him to court, lest your accuser hand you over to the judge, and the judge to the guard, and you be put in prison.  </a:t>
            </a:r>
            <a:r>
              <a:rPr lang="en-US" sz="2800" b="1" i="1" dirty="0">
                <a:solidFill>
                  <a:srgbClr val="FF0000"/>
                </a:solidFill>
              </a:rPr>
              <a:t>26 </a:t>
            </a:r>
            <a:r>
              <a:rPr lang="en-US" sz="2800" b="1" i="1" dirty="0">
                <a:solidFill>
                  <a:schemeClr val="tx1"/>
                </a:solidFill>
              </a:rPr>
              <a:t>Truly, I say to you, you will never get out </a:t>
            </a:r>
            <a:r>
              <a:rPr lang="en-US" sz="2800" b="1" i="1" u="sng" dirty="0">
                <a:solidFill>
                  <a:schemeClr val="tx1"/>
                </a:solidFill>
              </a:rPr>
              <a:t>until you have paid the last penny</a:t>
            </a:r>
            <a:r>
              <a:rPr lang="en-US" sz="2800" b="1" i="1" dirty="0">
                <a:solidFill>
                  <a:schemeClr val="tx1"/>
                </a:solidFill>
              </a:rPr>
              <a:t>.</a:t>
            </a:r>
            <a:r>
              <a:rPr lang="en-US" sz="2800" b="1" dirty="0">
                <a:solidFill>
                  <a:schemeClr val="tx1"/>
                </a:solidFill>
              </a:rPr>
              <a:t>”</a:t>
            </a:r>
            <a:endParaRPr lang="en-US" sz="6000" b="1" i="1" dirty="0">
              <a:solidFill>
                <a:schemeClr val="tx1"/>
              </a:solidFill>
            </a:endParaRPr>
          </a:p>
        </p:txBody>
      </p:sp>
      <p:sp>
        <p:nvSpPr>
          <p:cNvPr id="4" name="TextBox 3">
            <a:extLst>
              <a:ext uri="{FF2B5EF4-FFF2-40B4-BE49-F238E27FC236}">
                <a16:creationId xmlns:a16="http://schemas.microsoft.com/office/drawing/2014/main" id="{06963C69-1377-4325-8A9D-17CC324D9548}"/>
              </a:ext>
            </a:extLst>
          </p:cNvPr>
          <p:cNvSpPr txBox="1"/>
          <p:nvPr/>
        </p:nvSpPr>
        <p:spPr>
          <a:xfrm>
            <a:off x="390940" y="2652068"/>
            <a:ext cx="11410121" cy="954107"/>
          </a:xfrm>
          <a:prstGeom prst="rect">
            <a:avLst/>
          </a:prstGeom>
          <a:solidFill>
            <a:schemeClr val="tx2">
              <a:lumMod val="20000"/>
              <a:lumOff val="80000"/>
            </a:schemeClr>
          </a:solidFill>
          <a:ln w="28575">
            <a:solidFill>
              <a:schemeClr val="tx1"/>
            </a:solidFill>
          </a:ln>
        </p:spPr>
        <p:txBody>
          <a:bodyPr wrap="square" rtlCol="0">
            <a:spAutoFit/>
          </a:bodyPr>
          <a:lstStyle/>
          <a:p>
            <a:r>
              <a:rPr lang="en-US" sz="2800" b="1" dirty="0">
                <a:solidFill>
                  <a:srgbClr val="C00000"/>
                </a:solidFill>
              </a:rPr>
              <a:t>“</a:t>
            </a:r>
            <a:r>
              <a:rPr lang="en-US" sz="2800" b="1" i="1" dirty="0">
                <a:solidFill>
                  <a:srgbClr val="C00000"/>
                </a:solidFill>
              </a:rPr>
              <a:t>If possible, </a:t>
            </a:r>
            <a:r>
              <a:rPr lang="en-US" sz="2800" b="1" i="1" u="sng" dirty="0">
                <a:solidFill>
                  <a:srgbClr val="C00000"/>
                </a:solidFill>
              </a:rPr>
              <a:t>so far as it depends on you</a:t>
            </a:r>
            <a:r>
              <a:rPr lang="en-US" sz="2800" b="1" i="1" dirty="0">
                <a:solidFill>
                  <a:srgbClr val="C00000"/>
                </a:solidFill>
              </a:rPr>
              <a:t>, live peaceably with all.</a:t>
            </a:r>
            <a:r>
              <a:rPr lang="en-US" sz="2800" b="1" dirty="0">
                <a:solidFill>
                  <a:srgbClr val="C00000"/>
                </a:solidFill>
              </a:rPr>
              <a:t>”</a:t>
            </a:r>
            <a:r>
              <a:rPr lang="en-US" sz="2800" b="1" dirty="0"/>
              <a:t> Romans 12:18</a:t>
            </a:r>
            <a:endParaRPr lang="en-US" sz="4000" b="1" dirty="0"/>
          </a:p>
        </p:txBody>
      </p:sp>
    </p:spTree>
    <p:extLst>
      <p:ext uri="{BB962C8B-B14F-4D97-AF65-F5344CB8AC3E}">
        <p14:creationId xmlns:p14="http://schemas.microsoft.com/office/powerpoint/2010/main" val="90221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67FD9-92A2-432D-9875-939369D33D1A}"/>
              </a:ext>
            </a:extLst>
          </p:cNvPr>
          <p:cNvSpPr>
            <a:spLocks noGrp="1"/>
          </p:cNvSpPr>
          <p:nvPr>
            <p:ph type="title"/>
          </p:nvPr>
        </p:nvSpPr>
        <p:spPr/>
        <p:txBody>
          <a:bodyPr>
            <a:normAutofit/>
          </a:bodyPr>
          <a:lstStyle/>
          <a:p>
            <a:r>
              <a:rPr lang="en-US" sz="3200" b="1" dirty="0"/>
              <a:t>III. </a:t>
            </a:r>
            <a:r>
              <a:rPr lang="en-US" sz="3200" b="1" dirty="0">
                <a:solidFill>
                  <a:schemeClr val="accent1">
                    <a:lumMod val="10000"/>
                    <a:lumOff val="90000"/>
                  </a:schemeClr>
                </a:solidFill>
              </a:rPr>
              <a:t>Pursue radical reconciliation</a:t>
            </a:r>
          </a:p>
        </p:txBody>
      </p:sp>
      <p:sp>
        <p:nvSpPr>
          <p:cNvPr id="3" name="Content Placeholder 2">
            <a:extLst>
              <a:ext uri="{FF2B5EF4-FFF2-40B4-BE49-F238E27FC236}">
                <a16:creationId xmlns:a16="http://schemas.microsoft.com/office/drawing/2014/main" id="{A774432A-1D0F-4EC4-899D-141FD3F6874F}"/>
              </a:ext>
            </a:extLst>
          </p:cNvPr>
          <p:cNvSpPr>
            <a:spLocks noGrp="1"/>
          </p:cNvSpPr>
          <p:nvPr>
            <p:ph idx="1"/>
          </p:nvPr>
        </p:nvSpPr>
        <p:spPr>
          <a:xfrm>
            <a:off x="581192" y="2180496"/>
            <a:ext cx="11029615" cy="4677504"/>
          </a:xfrm>
        </p:spPr>
        <p:txBody>
          <a:bodyPr>
            <a:noAutofit/>
          </a:bodyPr>
          <a:lstStyle/>
          <a:p>
            <a:pPr marL="0" indent="0">
              <a:buNone/>
            </a:pPr>
            <a:r>
              <a:rPr lang="en-US" sz="2800" b="1" dirty="0">
                <a:solidFill>
                  <a:schemeClr val="tx1"/>
                </a:solidFill>
              </a:rPr>
              <a:t>In </a:t>
            </a:r>
            <a:r>
              <a:rPr lang="en-US" sz="2800" b="1" dirty="0">
                <a:solidFill>
                  <a:srgbClr val="FF0000"/>
                </a:solidFill>
              </a:rPr>
              <a:t>2 Corinthians 5:18-19</a:t>
            </a:r>
            <a:r>
              <a:rPr lang="en-US" sz="2800" b="1" dirty="0">
                <a:solidFill>
                  <a:schemeClr val="tx1"/>
                </a:solidFill>
              </a:rPr>
              <a:t>, Paul teaches that God, through Jesus Christ, has given us “</a:t>
            </a:r>
            <a:r>
              <a:rPr lang="en-US" sz="2800" b="1" i="1" dirty="0">
                <a:solidFill>
                  <a:schemeClr val="tx1"/>
                </a:solidFill>
              </a:rPr>
              <a:t>the ministry of reconciliation</a:t>
            </a:r>
            <a:r>
              <a:rPr lang="en-US" sz="2800" b="1" dirty="0">
                <a:solidFill>
                  <a:schemeClr val="tx1"/>
                </a:solidFill>
              </a:rPr>
              <a:t>,”</a:t>
            </a:r>
            <a:r>
              <a:rPr lang="en-US" sz="2800" b="1" dirty="0"/>
              <a:t> </a:t>
            </a:r>
            <a:r>
              <a:rPr lang="en-US" sz="2800" b="1" dirty="0">
                <a:solidFill>
                  <a:srgbClr val="FF0000"/>
                </a:solidFill>
              </a:rPr>
              <a:t>(18) </a:t>
            </a:r>
            <a:r>
              <a:rPr lang="en-US" sz="2800" b="1" dirty="0">
                <a:solidFill>
                  <a:schemeClr val="tx1"/>
                </a:solidFill>
              </a:rPr>
              <a:t>“</a:t>
            </a:r>
            <a:r>
              <a:rPr lang="en-US" sz="2800" b="1" i="1" dirty="0">
                <a:solidFill>
                  <a:schemeClr val="tx1"/>
                </a:solidFill>
              </a:rPr>
              <a:t>entrusting to us the message of reconciliation</a:t>
            </a:r>
            <a:r>
              <a:rPr lang="en-US" sz="2800" b="1" dirty="0">
                <a:solidFill>
                  <a:schemeClr val="tx1"/>
                </a:solidFill>
              </a:rPr>
              <a:t>” </a:t>
            </a:r>
            <a:r>
              <a:rPr lang="en-US" sz="2800" b="1" dirty="0">
                <a:solidFill>
                  <a:srgbClr val="FF0000"/>
                </a:solidFill>
              </a:rPr>
              <a:t>(19)</a:t>
            </a:r>
            <a:r>
              <a:rPr lang="en-US" sz="2800" b="1" dirty="0">
                <a:solidFill>
                  <a:schemeClr val="tx1"/>
                </a:solidFill>
              </a:rPr>
              <a:t>. So then, Paul concludes in</a:t>
            </a:r>
            <a:r>
              <a:rPr lang="en-US" sz="2800" b="1" dirty="0"/>
              <a:t> </a:t>
            </a:r>
            <a:r>
              <a:rPr lang="en-US" sz="2800" b="1" dirty="0">
                <a:solidFill>
                  <a:srgbClr val="FF0000"/>
                </a:solidFill>
              </a:rPr>
              <a:t>5:20</a:t>
            </a:r>
            <a:r>
              <a:rPr lang="en-US" sz="2800" b="1" dirty="0"/>
              <a:t> </a:t>
            </a:r>
            <a:r>
              <a:rPr lang="en-US" sz="2800" b="1" dirty="0">
                <a:solidFill>
                  <a:schemeClr val="tx1"/>
                </a:solidFill>
              </a:rPr>
              <a:t>“</a:t>
            </a:r>
            <a:r>
              <a:rPr lang="en-US" sz="2800" b="1" i="1" u="sng" dirty="0">
                <a:solidFill>
                  <a:schemeClr val="tx1"/>
                </a:solidFill>
              </a:rPr>
              <a:t>Therefore</a:t>
            </a:r>
            <a:r>
              <a:rPr lang="en-US" sz="2800" b="1" i="1" dirty="0">
                <a:solidFill>
                  <a:schemeClr val="tx1"/>
                </a:solidFill>
              </a:rPr>
              <a:t> we are ambassadors for Christ, as though </a:t>
            </a:r>
            <a:r>
              <a:rPr lang="en-US" sz="2800" b="1" i="1" u="sng" dirty="0">
                <a:solidFill>
                  <a:schemeClr val="tx1"/>
                </a:solidFill>
              </a:rPr>
              <a:t>God were making His plea through us</a:t>
            </a:r>
            <a:r>
              <a:rPr lang="en-US" sz="2800" b="1" i="1" dirty="0">
                <a:solidFill>
                  <a:schemeClr val="tx1"/>
                </a:solidFill>
              </a:rPr>
              <a:t>. </a:t>
            </a:r>
            <a:r>
              <a:rPr lang="en-US" sz="2800" b="1" i="1" u="sng" dirty="0">
                <a:solidFill>
                  <a:schemeClr val="tx1"/>
                </a:solidFill>
              </a:rPr>
              <a:t>We plead</a:t>
            </a:r>
            <a:r>
              <a:rPr lang="en-US" sz="2800" b="1" i="1" dirty="0">
                <a:solidFill>
                  <a:schemeClr val="tx1"/>
                </a:solidFill>
              </a:rPr>
              <a:t> with you on Christ’s behalf, ‘</a:t>
            </a:r>
            <a:r>
              <a:rPr lang="en-US" sz="2800" b="1" i="1" u="sng" dirty="0">
                <a:solidFill>
                  <a:schemeClr val="tx1"/>
                </a:solidFill>
              </a:rPr>
              <a:t>Be reconciled to God</a:t>
            </a:r>
            <a:r>
              <a:rPr lang="en-US" sz="2800" b="1" i="1" dirty="0">
                <a:solidFill>
                  <a:schemeClr val="tx1"/>
                </a:solidFill>
              </a:rPr>
              <a:t>!</a:t>
            </a:r>
            <a:r>
              <a:rPr lang="en-US" sz="2800" b="1" dirty="0">
                <a:solidFill>
                  <a:schemeClr val="tx1"/>
                </a:solidFill>
              </a:rPr>
              <a:t>’”</a:t>
            </a:r>
            <a:r>
              <a:rPr lang="en-US" sz="2800" b="1" dirty="0"/>
              <a:t> </a:t>
            </a:r>
            <a:r>
              <a:rPr lang="en-US" sz="2800" b="1" dirty="0">
                <a:solidFill>
                  <a:srgbClr val="C00000"/>
                </a:solidFill>
              </a:rPr>
              <a:t>(New English Translation)</a:t>
            </a:r>
            <a:endParaRPr lang="en-US" sz="4000" b="1" i="1" dirty="0">
              <a:solidFill>
                <a:srgbClr val="C00000"/>
              </a:solidFill>
            </a:endParaRPr>
          </a:p>
        </p:txBody>
      </p:sp>
    </p:spTree>
    <p:extLst>
      <p:ext uri="{BB962C8B-B14F-4D97-AF65-F5344CB8AC3E}">
        <p14:creationId xmlns:p14="http://schemas.microsoft.com/office/powerpoint/2010/main" val="228175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450</TotalTime>
  <Words>837</Words>
  <Application>Microsoft Macintosh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Gill Sans MT</vt:lpstr>
      <vt:lpstr>Wingdings 2</vt:lpstr>
      <vt:lpstr>Dividend</vt:lpstr>
      <vt:lpstr>PowerPoint Presentation</vt:lpstr>
      <vt:lpstr>Our Finest Gifts we bring!</vt:lpstr>
      <vt:lpstr>I. Our failure to reconcile leaves us liable to judgment (verses 21-22)</vt:lpstr>
      <vt:lpstr>I. Our failure to reconcile leaves us liable to judgment (verses 21-22)</vt:lpstr>
      <vt:lpstr>II. Delaying reconciliation brings significant spiritual consequences (verses 23-26)</vt:lpstr>
      <vt:lpstr>II. Delaying reconciliation brings significant spiritual consequences (verses 23-26)</vt:lpstr>
      <vt:lpstr>II. Delaying reconciliation brings significant spiritual consequences (verses 23-26)</vt:lpstr>
      <vt:lpstr>II. Delaying reconciliation brings significant spiritual consequences (verses 23-26)</vt:lpstr>
      <vt:lpstr>III. Pursue radical reconciliation</vt:lpstr>
      <vt:lpstr>III. Pursue radical reconciliation</vt:lpstr>
      <vt:lpstr>Our Finest Gifts we bring!</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Finest Gifts we bring!</dc:title>
  <dc:creator>User1</dc:creator>
  <cp:lastModifiedBy>AV Leptondale</cp:lastModifiedBy>
  <cp:revision>20</cp:revision>
  <dcterms:created xsi:type="dcterms:W3CDTF">2018-11-20T15:25:58Z</dcterms:created>
  <dcterms:modified xsi:type="dcterms:W3CDTF">2018-11-24T18:52:28Z</dcterms:modified>
</cp:coreProperties>
</file>