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2" r:id="rId3"/>
    <p:sldId id="259" r:id="rId4"/>
    <p:sldId id="303" r:id="rId5"/>
    <p:sldId id="304" r:id="rId6"/>
    <p:sldId id="292" r:id="rId7"/>
    <p:sldId id="305" r:id="rId8"/>
    <p:sldId id="285" r:id="rId9"/>
    <p:sldId id="306" r:id="rId10"/>
    <p:sldId id="3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72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05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8462B5-26D4-4986-917D-07073EFB3A9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E3E33E-2270-4465-AD82-C0E5CA50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C212FC5-D6F3-4AA6-ADA3-8B95F587A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t="23158" r="26782" b="46642"/>
          <a:stretch/>
        </p:blipFill>
        <p:spPr>
          <a:xfrm>
            <a:off x="8980348" y="5195351"/>
            <a:ext cx="3088891" cy="1602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50A287-00F0-45D8-9D0C-A5D21B298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18473" r="24340" b="23931"/>
          <a:stretch/>
        </p:blipFill>
        <p:spPr>
          <a:xfrm>
            <a:off x="2616024" y="2944687"/>
            <a:ext cx="2839380" cy="2154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36A22A-CC29-4C39-8D50-FAF92969A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9587" r="13721" b="11268"/>
          <a:stretch/>
        </p:blipFill>
        <p:spPr>
          <a:xfrm>
            <a:off x="248152" y="2594229"/>
            <a:ext cx="1498404" cy="2283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C5530-9071-4024-85C6-444EEE57D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4" y="3464437"/>
            <a:ext cx="1361765" cy="1815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296F0-42F8-4C18-B32F-48E45DC1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0" b="12443"/>
          <a:stretch/>
        </p:blipFill>
        <p:spPr>
          <a:xfrm>
            <a:off x="79349" y="5135623"/>
            <a:ext cx="2302670" cy="1624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B3C568-1703-437B-97B9-8E475A0D59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0786" r="19637" b="16664"/>
          <a:stretch/>
        </p:blipFill>
        <p:spPr>
          <a:xfrm>
            <a:off x="9476936" y="104180"/>
            <a:ext cx="2552055" cy="1640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29E60E-47A0-4DC3-A0A6-A59CC6C5BE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t="8102" r="5165"/>
          <a:stretch/>
        </p:blipFill>
        <p:spPr>
          <a:xfrm>
            <a:off x="4604906" y="4428972"/>
            <a:ext cx="2201610" cy="1932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36BA03-9115-47D3-B753-6C4605E701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b="22283"/>
          <a:stretch/>
        </p:blipFill>
        <p:spPr>
          <a:xfrm>
            <a:off x="2917674" y="4848216"/>
            <a:ext cx="1361764" cy="18156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CBF8CF-F46E-4187-BE42-C728A868A8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7904" r="24515" b="16003"/>
          <a:stretch/>
        </p:blipFill>
        <p:spPr>
          <a:xfrm>
            <a:off x="8556946" y="484204"/>
            <a:ext cx="1630332" cy="36504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796E00-DE14-4E05-91F3-6D17AF17E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51" y="169578"/>
            <a:ext cx="1630332" cy="21737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826BE5-8D90-4757-890B-121BBD5A0B7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23658" r="18226"/>
          <a:stretch/>
        </p:blipFill>
        <p:spPr>
          <a:xfrm>
            <a:off x="4444050" y="39031"/>
            <a:ext cx="2620096" cy="19962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81CA8F-093E-4205-A530-2DFE71B0E31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6" r="24591" b="15847"/>
          <a:stretch/>
        </p:blipFill>
        <p:spPr>
          <a:xfrm>
            <a:off x="8810710" y="3929785"/>
            <a:ext cx="2744714" cy="13503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2A83FB-9C83-4950-9266-AF73DA109DB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41571" r="15651" b="24634"/>
          <a:stretch/>
        </p:blipFill>
        <p:spPr>
          <a:xfrm>
            <a:off x="76719" y="70100"/>
            <a:ext cx="2144371" cy="16082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D2E3A3-22EF-4B6F-A60B-D084348387D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5832" r="50210" b="47094"/>
          <a:stretch/>
        </p:blipFill>
        <p:spPr>
          <a:xfrm>
            <a:off x="1924543" y="372236"/>
            <a:ext cx="2579542" cy="21541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538E9A3-69A9-4948-B74A-D8BE943CADB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9363" r="23542" b="21078"/>
          <a:stretch/>
        </p:blipFill>
        <p:spPr>
          <a:xfrm>
            <a:off x="9907704" y="1895035"/>
            <a:ext cx="2281620" cy="2206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E10C8-83B5-4F7D-9C94-958931F4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187035" y="662656"/>
            <a:ext cx="9755187" cy="2766528"/>
          </a:xfrm>
        </p:spPr>
        <p:txBody>
          <a:bodyPr/>
          <a:lstStyle/>
          <a:p>
            <a:pPr algn="l"/>
            <a:r>
              <a:rPr lang="en-US" dirty="0"/>
              <a:t>Leptondale on Demand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616880-FDDC-4FA7-8091-E18C63A11B1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7" r="9102" b="10261"/>
          <a:stretch/>
        </p:blipFill>
        <p:spPr>
          <a:xfrm>
            <a:off x="5656053" y="3173494"/>
            <a:ext cx="3161569" cy="17645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BBE33C-1A31-40B4-A68F-BB0850D32A2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9191" r="17406" b="21501"/>
          <a:stretch/>
        </p:blipFill>
        <p:spPr>
          <a:xfrm>
            <a:off x="5228871" y="2163033"/>
            <a:ext cx="2143864" cy="13551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80EFFC-1EAA-4BC6-AD5D-391189CE2F2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t="8287" r="17930" b="7315"/>
          <a:stretch/>
        </p:blipFill>
        <p:spPr>
          <a:xfrm>
            <a:off x="6778738" y="4637996"/>
            <a:ext cx="1781434" cy="21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E5A469-20AA-4BE8-B05E-2FF96D23E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1286" y="471835"/>
            <a:ext cx="3680216" cy="1674045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Discover the one…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BEAD9-A6B2-4D0D-AEF8-C3A790C5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0"/>
            <a:ext cx="5688664" cy="68580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21AE9EF-DC73-48B7-9EBA-8EF880D39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662648" y="3614720"/>
            <a:ext cx="2553982" cy="55033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Mark 10:1-12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28C7B9E-D3D4-4756-B5F4-7E1EC910F6EA}"/>
              </a:ext>
            </a:extLst>
          </p:cNvPr>
          <p:cNvSpPr txBox="1">
            <a:spLocks/>
          </p:cNvSpPr>
          <p:nvPr/>
        </p:nvSpPr>
        <p:spPr>
          <a:xfrm rot="21420000">
            <a:off x="8697828" y="3138921"/>
            <a:ext cx="3174863" cy="27665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…who is one with you!</a:t>
            </a:r>
          </a:p>
        </p:txBody>
      </p:sp>
    </p:spTree>
    <p:extLst>
      <p:ext uri="{BB962C8B-B14F-4D97-AF65-F5344CB8AC3E}">
        <p14:creationId xmlns:p14="http://schemas.microsoft.com/office/powerpoint/2010/main" val="176446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E5A469-20AA-4BE8-B05E-2FF96D23E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1286" y="471835"/>
            <a:ext cx="3680216" cy="1674045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Discover the one…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1AE9EF-DC73-48B7-9EBA-8EF880D39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61741" y="4247019"/>
            <a:ext cx="2553982" cy="55033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Mark 10:1-12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BEAD9-A6B2-4D0D-AEF8-C3A790C5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0"/>
            <a:ext cx="5688664" cy="6858000"/>
          </a:xfrm>
          <a:prstGeom prst="rect">
            <a:avLst/>
          </a:prstGeom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id="{5AD838DC-9D2A-4F92-A95B-5B61D6130ACA}"/>
              </a:ext>
            </a:extLst>
          </p:cNvPr>
          <p:cNvSpPr txBox="1">
            <a:spLocks/>
          </p:cNvSpPr>
          <p:nvPr/>
        </p:nvSpPr>
        <p:spPr>
          <a:xfrm rot="21420000">
            <a:off x="601881" y="4939835"/>
            <a:ext cx="2268051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00000"/>
                </a:solidFill>
              </a:rPr>
              <a:t>Design</a:t>
            </a:r>
          </a:p>
          <a:p>
            <a:r>
              <a:rPr lang="en-US" i="1" dirty="0">
                <a:solidFill>
                  <a:srgbClr val="C00000"/>
                </a:solidFill>
              </a:rPr>
              <a:t>Demand</a:t>
            </a:r>
          </a:p>
          <a:p>
            <a:r>
              <a:rPr lang="en-US" i="1" dirty="0">
                <a:solidFill>
                  <a:srgbClr val="C00000"/>
                </a:solidFill>
              </a:rPr>
              <a:t>Discover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28C7B9E-D3D4-4756-B5F4-7E1EC910F6EA}"/>
              </a:ext>
            </a:extLst>
          </p:cNvPr>
          <p:cNvSpPr txBox="1">
            <a:spLocks/>
          </p:cNvSpPr>
          <p:nvPr/>
        </p:nvSpPr>
        <p:spPr>
          <a:xfrm rot="21420000">
            <a:off x="8697828" y="3138921"/>
            <a:ext cx="3174863" cy="27665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…who is one with you!</a:t>
            </a:r>
          </a:p>
        </p:txBody>
      </p:sp>
    </p:spTree>
    <p:extLst>
      <p:ext uri="{BB962C8B-B14F-4D97-AF65-F5344CB8AC3E}">
        <p14:creationId xmlns:p14="http://schemas.microsoft.com/office/powerpoint/2010/main" val="12201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I.</a:t>
            </a:r>
            <a:r>
              <a:rPr lang="en-US" sz="4400" dirty="0"/>
              <a:t> “One flesh” is a God-</a:t>
            </a:r>
            <a:r>
              <a:rPr lang="en-US" sz="4400" u="sng" dirty="0"/>
              <a:t>design</a:t>
            </a:r>
            <a:r>
              <a:rPr lang="en-US" sz="4400" dirty="0"/>
              <a:t>ed state-of-being acquired in marriage </a:t>
            </a:r>
            <a:r>
              <a:rPr lang="en-US" sz="4400" i="1" dirty="0"/>
              <a:t>(verses 6-8)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E04AD-EF8D-4A21-A6F2-497C66D4FF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Both man and woman were created by God </a:t>
            </a:r>
            <a:r>
              <a:rPr lang="en-US" sz="2800" i="1" dirty="0">
                <a:solidFill>
                  <a:srgbClr val="C00000"/>
                </a:solidFill>
              </a:rPr>
              <a:t>(verse 6)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/>
              <a:t> </a:t>
            </a:r>
            <a:r>
              <a:rPr lang="en-US" sz="2800" i="1" dirty="0"/>
              <a:t>But from the beginning of creation, ‘God made them male and female.’ </a:t>
            </a:r>
          </a:p>
        </p:txBody>
      </p:sp>
    </p:spTree>
    <p:extLst>
      <p:ext uri="{BB962C8B-B14F-4D97-AF65-F5344CB8AC3E}">
        <p14:creationId xmlns:p14="http://schemas.microsoft.com/office/powerpoint/2010/main" val="24015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I.</a:t>
            </a:r>
            <a:r>
              <a:rPr lang="en-US" sz="4400" dirty="0"/>
              <a:t> “One flesh” is a God-</a:t>
            </a:r>
            <a:r>
              <a:rPr lang="en-US" sz="4400" u="sng" dirty="0"/>
              <a:t>design</a:t>
            </a:r>
            <a:r>
              <a:rPr lang="en-US" sz="4400" dirty="0"/>
              <a:t>ed state-of-being acquired in marriage </a:t>
            </a:r>
            <a:r>
              <a:rPr lang="en-US" sz="4400" i="1" dirty="0"/>
              <a:t>(verses 6-8)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E04AD-EF8D-4A21-A6F2-497C66D4FF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718310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Both man and woman were created by God </a:t>
            </a:r>
            <a:r>
              <a:rPr lang="en-US" sz="2800" i="1" dirty="0">
                <a:solidFill>
                  <a:srgbClr val="C00000"/>
                </a:solidFill>
              </a:rPr>
              <a:t>(verse 6)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Man and woman find a very purposeful union in marriage </a:t>
            </a:r>
            <a:r>
              <a:rPr lang="en-US" sz="2800" i="1" dirty="0">
                <a:solidFill>
                  <a:srgbClr val="C00000"/>
                </a:solidFill>
              </a:rPr>
              <a:t>(verses 7-8)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en-US" sz="2800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/>
              <a:t> </a:t>
            </a:r>
            <a:r>
              <a:rPr lang="en-US" sz="2800" i="1" dirty="0"/>
              <a:t>But from the beginning of creation, ‘God made them male and female.’  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 </a:t>
            </a:r>
            <a:r>
              <a:rPr lang="en-US" sz="2800" i="1" dirty="0"/>
              <a:t>‘Therefore a man shall leave his father and mother and hold fast to his wife, </a:t>
            </a:r>
            <a:r>
              <a:rPr lang="en-US" sz="2800" dirty="0">
                <a:solidFill>
                  <a:srgbClr val="FF0000"/>
                </a:solidFill>
              </a:rPr>
              <a:t>8 </a:t>
            </a:r>
            <a:r>
              <a:rPr lang="en-US" sz="2800" i="1" dirty="0"/>
              <a:t>and the two </a:t>
            </a:r>
            <a:r>
              <a:rPr lang="en-US" sz="2800" i="1" dirty="0">
                <a:solidFill>
                  <a:srgbClr val="0070C0"/>
                </a:solidFill>
              </a:rPr>
              <a:t>shall become one </a:t>
            </a:r>
            <a:r>
              <a:rPr lang="en-US" sz="2800" i="1" dirty="0"/>
              <a:t>flesh.’ So they </a:t>
            </a:r>
            <a:r>
              <a:rPr lang="en-US" sz="2800" i="1" dirty="0">
                <a:solidFill>
                  <a:srgbClr val="0070C0"/>
                </a:solidFill>
              </a:rPr>
              <a:t>are no longer two </a:t>
            </a:r>
            <a:r>
              <a:rPr lang="en-US" sz="2800" i="1" dirty="0"/>
              <a:t>but one flesh. </a:t>
            </a:r>
          </a:p>
        </p:txBody>
      </p:sp>
    </p:spTree>
    <p:extLst>
      <p:ext uri="{BB962C8B-B14F-4D97-AF65-F5344CB8AC3E}">
        <p14:creationId xmlns:p14="http://schemas.microsoft.com/office/powerpoint/2010/main" val="13937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I.</a:t>
            </a:r>
            <a:r>
              <a:rPr lang="en-US" sz="4400" dirty="0"/>
              <a:t> “One flesh” is a God-</a:t>
            </a:r>
            <a:r>
              <a:rPr lang="en-US" sz="4400" u="sng" dirty="0"/>
              <a:t>design</a:t>
            </a:r>
            <a:r>
              <a:rPr lang="en-US" sz="4400" dirty="0"/>
              <a:t>ed state-of-being acquired in marriage </a:t>
            </a:r>
            <a:r>
              <a:rPr lang="en-US" sz="4400" i="1" dirty="0"/>
              <a:t>(verses 6-8)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E04AD-EF8D-4A21-A6F2-497C66D4FF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718310"/>
            <a:ext cx="10394707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/>
              <a:t>Both man and woman were created by God </a:t>
            </a:r>
            <a:r>
              <a:rPr lang="en-US" sz="2800" i="1" dirty="0">
                <a:solidFill>
                  <a:srgbClr val="C00000"/>
                </a:solidFill>
              </a:rPr>
              <a:t>(verse 6)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Man and woman find a very purposeful union in marriage </a:t>
            </a:r>
            <a:r>
              <a:rPr lang="en-US" sz="2800" i="1" dirty="0">
                <a:solidFill>
                  <a:srgbClr val="C00000"/>
                </a:solidFill>
              </a:rPr>
              <a:t>(verses 7-8)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en-US" sz="2800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</a:rPr>
              <a:t>Jesus has produced an image from Genesis 1 and 2 which “</a:t>
            </a:r>
            <a:r>
              <a:rPr lang="en-US" sz="2800" i="1" dirty="0">
                <a:solidFill>
                  <a:srgbClr val="0070C0"/>
                </a:solidFill>
              </a:rPr>
              <a:t>lifts marriage from being </a:t>
            </a:r>
            <a:r>
              <a:rPr lang="en-US" sz="2800" i="1" u="sng" dirty="0">
                <a:solidFill>
                  <a:srgbClr val="0070C0"/>
                </a:solidFill>
              </a:rPr>
              <a:t>a mere contract of mutual convenience</a:t>
            </a:r>
            <a:r>
              <a:rPr lang="en-US" sz="2800" i="1" dirty="0">
                <a:solidFill>
                  <a:srgbClr val="0070C0"/>
                </a:solidFill>
              </a:rPr>
              <a:t> to an ‘ontological’ status. It is not merely that ‘one flesh’ should not be separated; </a:t>
            </a:r>
            <a:r>
              <a:rPr lang="en-US" sz="2800" i="1" u="sng" dirty="0">
                <a:solidFill>
                  <a:srgbClr val="0070C0"/>
                </a:solidFill>
              </a:rPr>
              <a:t>it cannot</a:t>
            </a:r>
            <a:r>
              <a:rPr lang="en-US" sz="2800" i="1" dirty="0">
                <a:solidFill>
                  <a:srgbClr val="0070C0"/>
                </a:solidFill>
              </a:rPr>
              <a:t>. </a:t>
            </a:r>
            <a:r>
              <a:rPr lang="en-US" sz="2800" dirty="0">
                <a:solidFill>
                  <a:srgbClr val="0070C0"/>
                </a:solidFill>
              </a:rPr>
              <a:t>” </a:t>
            </a:r>
            <a:r>
              <a:rPr lang="en-US" sz="2800" dirty="0">
                <a:solidFill>
                  <a:srgbClr val="C00000"/>
                </a:solidFill>
              </a:rPr>
              <a:t>Dr. Abraham Kuruvilla</a:t>
            </a:r>
            <a:endParaRPr lang="en-US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II.</a:t>
            </a:r>
            <a:r>
              <a:rPr lang="en-US" sz="4400" dirty="0"/>
              <a:t> God’s </a:t>
            </a:r>
            <a:r>
              <a:rPr lang="en-US" sz="4400" u="sng" dirty="0"/>
              <a:t>demand</a:t>
            </a:r>
            <a:r>
              <a:rPr lang="en-US" sz="4400" dirty="0"/>
              <a:t> for marriage is faithfulness to His design </a:t>
            </a:r>
            <a:r>
              <a:rPr lang="en-US" sz="4400" i="1" dirty="0"/>
              <a:t>(verses 1-5, 9-12)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854" y="3224940"/>
            <a:ext cx="11986054" cy="331118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Divorce is a hard-hearted rejection of His design </a:t>
            </a:r>
            <a:r>
              <a:rPr lang="en-US" sz="2800" i="1" dirty="0">
                <a:solidFill>
                  <a:srgbClr val="C00000"/>
                </a:solidFill>
              </a:rPr>
              <a:t>(verses 1-5)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 </a:t>
            </a:r>
            <a:r>
              <a:rPr lang="en-US" sz="2800" i="1" dirty="0"/>
              <a:t>And he left there and went to the region of Judea and beyond the Jordan, and crowds gathered to him again. And again, as was his custom, he taught them.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 </a:t>
            </a:r>
            <a:r>
              <a:rPr lang="en-US" sz="2800" i="1" dirty="0"/>
              <a:t>And </a:t>
            </a:r>
            <a:r>
              <a:rPr lang="en-US" sz="2800" i="1" dirty="0">
                <a:solidFill>
                  <a:srgbClr val="0070C0"/>
                </a:solidFill>
              </a:rPr>
              <a:t>Pharisees </a:t>
            </a:r>
            <a:r>
              <a:rPr lang="en-US" sz="2800" i="1" dirty="0"/>
              <a:t>came up and in order to test him asked, “</a:t>
            </a:r>
            <a:r>
              <a:rPr lang="en-US" sz="2800" i="1" dirty="0">
                <a:solidFill>
                  <a:srgbClr val="0070C0"/>
                </a:solidFill>
              </a:rPr>
              <a:t>Is it lawful for a man to divorce his wife?</a:t>
            </a:r>
            <a:r>
              <a:rPr lang="en-US" sz="2800" i="1" dirty="0"/>
              <a:t>”  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 </a:t>
            </a:r>
            <a:r>
              <a:rPr lang="en-US" sz="2800" i="1" dirty="0"/>
              <a:t>He answered them, “</a:t>
            </a:r>
            <a:r>
              <a:rPr lang="en-US" sz="2800" i="1" dirty="0">
                <a:solidFill>
                  <a:srgbClr val="0070C0"/>
                </a:solidFill>
              </a:rPr>
              <a:t>What did Moses command you?</a:t>
            </a:r>
            <a:r>
              <a:rPr lang="en-US" sz="2800" i="1" dirty="0"/>
              <a:t>”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/>
              <a:t> </a:t>
            </a:r>
            <a:r>
              <a:rPr lang="en-US" sz="2800" i="1" dirty="0"/>
              <a:t>They said, “Moses allowed a man to write a certificate of divorce and to send her away.”  </a:t>
            </a:r>
            <a:r>
              <a:rPr lang="en-US" sz="2800" dirty="0">
                <a:solidFill>
                  <a:srgbClr val="FF0000"/>
                </a:solidFill>
              </a:rPr>
              <a:t>5 </a:t>
            </a:r>
            <a:r>
              <a:rPr lang="en-US" sz="2800" i="1" dirty="0"/>
              <a:t>And Jesus said to them, “</a:t>
            </a:r>
            <a:r>
              <a:rPr lang="en-US" sz="2800" i="1" dirty="0">
                <a:solidFill>
                  <a:srgbClr val="0070C0"/>
                </a:solidFill>
              </a:rPr>
              <a:t>Because of your hardness of heart he wrote you this commandment</a:t>
            </a:r>
            <a:r>
              <a:rPr lang="en-US" sz="2800" i="1" dirty="0"/>
              <a:t>. 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836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023"/>
            <a:ext cx="10781269" cy="115196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II.</a:t>
            </a:r>
            <a:r>
              <a:rPr lang="en-US" sz="4400" dirty="0"/>
              <a:t> God’s </a:t>
            </a:r>
            <a:r>
              <a:rPr lang="en-US" sz="4400" u="sng" dirty="0"/>
              <a:t>demand</a:t>
            </a:r>
            <a:r>
              <a:rPr lang="en-US" sz="4400" dirty="0"/>
              <a:t> for marriage is faithfulness to His design </a:t>
            </a:r>
            <a:r>
              <a:rPr lang="en-US" sz="4400" i="1" dirty="0"/>
              <a:t>(verses 1-5, 9-12)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422" y="2063396"/>
            <a:ext cx="11837773" cy="46957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Divorce is a hard-hearted rejection of His design </a:t>
            </a:r>
            <a:r>
              <a:rPr lang="en-US" sz="2800" i="1" dirty="0">
                <a:solidFill>
                  <a:srgbClr val="C00000"/>
                </a:solidFill>
              </a:rPr>
              <a:t>(verses 1-5)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Faithfulness to His design is demonstrated by our agreement with His design proven through our actions </a:t>
            </a:r>
            <a:r>
              <a:rPr lang="en-US" sz="2800" i="1" dirty="0">
                <a:solidFill>
                  <a:srgbClr val="C00000"/>
                </a:solidFill>
              </a:rPr>
              <a:t>(verses 9-12)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i="1" dirty="0">
                <a:solidFill>
                  <a:srgbClr val="0070C0"/>
                </a:solidFill>
              </a:rPr>
              <a:t>We demonstrate faithfulness to His design by affirming His design </a:t>
            </a:r>
            <a:r>
              <a:rPr lang="en-US" sz="2600" i="1" dirty="0">
                <a:solidFill>
                  <a:srgbClr val="C00000"/>
                </a:solidFill>
              </a:rPr>
              <a:t>(verse 9a)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i="1" dirty="0">
                <a:solidFill>
                  <a:srgbClr val="0070C0"/>
                </a:solidFill>
              </a:rPr>
              <a:t>We demonstrate faithfulness to His design in our obedience to His command not to separate </a:t>
            </a:r>
            <a:r>
              <a:rPr lang="en-US" sz="2600" i="1" dirty="0">
                <a:solidFill>
                  <a:srgbClr val="C00000"/>
                </a:solidFill>
              </a:rPr>
              <a:t>(verse 9b)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i="1" dirty="0">
                <a:solidFill>
                  <a:srgbClr val="0070C0"/>
                </a:solidFill>
              </a:rPr>
              <a:t>We demonstrate faithfulness to His design through our lifelong commitment to marriage </a:t>
            </a:r>
            <a:r>
              <a:rPr lang="en-US" sz="2600" i="1" dirty="0">
                <a:solidFill>
                  <a:srgbClr val="C00000"/>
                </a:solidFill>
              </a:rPr>
              <a:t>(verses 10-12, 8:34 &amp; 10:29-30) </a:t>
            </a:r>
          </a:p>
          <a:p>
            <a:pPr marL="971550" lvl="1" indent="-514350">
              <a:buFont typeface="+mj-lt"/>
              <a:buAutoNum type="arabicPeriod"/>
            </a:pPr>
            <a:endParaRPr lang="en-US" sz="2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tile tx="0" ty="0" sx="46000" sy="3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III.</a:t>
            </a:r>
            <a:r>
              <a:rPr lang="en-US" sz="4400" dirty="0"/>
              <a:t> </a:t>
            </a:r>
            <a:r>
              <a:rPr lang="en-US" sz="4400" u="sng" dirty="0"/>
              <a:t>Discover</a:t>
            </a:r>
            <a:r>
              <a:rPr lang="en-US" sz="4400" dirty="0"/>
              <a:t> the one who is one with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en-US" sz="3200" dirty="0"/>
              <a:t> By praying for your spouse and your marriage</a:t>
            </a:r>
          </a:p>
          <a:p>
            <a:pPr>
              <a:buFont typeface="+mj-lt"/>
              <a:buAutoNum type="alphaUcPeriod"/>
            </a:pPr>
            <a:r>
              <a:rPr lang="en-US" sz="3200" dirty="0"/>
              <a:t> By discerning, affirming and supporting the personal interests of your spouse</a:t>
            </a:r>
          </a:p>
          <a:p>
            <a:pPr>
              <a:buFont typeface="+mj-lt"/>
              <a:buAutoNum type="alphaUcPeriod"/>
            </a:pPr>
            <a:r>
              <a:rPr lang="en-US" sz="3200" dirty="0"/>
              <a:t> By discerning, affirming and supporting the calling of your spouse	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420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tile tx="0" ty="0" sx="46000" sy="3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BDB7-F891-4369-9F5E-939E0AE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III.</a:t>
            </a:r>
            <a:r>
              <a:rPr lang="en-US" sz="4400" dirty="0"/>
              <a:t> </a:t>
            </a:r>
            <a:r>
              <a:rPr lang="en-US" sz="4400" u="sng" dirty="0"/>
              <a:t>Discover</a:t>
            </a:r>
            <a:r>
              <a:rPr lang="en-US" sz="4400" dirty="0"/>
              <a:t> the one who is one with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0B75-1704-48AC-8E7B-437BF1F8E7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 In his book </a:t>
            </a:r>
            <a:r>
              <a:rPr lang="en-US" sz="3200" i="1" dirty="0"/>
              <a:t>Creation and Blessing</a:t>
            </a:r>
            <a:r>
              <a:rPr lang="en-US" sz="3200" dirty="0"/>
              <a:t>, Old Testament scholar </a:t>
            </a:r>
            <a:r>
              <a:rPr lang="en-US" sz="3200" b="1" dirty="0"/>
              <a:t>Allen Ross</a:t>
            </a:r>
            <a:r>
              <a:rPr lang="en-US" sz="3200" dirty="0"/>
              <a:t>, speaking on the strife in Jacob’s marital relationships, states </a:t>
            </a:r>
            <a:r>
              <a:rPr lang="en-US" sz="3200" dirty="0">
                <a:solidFill>
                  <a:srgbClr val="C00000"/>
                </a:solidFill>
              </a:rPr>
              <a:t>“</a:t>
            </a:r>
            <a:r>
              <a:rPr lang="en-US" sz="3200" i="1" dirty="0">
                <a:solidFill>
                  <a:srgbClr val="C00000"/>
                </a:solidFill>
              </a:rPr>
              <a:t>To sacrifice things spiritual for things physical—to trade things that are above trade value—is tragic in the long run.</a:t>
            </a:r>
            <a:r>
              <a:rPr lang="en-US" sz="3200" dirty="0">
                <a:solidFill>
                  <a:srgbClr val="C00000"/>
                </a:solidFill>
              </a:rPr>
              <a:t>” 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1349</TotalTime>
  <Words>548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Leptondale on Demand</vt:lpstr>
      <vt:lpstr>Discover the one… </vt:lpstr>
      <vt:lpstr>I. “One flesh” is a God-designed state-of-being acquired in marriage (verses 6-8)</vt:lpstr>
      <vt:lpstr>I. “One flesh” is a God-designed state-of-being acquired in marriage (verses 6-8)</vt:lpstr>
      <vt:lpstr>I. “One flesh” is a God-designed state-of-being acquired in marriage (verses 6-8)</vt:lpstr>
      <vt:lpstr>II. God’s demand for marriage is faithfulness to His design (verses 1-5, 9-12)</vt:lpstr>
      <vt:lpstr>II. God’s demand for marriage is faithfulness to His design (verses 1-5, 9-12)</vt:lpstr>
      <vt:lpstr>III. Discover the one who is one with you! </vt:lpstr>
      <vt:lpstr>III. Discover the one who is one with you! </vt:lpstr>
      <vt:lpstr>Discover the one…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Leptondale on Demand</dc:title>
  <dc:creator>User1</dc:creator>
  <cp:lastModifiedBy>AV Leptondale</cp:lastModifiedBy>
  <cp:revision>91</cp:revision>
  <dcterms:created xsi:type="dcterms:W3CDTF">2018-08-13T20:03:26Z</dcterms:created>
  <dcterms:modified xsi:type="dcterms:W3CDTF">2018-10-28T16:23:06Z</dcterms:modified>
</cp:coreProperties>
</file>