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80" r:id="rId3"/>
    <p:sldId id="257" r:id="rId4"/>
    <p:sldId id="259" r:id="rId5"/>
    <p:sldId id="281" r:id="rId6"/>
    <p:sldId id="282" r:id="rId7"/>
    <p:sldId id="283" r:id="rId8"/>
    <p:sldId id="284" r:id="rId9"/>
    <p:sldId id="285" r:id="rId10"/>
    <p:sldId id="28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93" d="100"/>
          <a:sy n="93" d="100"/>
        </p:scale>
        <p:origin x="-672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18462B5-26D4-4986-917D-07073EFB3A96}" type="datetimeFigureOut">
              <a:rPr lang="en-US" smtClean="0"/>
              <a:t>9/8/18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5E3E33E-2270-4465-AD82-C0E5CA50EE2E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17216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62B5-26D4-4986-917D-07073EFB3A96}" type="datetimeFigureOut">
              <a:rPr lang="en-US" smtClean="0"/>
              <a:t>9/8/18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E33E-2270-4465-AD82-C0E5CA50E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631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62B5-26D4-4986-917D-07073EFB3A96}" type="datetimeFigureOut">
              <a:rPr lang="en-US" smtClean="0"/>
              <a:t>9/8/18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E33E-2270-4465-AD82-C0E5CA50E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713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62B5-26D4-4986-917D-07073EFB3A96}" type="datetimeFigureOut">
              <a:rPr lang="en-US" smtClean="0"/>
              <a:t>9/8/18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E33E-2270-4465-AD82-C0E5CA50EE2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03053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62B5-26D4-4986-917D-07073EFB3A96}" type="datetimeFigureOut">
              <a:rPr lang="en-US" smtClean="0"/>
              <a:t>9/8/18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E33E-2270-4465-AD82-C0E5CA50E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970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62B5-26D4-4986-917D-07073EFB3A96}" type="datetimeFigureOut">
              <a:rPr lang="en-US" smtClean="0"/>
              <a:t>9/8/18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E33E-2270-4465-AD82-C0E5CA50E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0601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62B5-26D4-4986-917D-07073EFB3A96}" type="datetimeFigureOut">
              <a:rPr lang="en-US" smtClean="0"/>
              <a:t>9/8/18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E33E-2270-4465-AD82-C0E5CA50E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4574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62B5-26D4-4986-917D-07073EFB3A96}" type="datetimeFigureOut">
              <a:rPr lang="en-US" smtClean="0"/>
              <a:t>9/8/18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E33E-2270-4465-AD82-C0E5CA50E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836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62B5-26D4-4986-917D-07073EFB3A96}" type="datetimeFigureOut">
              <a:rPr lang="en-US" smtClean="0"/>
              <a:t>9/8/18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E33E-2270-4465-AD82-C0E5CA50E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84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62B5-26D4-4986-917D-07073EFB3A96}" type="datetimeFigureOut">
              <a:rPr lang="en-US" smtClean="0"/>
              <a:t>9/8/18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E33E-2270-4465-AD82-C0E5CA50E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723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62B5-26D4-4986-917D-07073EFB3A96}" type="datetimeFigureOut">
              <a:rPr lang="en-US" smtClean="0"/>
              <a:t>9/8/18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E33E-2270-4465-AD82-C0E5CA50E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084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62B5-26D4-4986-917D-07073EFB3A96}" type="datetimeFigureOut">
              <a:rPr lang="en-US" smtClean="0"/>
              <a:t>9/8/18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E33E-2270-4465-AD82-C0E5CA50E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339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62B5-26D4-4986-917D-07073EFB3A96}" type="datetimeFigureOut">
              <a:rPr lang="en-US" smtClean="0"/>
              <a:t>9/8/18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E33E-2270-4465-AD82-C0E5CA50E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160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62B5-26D4-4986-917D-07073EFB3A96}" type="datetimeFigureOut">
              <a:rPr lang="en-US" smtClean="0"/>
              <a:t>9/8/18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E33E-2270-4465-AD82-C0E5CA50E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4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62B5-26D4-4986-917D-07073EFB3A96}" type="datetimeFigureOut">
              <a:rPr lang="en-US" smtClean="0"/>
              <a:t>9/8/18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E33E-2270-4465-AD82-C0E5CA50E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367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62B5-26D4-4986-917D-07073EFB3A96}" type="datetimeFigureOut">
              <a:rPr lang="en-US" smtClean="0"/>
              <a:t>9/8/18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E33E-2270-4465-AD82-C0E5CA50E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267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62B5-26D4-4986-917D-07073EFB3A96}" type="datetimeFigureOut">
              <a:rPr lang="en-US" smtClean="0"/>
              <a:t>9/8/18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E33E-2270-4465-AD82-C0E5CA50E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931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18462B5-26D4-4986-917D-07073EFB3A96}" type="datetimeFigureOut">
              <a:rPr lang="en-US" smtClean="0"/>
              <a:t>9/8/18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5E3E33E-2270-4465-AD82-C0E5CA50E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530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jpg"/><Relationship Id="rId12" Type="http://schemas.openxmlformats.org/officeDocument/2006/relationships/image" Target="../media/image14.jpg"/><Relationship Id="rId13" Type="http://schemas.openxmlformats.org/officeDocument/2006/relationships/image" Target="../media/image15.jpg"/><Relationship Id="rId14" Type="http://schemas.openxmlformats.org/officeDocument/2006/relationships/image" Target="../media/image16.jpg"/><Relationship Id="rId15" Type="http://schemas.openxmlformats.org/officeDocument/2006/relationships/image" Target="../media/image17.jpg"/><Relationship Id="rId16" Type="http://schemas.openxmlformats.org/officeDocument/2006/relationships/image" Target="../media/image18.jpg"/><Relationship Id="rId17" Type="http://schemas.openxmlformats.org/officeDocument/2006/relationships/image" Target="../media/image19.jpg"/><Relationship Id="rId18" Type="http://schemas.openxmlformats.org/officeDocument/2006/relationships/image" Target="../media/image20.jpg"/><Relationship Id="rId19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5" Type="http://schemas.openxmlformats.org/officeDocument/2006/relationships/image" Target="../media/image7.jpg"/><Relationship Id="rId6" Type="http://schemas.openxmlformats.org/officeDocument/2006/relationships/image" Target="../media/image8.jpg"/><Relationship Id="rId7" Type="http://schemas.openxmlformats.org/officeDocument/2006/relationships/image" Target="../media/image9.jpg"/><Relationship Id="rId8" Type="http://schemas.openxmlformats.org/officeDocument/2006/relationships/image" Target="../media/image10.jpg"/><Relationship Id="rId9" Type="http://schemas.openxmlformats.org/officeDocument/2006/relationships/image" Target="../media/image11.jpg"/><Relationship Id="rId10" Type="http://schemas.openxmlformats.org/officeDocument/2006/relationships/image" Target="../media/image1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2C212FC5-D6F3-4AA6-ADA3-8B95F587A2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51" t="23158" r="26782" b="46642"/>
          <a:stretch/>
        </p:blipFill>
        <p:spPr>
          <a:xfrm>
            <a:off x="8980348" y="5195351"/>
            <a:ext cx="3088891" cy="160220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D250A287-00F0-45D8-9D0C-A5D21B298A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2" t="18473" r="24340" b="23931"/>
          <a:stretch/>
        </p:blipFill>
        <p:spPr>
          <a:xfrm>
            <a:off x="2616024" y="2944687"/>
            <a:ext cx="2839380" cy="215410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0936A22A-CC29-4C39-8D50-FAF92969AB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6" t="9587" r="13721" b="11268"/>
          <a:stretch/>
        </p:blipFill>
        <p:spPr>
          <a:xfrm>
            <a:off x="248152" y="2594229"/>
            <a:ext cx="1498404" cy="22839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73C5530-9071-4024-85C6-444EEE57D6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84" y="3464437"/>
            <a:ext cx="1361765" cy="18156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D6296F0-42F8-4C18-B32F-48E45DC1F32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80" b="12443"/>
          <a:stretch/>
        </p:blipFill>
        <p:spPr>
          <a:xfrm>
            <a:off x="79349" y="5135623"/>
            <a:ext cx="2302670" cy="16244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54B3C568-1703-437B-97B9-8E475A0D59A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9" t="10786" r="19637" b="16664"/>
          <a:stretch/>
        </p:blipFill>
        <p:spPr>
          <a:xfrm>
            <a:off x="9476936" y="104180"/>
            <a:ext cx="2552055" cy="164029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5029E60E-47A0-4DC3-A0A6-A59CC6C5BED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39" t="8102" r="5165"/>
          <a:stretch/>
        </p:blipFill>
        <p:spPr>
          <a:xfrm>
            <a:off x="4604906" y="4428972"/>
            <a:ext cx="2201610" cy="193232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E736BA03-9115-47D3-B753-6C4605E7018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84" b="22283"/>
          <a:stretch/>
        </p:blipFill>
        <p:spPr>
          <a:xfrm>
            <a:off x="2917674" y="4848216"/>
            <a:ext cx="1361764" cy="181568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42CBF8CF-F46E-4187-BE42-C728A868A86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74" t="7904" r="24515" b="16003"/>
          <a:stretch/>
        </p:blipFill>
        <p:spPr>
          <a:xfrm>
            <a:off x="8556946" y="484204"/>
            <a:ext cx="1630332" cy="365044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08796E00-DE14-4E05-91F3-6D17AF17E4E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751" y="169578"/>
            <a:ext cx="1630332" cy="217377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64826BE5-8D90-4757-890B-121BBD5A0B7A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3" t="23658" r="18226"/>
          <a:stretch/>
        </p:blipFill>
        <p:spPr>
          <a:xfrm>
            <a:off x="4444050" y="39031"/>
            <a:ext cx="2620096" cy="199620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0B81CA8F-093E-4205-A530-2DFE71B0E312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86" r="24591" b="15847"/>
          <a:stretch/>
        </p:blipFill>
        <p:spPr>
          <a:xfrm>
            <a:off x="8810710" y="3929785"/>
            <a:ext cx="2744714" cy="135034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7C2A83FB-9C83-4950-9266-AF73DA109DB5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9" t="41571" r="15651" b="24634"/>
          <a:stretch/>
        </p:blipFill>
        <p:spPr>
          <a:xfrm>
            <a:off x="76719" y="70100"/>
            <a:ext cx="2144371" cy="160827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42D2E3A3-22EF-4B6F-A60B-D084348387D2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2" t="15832" r="50210" b="47094"/>
          <a:stretch/>
        </p:blipFill>
        <p:spPr>
          <a:xfrm>
            <a:off x="1924543" y="372236"/>
            <a:ext cx="2579542" cy="215410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4538E9A3-69A9-4948-B74A-D8BE943CADB4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0" t="9363" r="23542" b="21078"/>
          <a:stretch/>
        </p:blipFill>
        <p:spPr>
          <a:xfrm>
            <a:off x="9907704" y="1895035"/>
            <a:ext cx="2281620" cy="22067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4BE10C8-83B5-4F7D-9C94-958931F430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1187035" y="662656"/>
            <a:ext cx="9755187" cy="2766528"/>
          </a:xfrm>
        </p:spPr>
        <p:txBody>
          <a:bodyPr/>
          <a:lstStyle/>
          <a:p>
            <a:pPr algn="l"/>
            <a:r>
              <a:rPr lang="en-US" dirty="0"/>
              <a:t>Leptondale on Demand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A616880-FDDC-4FA7-8091-E18C63A11B19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97" r="9102" b="10261"/>
          <a:stretch/>
        </p:blipFill>
        <p:spPr>
          <a:xfrm>
            <a:off x="5656053" y="3173494"/>
            <a:ext cx="3161569" cy="176454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5BBBE33C-1A31-40B4-A68F-BB0850D32A24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0" t="19191" r="17406" b="21501"/>
          <a:stretch/>
        </p:blipFill>
        <p:spPr>
          <a:xfrm>
            <a:off x="5228871" y="2163033"/>
            <a:ext cx="2143864" cy="135518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C080EFFC-1EAA-4BC6-AD5D-391189CE2F24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3" t="8287" r="17930" b="7315"/>
          <a:stretch/>
        </p:blipFill>
        <p:spPr>
          <a:xfrm>
            <a:off x="6778738" y="4637996"/>
            <a:ext cx="1781434" cy="214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48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7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2D5A3118-8ADC-44EF-B8CC-81D6E7249E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5318261" y="3406900"/>
            <a:ext cx="5998328" cy="550333"/>
          </a:xfrm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How does this apply to us?</a:t>
            </a:r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12F34C4D-2E19-4E8E-B773-5365764094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2292644" y="662656"/>
            <a:ext cx="9755187" cy="2766528"/>
          </a:xfrm>
        </p:spPr>
        <p:txBody>
          <a:bodyPr>
            <a:normAutofit/>
          </a:bodyPr>
          <a:lstStyle/>
          <a:p>
            <a:r>
              <a:rPr lang="en-US" sz="7200" dirty="0">
                <a:solidFill>
                  <a:schemeClr val="accent1">
                    <a:lumMod val="75000"/>
                  </a:schemeClr>
                </a:solidFill>
              </a:rPr>
              <a:t>Be encouraging!</a:t>
            </a:r>
          </a:p>
        </p:txBody>
      </p:sp>
      <p:sp>
        <p:nvSpPr>
          <p:cNvPr id="6" name="Subtitle 4">
            <a:extLst>
              <a:ext uri="{FF2B5EF4-FFF2-40B4-BE49-F238E27FC236}">
                <a16:creationId xmlns="" xmlns:a16="http://schemas.microsoft.com/office/drawing/2014/main" id="{DBC4D6CB-604B-4219-A0A3-9D2749A88398}"/>
              </a:ext>
            </a:extLst>
          </p:cNvPr>
          <p:cNvSpPr txBox="1">
            <a:spLocks/>
          </p:cNvSpPr>
          <p:nvPr/>
        </p:nvSpPr>
        <p:spPr>
          <a:xfrm rot="21420000">
            <a:off x="4049634" y="4078284"/>
            <a:ext cx="5998328" cy="5503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bg1"/>
                </a:solidFill>
              </a:rPr>
              <a:t>See you next Sunday for part 2!</a:t>
            </a:r>
          </a:p>
        </p:txBody>
      </p:sp>
    </p:spTree>
    <p:extLst>
      <p:ext uri="{BB962C8B-B14F-4D97-AF65-F5344CB8AC3E}">
        <p14:creationId xmlns:p14="http://schemas.microsoft.com/office/powerpoint/2010/main" val="1585600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888D93B-B235-43C1-B404-95BD42E604F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98647" y="1773406"/>
            <a:ext cx="10394707" cy="33111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rgbClr val="C00000"/>
                </a:solidFill>
              </a:rPr>
              <a:t>“</a:t>
            </a:r>
            <a:r>
              <a:rPr lang="en-US" sz="3200" i="1" dirty="0">
                <a:solidFill>
                  <a:srgbClr val="C00000"/>
                </a:solidFill>
              </a:rPr>
              <a:t>Brothers, </a:t>
            </a:r>
            <a:r>
              <a:rPr lang="en-US" sz="3200" i="1" u="sng" dirty="0">
                <a:solidFill>
                  <a:srgbClr val="C00000"/>
                </a:solidFill>
              </a:rPr>
              <a:t>join in imitating m</a:t>
            </a:r>
            <a:r>
              <a:rPr lang="en-US" sz="3200" i="1" dirty="0">
                <a:solidFill>
                  <a:srgbClr val="C00000"/>
                </a:solidFill>
              </a:rPr>
              <a:t>e, and keep your eyes on those who walk according to the example you have in us.</a:t>
            </a:r>
            <a:r>
              <a:rPr lang="en-US" sz="3200" dirty="0">
                <a:solidFill>
                  <a:srgbClr val="C00000"/>
                </a:solidFill>
              </a:rPr>
              <a:t>” </a:t>
            </a:r>
            <a:r>
              <a:rPr lang="en-US" sz="3200" dirty="0"/>
              <a:t>Philippians 3:17</a:t>
            </a:r>
          </a:p>
        </p:txBody>
      </p:sp>
    </p:spTree>
    <p:extLst>
      <p:ext uri="{BB962C8B-B14F-4D97-AF65-F5344CB8AC3E}">
        <p14:creationId xmlns:p14="http://schemas.microsoft.com/office/powerpoint/2010/main" val="414066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7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2D5A3118-8ADC-44EF-B8CC-81D6E7249E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1563976" y="3505209"/>
            <a:ext cx="9755187" cy="550333"/>
          </a:xfrm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Acts 4:32-37</a:t>
            </a:r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12F34C4D-2E19-4E8E-B773-5365764094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2292644" y="662656"/>
            <a:ext cx="9755187" cy="2766528"/>
          </a:xfrm>
        </p:spPr>
        <p:txBody>
          <a:bodyPr>
            <a:normAutofit/>
          </a:bodyPr>
          <a:lstStyle/>
          <a:p>
            <a:r>
              <a:rPr lang="en-US" sz="7200" dirty="0">
                <a:solidFill>
                  <a:schemeClr val="accent1">
                    <a:lumMod val="75000"/>
                  </a:schemeClr>
                </a:solidFill>
              </a:rPr>
              <a:t>Be encouraging!</a:t>
            </a:r>
          </a:p>
        </p:txBody>
      </p:sp>
    </p:spTree>
    <p:extLst>
      <p:ext uri="{BB962C8B-B14F-4D97-AF65-F5344CB8AC3E}">
        <p14:creationId xmlns:p14="http://schemas.microsoft.com/office/powerpoint/2010/main" val="442590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C4BDB7-F891-4369-9F5E-939E0AEED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>
                <a:solidFill>
                  <a:schemeClr val="tx1"/>
                </a:solidFill>
              </a:rPr>
              <a:t>I.</a:t>
            </a:r>
            <a:r>
              <a:rPr lang="en-US" sz="4400" b="1" dirty="0"/>
              <a:t> Barnabas actively encouraged his brothers and sisters in Christ . . . 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0560B75-1704-48AC-8E7B-437BF1F8E70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122185"/>
            <a:ext cx="10394707" cy="3311189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800" dirty="0"/>
              <a:t>By surrendering ownership of his own means to the Lord </a:t>
            </a:r>
            <a:r>
              <a:rPr lang="en-US" sz="2800" i="1" dirty="0"/>
              <a:t>(Acts 4:32-37)</a:t>
            </a:r>
          </a:p>
          <a:p>
            <a:pPr marL="0" indent="0" algn="ctr">
              <a:buNone/>
            </a:pPr>
            <a:r>
              <a:rPr lang="en-US" sz="2800" dirty="0">
                <a:solidFill>
                  <a:srgbClr val="C00000"/>
                </a:solidFill>
              </a:rPr>
              <a:t>“</a:t>
            </a:r>
            <a:r>
              <a:rPr lang="en-US" sz="2800" i="1" u="sng" dirty="0">
                <a:solidFill>
                  <a:srgbClr val="C00000"/>
                </a:solidFill>
              </a:rPr>
              <a:t>For instanc</a:t>
            </a:r>
            <a:r>
              <a:rPr lang="en-US" sz="2800" i="1" dirty="0">
                <a:solidFill>
                  <a:srgbClr val="C00000"/>
                </a:solidFill>
              </a:rPr>
              <a:t>e, there was Joseph, the one the apostles nicknamed Barnabas (which means ‘son of Encouragement ’ )  </a:t>
            </a:r>
            <a:r>
              <a:rPr lang="en-US" sz="2800" dirty="0">
                <a:solidFill>
                  <a:srgbClr val="C00000"/>
                </a:solidFill>
              </a:rPr>
              <a:t>” </a:t>
            </a:r>
            <a:r>
              <a:rPr lang="en-US" sz="2800" dirty="0"/>
              <a:t>Acts 4:36, NLT</a:t>
            </a:r>
            <a:endParaRPr lang="en-US" sz="3600" i="1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DF24D4D-9459-4E5E-AB58-28143F8E12BE}"/>
              </a:ext>
            </a:extLst>
          </p:cNvPr>
          <p:cNvSpPr txBox="1"/>
          <p:nvPr/>
        </p:nvSpPr>
        <p:spPr>
          <a:xfrm>
            <a:off x="0" y="5747659"/>
            <a:ext cx="11723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Encouragement </a:t>
            </a:r>
            <a:r>
              <a:rPr lang="en-US" sz="2400" i="1" dirty="0">
                <a:solidFill>
                  <a:schemeClr val="bg1"/>
                </a:solidFill>
              </a:rPr>
              <a:t>–  To positively inspire and spur on others through your words and actions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561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C4BDB7-F891-4369-9F5E-939E0AEED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>
                <a:solidFill>
                  <a:schemeClr val="tx1"/>
                </a:solidFill>
              </a:rPr>
              <a:t>I.</a:t>
            </a:r>
            <a:r>
              <a:rPr lang="en-US" sz="4400" b="1" dirty="0"/>
              <a:t> Barnabas actively encouraged his brothers and sisters in Christ . . . 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0560B75-1704-48AC-8E7B-437BF1F8E70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122185"/>
            <a:ext cx="10394707" cy="3311189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800" dirty="0"/>
              <a:t>By surrendering ownership of his own means to the Lord </a:t>
            </a:r>
            <a:r>
              <a:rPr lang="en-US" sz="2800" i="1" dirty="0"/>
              <a:t>(Acts 4:32-37)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600" i="1" dirty="0">
                <a:solidFill>
                  <a:srgbClr val="C00000"/>
                </a:solidFill>
              </a:rPr>
              <a:t>The body was unified </a:t>
            </a:r>
            <a:r>
              <a:rPr lang="en-US" sz="2600" i="1" dirty="0"/>
              <a:t>(32)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600" i="1" dirty="0" smtClean="0">
                <a:solidFill>
                  <a:srgbClr val="C00000"/>
                </a:solidFill>
              </a:rPr>
              <a:t> The </a:t>
            </a:r>
            <a:r>
              <a:rPr lang="en-US" sz="2600" i="1" dirty="0">
                <a:solidFill>
                  <a:srgbClr val="C00000"/>
                </a:solidFill>
              </a:rPr>
              <a:t>gospel prospered  </a:t>
            </a:r>
            <a:r>
              <a:rPr lang="en-US" sz="2600" i="1" dirty="0"/>
              <a:t>(33)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600" i="1" dirty="0" smtClean="0">
                <a:solidFill>
                  <a:srgbClr val="C00000"/>
                </a:solidFill>
              </a:rPr>
              <a:t> Grace </a:t>
            </a:r>
            <a:r>
              <a:rPr lang="en-US" sz="2600" i="1" dirty="0">
                <a:solidFill>
                  <a:srgbClr val="C00000"/>
                </a:solidFill>
              </a:rPr>
              <a:t>abounded to all </a:t>
            </a:r>
            <a:r>
              <a:rPr lang="en-US" sz="2600" i="1" dirty="0"/>
              <a:t>(33)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600" i="1" dirty="0" smtClean="0">
                <a:solidFill>
                  <a:srgbClr val="C00000"/>
                </a:solidFill>
              </a:rPr>
              <a:t> None </a:t>
            </a:r>
            <a:r>
              <a:rPr lang="en-US" sz="2600" i="1" dirty="0">
                <a:solidFill>
                  <a:srgbClr val="C00000"/>
                </a:solidFill>
              </a:rPr>
              <a:t>were needy </a:t>
            </a:r>
            <a:r>
              <a:rPr lang="en-US" sz="2600" i="1" dirty="0"/>
              <a:t>(34)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DF24D4D-9459-4E5E-AB58-28143F8E12BE}"/>
              </a:ext>
            </a:extLst>
          </p:cNvPr>
          <p:cNvSpPr txBox="1"/>
          <p:nvPr/>
        </p:nvSpPr>
        <p:spPr>
          <a:xfrm>
            <a:off x="0" y="5747659"/>
            <a:ext cx="11723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Encouragement </a:t>
            </a:r>
            <a:r>
              <a:rPr lang="en-US" sz="2400" i="1" dirty="0">
                <a:solidFill>
                  <a:schemeClr val="bg1"/>
                </a:solidFill>
              </a:rPr>
              <a:t>–  To positively inspire and spur on others through your words and actions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380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C4BDB7-F891-4369-9F5E-939E0AEED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>
                <a:solidFill>
                  <a:schemeClr val="tx1"/>
                </a:solidFill>
              </a:rPr>
              <a:t>I.</a:t>
            </a:r>
            <a:r>
              <a:rPr lang="en-US" sz="4400" b="1" dirty="0"/>
              <a:t> Barnabas actively encouraged his brothers and sisters in Christ . . . 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0560B75-1704-48AC-8E7B-437BF1F8E70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122185"/>
            <a:ext cx="10394707" cy="3311189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800" dirty="0"/>
              <a:t>By surrendering ownership of his own means to the Lord </a:t>
            </a:r>
            <a:r>
              <a:rPr lang="en-US" sz="2800" i="1" dirty="0"/>
              <a:t>(Acts 4:32-37)</a:t>
            </a:r>
          </a:p>
          <a:p>
            <a:pPr marL="457200" lvl="1" indent="0">
              <a:buNone/>
            </a:pPr>
            <a:r>
              <a:rPr lang="en-US" sz="2600" i="1" dirty="0">
                <a:solidFill>
                  <a:srgbClr val="C00000"/>
                </a:solidFill>
              </a:rPr>
              <a:t>body unified  </a:t>
            </a:r>
            <a:r>
              <a:rPr lang="en-US" sz="2600" dirty="0"/>
              <a:t>/ </a:t>
            </a:r>
            <a:r>
              <a:rPr lang="en-US" sz="2600" i="1" dirty="0">
                <a:solidFill>
                  <a:srgbClr val="C00000"/>
                </a:solidFill>
              </a:rPr>
              <a:t>gospel prospers  </a:t>
            </a:r>
            <a:r>
              <a:rPr lang="en-US" sz="2600" dirty="0"/>
              <a:t>/</a:t>
            </a:r>
            <a:r>
              <a:rPr lang="en-US" sz="2600" dirty="0">
                <a:solidFill>
                  <a:srgbClr val="C00000"/>
                </a:solidFill>
              </a:rPr>
              <a:t> </a:t>
            </a:r>
            <a:r>
              <a:rPr lang="en-US" sz="2600" i="1" dirty="0">
                <a:solidFill>
                  <a:srgbClr val="C00000"/>
                </a:solidFill>
              </a:rPr>
              <a:t>Grace abounds to all  </a:t>
            </a:r>
            <a:r>
              <a:rPr lang="en-US" sz="2600" dirty="0"/>
              <a:t>/</a:t>
            </a:r>
            <a:r>
              <a:rPr lang="en-US" sz="2600" dirty="0">
                <a:solidFill>
                  <a:srgbClr val="C00000"/>
                </a:solidFill>
              </a:rPr>
              <a:t> </a:t>
            </a:r>
            <a:r>
              <a:rPr lang="en-US" sz="2600" i="1" dirty="0">
                <a:solidFill>
                  <a:srgbClr val="C00000"/>
                </a:solidFill>
              </a:rPr>
              <a:t>None  needy </a:t>
            </a:r>
          </a:p>
          <a:p>
            <a:pPr marL="457200" lvl="1" indent="0" algn="ctr">
              <a:buNone/>
            </a:pPr>
            <a:r>
              <a:rPr lang="en-US" sz="2600" i="1" dirty="0"/>
              <a:t>the key to advancing the gospel as a church </a:t>
            </a:r>
            <a:r>
              <a:rPr lang="en-US" sz="2600" i="1" u="sng" dirty="0"/>
              <a:t>is to be faithful in being the church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DF24D4D-9459-4E5E-AB58-28143F8E12BE}"/>
              </a:ext>
            </a:extLst>
          </p:cNvPr>
          <p:cNvSpPr txBox="1"/>
          <p:nvPr/>
        </p:nvSpPr>
        <p:spPr>
          <a:xfrm>
            <a:off x="0" y="5747659"/>
            <a:ext cx="11723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Encouragement </a:t>
            </a:r>
            <a:r>
              <a:rPr lang="en-US" sz="2400" i="1" dirty="0">
                <a:solidFill>
                  <a:schemeClr val="bg1"/>
                </a:solidFill>
              </a:rPr>
              <a:t>–  To positively inspire and spur on others through your words and actions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045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C4BDB7-F891-4369-9F5E-939E0AEED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352166"/>
            <a:ext cx="10396882" cy="1151965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tx1"/>
                </a:solidFill>
              </a:rPr>
              <a:t>I.</a:t>
            </a:r>
            <a:r>
              <a:rPr lang="en-US" sz="4400" b="1" dirty="0"/>
              <a:t> Barnabas actively encouraged his brothers and sisters in Christ . . . 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0560B75-1704-48AC-8E7B-437BF1F8E70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122185"/>
            <a:ext cx="10394707" cy="3311189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800" dirty="0"/>
              <a:t>By surrendering ownership of his own means to the Lord </a:t>
            </a:r>
            <a:r>
              <a:rPr lang="en-US" sz="2800" i="1" dirty="0"/>
              <a:t>(Acts 4:32-37)</a:t>
            </a:r>
            <a:endParaRPr lang="en-US" sz="2800" dirty="0"/>
          </a:p>
          <a:p>
            <a:pPr marL="457200" indent="-457200">
              <a:buFont typeface="+mj-lt"/>
              <a:buAutoNum type="alphaUcPeriod"/>
            </a:pPr>
            <a:r>
              <a:rPr lang="en-US" sz="2800" dirty="0"/>
              <a:t> By surrendering his life to the direction of the Holy Spirit </a:t>
            </a:r>
            <a:r>
              <a:rPr lang="en-US" sz="2800" i="1" dirty="0"/>
              <a:t>(Acts 13-14)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>
                <a:solidFill>
                  <a:srgbClr val="C00000"/>
                </a:solidFill>
              </a:rPr>
              <a:t>The door for the gospel was opened to the gentiles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>
                <a:solidFill>
                  <a:srgbClr val="C00000"/>
                </a:solidFill>
              </a:rPr>
              <a:t> These churches, which included gentiles, were strengthened </a:t>
            </a:r>
            <a:r>
              <a:rPr lang="en-US" sz="2400" i="1" u="sng" dirty="0">
                <a:solidFill>
                  <a:srgbClr val="C00000"/>
                </a:solidFill>
              </a:rPr>
              <a:t>and encourage</a:t>
            </a:r>
            <a:r>
              <a:rPr lang="en-US" sz="2400" i="1" dirty="0">
                <a:solidFill>
                  <a:srgbClr val="C00000"/>
                </a:solidFill>
              </a:rPr>
              <a:t>d</a:t>
            </a:r>
            <a:endParaRPr lang="en-US" sz="3200" i="1" dirty="0">
              <a:solidFill>
                <a:srgbClr val="C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DF24D4D-9459-4E5E-AB58-28143F8E12BE}"/>
              </a:ext>
            </a:extLst>
          </p:cNvPr>
          <p:cNvSpPr txBox="1"/>
          <p:nvPr/>
        </p:nvSpPr>
        <p:spPr>
          <a:xfrm>
            <a:off x="0" y="5747659"/>
            <a:ext cx="11723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Encouragement </a:t>
            </a:r>
            <a:r>
              <a:rPr lang="en-US" sz="2400" i="1" dirty="0">
                <a:solidFill>
                  <a:schemeClr val="bg1"/>
                </a:solidFill>
              </a:rPr>
              <a:t>–  To positively inspire and spur on others through your words and actions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906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C4BDB7-F891-4369-9F5E-939E0AEED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42097"/>
            <a:ext cx="10396882" cy="1151965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tx1"/>
                </a:solidFill>
              </a:rPr>
              <a:t>I.</a:t>
            </a:r>
            <a:r>
              <a:rPr lang="en-US" sz="4400" b="1" dirty="0"/>
              <a:t> Barnabas actively encouraged his brothers and sisters in Christ . . . 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0560B75-1704-48AC-8E7B-437BF1F8E70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800913"/>
            <a:ext cx="10394707" cy="33111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C00000"/>
                </a:solidFill>
              </a:rPr>
              <a:t>A &amp; B - </a:t>
            </a:r>
            <a:r>
              <a:rPr lang="en-US" sz="2800" dirty="0"/>
              <a:t>surrenders his means and his life </a:t>
            </a:r>
          </a:p>
          <a:p>
            <a:pPr marL="514350" indent="-514350">
              <a:buFont typeface="+mj-lt"/>
              <a:buAutoNum type="alphaUcPeriod" startAt="3"/>
            </a:pPr>
            <a:r>
              <a:rPr lang="en-US" sz="2800" dirty="0"/>
              <a:t> By surrendering fear over his reputation as he advocated for the marginalized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>
                <a:solidFill>
                  <a:srgbClr val="C00000"/>
                </a:solidFill>
              </a:rPr>
              <a:t>Integrating Paul into the life of the church </a:t>
            </a:r>
            <a:r>
              <a:rPr lang="en-US" sz="2400" i="1" dirty="0"/>
              <a:t>(acts 9:23-31)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 smtClean="0">
                <a:solidFill>
                  <a:srgbClr val="C00000"/>
                </a:solidFill>
              </a:rPr>
              <a:t> Affirming </a:t>
            </a:r>
            <a:r>
              <a:rPr lang="en-US" sz="2400" i="1" dirty="0">
                <a:solidFill>
                  <a:srgbClr val="C00000"/>
                </a:solidFill>
              </a:rPr>
              <a:t>God’s grace to make His church in Antioch more diverse </a:t>
            </a:r>
            <a:r>
              <a:rPr lang="en-US" sz="2400" i="1" dirty="0"/>
              <a:t>(Acts 11:19-30)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 </a:t>
            </a:r>
            <a:r>
              <a:rPr lang="en-US" sz="2400" i="1" dirty="0">
                <a:solidFill>
                  <a:srgbClr val="C00000"/>
                </a:solidFill>
              </a:rPr>
              <a:t>Standing by John Mark in the face of fierce opposition from Paul </a:t>
            </a:r>
            <a:r>
              <a:rPr lang="en-US" sz="2400" i="1" dirty="0"/>
              <a:t>(Acts 13:13, 15:36-41, 2 Timothy 4:11 and Colossians 4:10)</a:t>
            </a:r>
            <a:endParaRPr lang="en-US" sz="3200" i="1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DF24D4D-9459-4E5E-AB58-28143F8E12BE}"/>
              </a:ext>
            </a:extLst>
          </p:cNvPr>
          <p:cNvSpPr txBox="1"/>
          <p:nvPr/>
        </p:nvSpPr>
        <p:spPr>
          <a:xfrm>
            <a:off x="0" y="5747659"/>
            <a:ext cx="11723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Encouragement </a:t>
            </a:r>
            <a:r>
              <a:rPr lang="en-US" sz="2400" i="1" dirty="0">
                <a:solidFill>
                  <a:schemeClr val="bg1"/>
                </a:solidFill>
              </a:rPr>
              <a:t>–  To positively inspire and spur on others through your words and actions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246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C0B2C0-D5CF-4B7B-8240-45615CDFC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Standing by John Mark in the face of fierce opposition from Paul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6DC3C4B-67FD-4346-9C8A-6CA006B2D32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800" dirty="0">
                <a:solidFill>
                  <a:srgbClr val="C00000"/>
                </a:solidFill>
              </a:rPr>
              <a:t>“</a:t>
            </a:r>
            <a:r>
              <a:rPr lang="en-US" sz="2800" i="1" dirty="0">
                <a:solidFill>
                  <a:srgbClr val="C00000"/>
                </a:solidFill>
              </a:rPr>
              <a:t>Luke alone is with me. </a:t>
            </a:r>
            <a:r>
              <a:rPr lang="en-US" sz="2800" i="1" u="sng" dirty="0">
                <a:solidFill>
                  <a:srgbClr val="C00000"/>
                </a:solidFill>
              </a:rPr>
              <a:t>Get Mar</a:t>
            </a:r>
            <a:r>
              <a:rPr lang="en-US" sz="2800" i="1" dirty="0">
                <a:solidFill>
                  <a:srgbClr val="C00000"/>
                </a:solidFill>
              </a:rPr>
              <a:t>k and bring him with you, for </a:t>
            </a:r>
            <a:r>
              <a:rPr lang="en-US" sz="2800" i="1" u="sng" dirty="0">
                <a:solidFill>
                  <a:srgbClr val="C00000"/>
                </a:solidFill>
              </a:rPr>
              <a:t>he is very useful to me for ministr</a:t>
            </a:r>
            <a:r>
              <a:rPr lang="en-US" sz="2800" i="1" dirty="0">
                <a:solidFill>
                  <a:srgbClr val="C00000"/>
                </a:solidFill>
              </a:rPr>
              <a:t>y .</a:t>
            </a:r>
            <a:r>
              <a:rPr lang="en-US" sz="2800" dirty="0">
                <a:solidFill>
                  <a:srgbClr val="C00000"/>
                </a:solidFill>
              </a:rPr>
              <a:t>” </a:t>
            </a:r>
            <a:r>
              <a:rPr lang="en-US" sz="2800" dirty="0"/>
              <a:t>2 Timothy 4:11</a:t>
            </a:r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dirty="0">
                <a:solidFill>
                  <a:srgbClr val="C00000"/>
                </a:solidFill>
              </a:rPr>
              <a:t>“</a:t>
            </a:r>
            <a:r>
              <a:rPr lang="en-US" sz="2800" i="1" dirty="0">
                <a:solidFill>
                  <a:srgbClr val="C00000"/>
                </a:solidFill>
              </a:rPr>
              <a:t>Aristarchus my fellow prisoner greets you, </a:t>
            </a:r>
            <a:r>
              <a:rPr lang="en-US" sz="2800" i="1" u="sng" dirty="0">
                <a:solidFill>
                  <a:srgbClr val="C00000"/>
                </a:solidFill>
              </a:rPr>
              <a:t>and Mar</a:t>
            </a:r>
            <a:r>
              <a:rPr lang="en-US" sz="2800" i="1" dirty="0">
                <a:solidFill>
                  <a:srgbClr val="C00000"/>
                </a:solidFill>
              </a:rPr>
              <a:t>k the cousin of Barnabas (concerning whom you have received instructions—</a:t>
            </a:r>
            <a:r>
              <a:rPr lang="en-US" sz="2800" i="1" u="sng" dirty="0">
                <a:solidFill>
                  <a:srgbClr val="C00000"/>
                </a:solidFill>
              </a:rPr>
              <a:t>if he comes to you, welcome him</a:t>
            </a:r>
            <a:r>
              <a:rPr lang="en-US" sz="2800" i="1" dirty="0">
                <a:solidFill>
                  <a:srgbClr val="C00000"/>
                </a:solidFill>
              </a:rPr>
              <a:t>)  </a:t>
            </a:r>
            <a:r>
              <a:rPr lang="en-US" sz="2800" dirty="0">
                <a:solidFill>
                  <a:srgbClr val="C00000"/>
                </a:solidFill>
              </a:rPr>
              <a:t>”</a:t>
            </a:r>
            <a:r>
              <a:rPr lang="en-US" sz="2800" dirty="0"/>
              <a:t> Colossians 4:10</a:t>
            </a: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7914C43-54AC-4DA0-8543-C9D7A205FCD6}"/>
              </a:ext>
            </a:extLst>
          </p:cNvPr>
          <p:cNvSpPr txBox="1"/>
          <p:nvPr/>
        </p:nvSpPr>
        <p:spPr>
          <a:xfrm>
            <a:off x="0" y="5747659"/>
            <a:ext cx="11723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Encouragement </a:t>
            </a:r>
            <a:r>
              <a:rPr lang="en-US" sz="2400" i="1" dirty="0">
                <a:solidFill>
                  <a:schemeClr val="bg1"/>
                </a:solidFill>
              </a:rPr>
              <a:t>–  To positively inspire and spur on others through your words and actions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442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883</TotalTime>
  <Words>589</Words>
  <Application>Microsoft Macintosh PowerPoint</Application>
  <PresentationFormat>Custom</PresentationFormat>
  <Paragraphs>41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Main Event</vt:lpstr>
      <vt:lpstr>Leptondale on Demand</vt:lpstr>
      <vt:lpstr>PowerPoint Presentation</vt:lpstr>
      <vt:lpstr>Be encouraging!</vt:lpstr>
      <vt:lpstr>I. Barnabas actively encouraged his brothers and sisters in Christ . . . </vt:lpstr>
      <vt:lpstr>I. Barnabas actively encouraged his brothers and sisters in Christ . . . </vt:lpstr>
      <vt:lpstr>I. Barnabas actively encouraged his brothers and sisters in Christ . . . </vt:lpstr>
      <vt:lpstr>I. Barnabas actively encouraged his brothers and sisters in Christ . . . </vt:lpstr>
      <vt:lpstr>I. Barnabas actively encouraged his brothers and sisters in Christ . . . </vt:lpstr>
      <vt:lpstr>Standing by John Mark in the face of fierce opposition from Paul</vt:lpstr>
      <vt:lpstr>Be encouraging!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Leptondale on Demand</dc:title>
  <dc:creator>User1</dc:creator>
  <cp:lastModifiedBy>Leptondale Bible Church</cp:lastModifiedBy>
  <cp:revision>46</cp:revision>
  <dcterms:created xsi:type="dcterms:W3CDTF">2018-08-13T20:03:26Z</dcterms:created>
  <dcterms:modified xsi:type="dcterms:W3CDTF">2018-09-08T17:25:02Z</dcterms:modified>
</cp:coreProperties>
</file>