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6"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2" d="100"/>
          <a:sy n="82" d="100"/>
        </p:scale>
        <p:origin x="-256"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4/28/18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4/28/18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4/28/18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4/28/18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4/28/18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4/28/18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4/28/18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4/28/18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BFC65F9-42BD-410C-B5B6-68507557803E}"/>
              </a:ext>
            </a:extLst>
          </p:cNvPr>
          <p:cNvSpPr>
            <a:spLocks noGrp="1"/>
          </p:cNvSpPr>
          <p:nvPr>
            <p:ph idx="1"/>
          </p:nvPr>
        </p:nvSpPr>
        <p:spPr/>
        <p:txBody>
          <a:bodyPr>
            <a:normAutofit/>
          </a:bodyPr>
          <a:lstStyle/>
          <a:p>
            <a:pPr marL="0" indent="0" algn="ctr">
              <a:buNone/>
            </a:pPr>
            <a:r>
              <a:rPr lang="en-US" sz="3600" b="1" dirty="0">
                <a:solidFill>
                  <a:schemeClr val="tx1"/>
                </a:solidFill>
              </a:rPr>
              <a:t>“</a:t>
            </a:r>
            <a:r>
              <a:rPr lang="en-US" sz="3600" b="1" i="1" dirty="0">
                <a:solidFill>
                  <a:schemeClr val="tx1"/>
                </a:solidFill>
              </a:rPr>
              <a:t>What is your life? For you are a mist that appears for a little time and then vanishes.</a:t>
            </a:r>
            <a:r>
              <a:rPr lang="en-US" sz="3600" b="1" dirty="0">
                <a:solidFill>
                  <a:schemeClr val="tx1"/>
                </a:solidFill>
              </a:rPr>
              <a:t>” </a:t>
            </a:r>
            <a:r>
              <a:rPr lang="en-US" sz="3600" b="1" dirty="0">
                <a:solidFill>
                  <a:srgbClr val="C00000"/>
                </a:solidFill>
              </a:rPr>
              <a:t>James 4:14 </a:t>
            </a:r>
          </a:p>
        </p:txBody>
      </p:sp>
    </p:spTree>
    <p:extLst>
      <p:ext uri="{BB962C8B-B14F-4D97-AF65-F5344CB8AC3E}">
        <p14:creationId xmlns:p14="http://schemas.microsoft.com/office/powerpoint/2010/main" val="14030272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8D0C0-3AA6-48CE-BC65-68D70B72E159}"/>
              </a:ext>
            </a:extLst>
          </p:cNvPr>
          <p:cNvSpPr>
            <a:spLocks noGrp="1"/>
          </p:cNvSpPr>
          <p:nvPr>
            <p:ph type="ctrTitle"/>
          </p:nvPr>
        </p:nvSpPr>
        <p:spPr>
          <a:xfrm>
            <a:off x="-164941" y="1602559"/>
            <a:ext cx="6314471" cy="2098226"/>
          </a:xfrm>
        </p:spPr>
        <p:txBody>
          <a:bodyPr/>
          <a:lstStyle/>
          <a:p>
            <a:r>
              <a:rPr lang="en-US" sz="4200" b="1" i="1" dirty="0"/>
              <a:t>Believe in the Lord Jesus and you will be saved</a:t>
            </a:r>
            <a:endParaRPr lang="en-US" sz="4200" b="1" dirty="0"/>
          </a:p>
        </p:txBody>
      </p:sp>
      <p:sp>
        <p:nvSpPr>
          <p:cNvPr id="3" name="Subtitle 2">
            <a:extLst>
              <a:ext uri="{FF2B5EF4-FFF2-40B4-BE49-F238E27FC236}">
                <a16:creationId xmlns:a16="http://schemas.microsoft.com/office/drawing/2014/main" xmlns="" id="{37F67354-53A0-474E-A3EA-89B1DA3EAB8C}"/>
              </a:ext>
            </a:extLst>
          </p:cNvPr>
          <p:cNvSpPr>
            <a:spLocks noGrp="1"/>
          </p:cNvSpPr>
          <p:nvPr>
            <p:ph type="subTitle" idx="1"/>
          </p:nvPr>
        </p:nvSpPr>
        <p:spPr>
          <a:xfrm>
            <a:off x="8740590" y="3050090"/>
            <a:ext cx="3389875" cy="1086237"/>
          </a:xfrm>
        </p:spPr>
        <p:txBody>
          <a:bodyPr>
            <a:normAutofit/>
          </a:bodyPr>
          <a:lstStyle/>
          <a:p>
            <a:r>
              <a:rPr lang="en-US" sz="3200" b="1" dirty="0"/>
              <a:t>Acts 16:25-34</a:t>
            </a:r>
          </a:p>
        </p:txBody>
      </p:sp>
    </p:spTree>
    <p:extLst>
      <p:ext uri="{BB962C8B-B14F-4D97-AF65-F5344CB8AC3E}">
        <p14:creationId xmlns:p14="http://schemas.microsoft.com/office/powerpoint/2010/main" val="147948345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70000"/>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8D0C0-3AA6-48CE-BC65-68D70B72E159}"/>
              </a:ext>
            </a:extLst>
          </p:cNvPr>
          <p:cNvSpPr>
            <a:spLocks noGrp="1"/>
          </p:cNvSpPr>
          <p:nvPr>
            <p:ph type="ctrTitle"/>
          </p:nvPr>
        </p:nvSpPr>
        <p:spPr>
          <a:xfrm>
            <a:off x="0" y="1562218"/>
            <a:ext cx="12205447" cy="2098226"/>
          </a:xfrm>
        </p:spPr>
        <p:txBody>
          <a:bodyPr/>
          <a:lstStyle/>
          <a:p>
            <a:r>
              <a:rPr lang="en-US" sz="3200" b="1" dirty="0">
                <a:solidFill>
                  <a:schemeClr val="tx1"/>
                </a:solidFill>
              </a:rPr>
              <a:t>“</a:t>
            </a:r>
            <a:r>
              <a:rPr lang="en-US" sz="3200" b="1" i="1" dirty="0">
                <a:solidFill>
                  <a:schemeClr val="tx1"/>
                </a:solidFill>
              </a:rPr>
              <a:t>There are no ordinary people. You have never talked to a mere mortal…it is immortals whom we joke with, work with, marry, snub and exploit – immortal horrors or everlasting splendors.</a:t>
            </a:r>
            <a:r>
              <a:rPr lang="en-US" sz="3200" b="1" dirty="0">
                <a:solidFill>
                  <a:schemeClr val="tx1"/>
                </a:solidFill>
              </a:rPr>
              <a:t>” </a:t>
            </a:r>
            <a:r>
              <a:rPr lang="en-US" sz="3200" b="1" dirty="0">
                <a:solidFill>
                  <a:srgbClr val="C00000"/>
                </a:solidFill>
              </a:rPr>
              <a:t>C.S. Lewis</a:t>
            </a:r>
          </a:p>
        </p:txBody>
      </p:sp>
    </p:spTree>
    <p:extLst>
      <p:ext uri="{BB962C8B-B14F-4D97-AF65-F5344CB8AC3E}">
        <p14:creationId xmlns:p14="http://schemas.microsoft.com/office/powerpoint/2010/main" val="35922167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C3E9C3-B27E-403F-9D87-7425F47ADDB0}"/>
              </a:ext>
            </a:extLst>
          </p:cNvPr>
          <p:cNvSpPr>
            <a:spLocks noGrp="1"/>
          </p:cNvSpPr>
          <p:nvPr>
            <p:ph type="title"/>
          </p:nvPr>
        </p:nvSpPr>
        <p:spPr/>
        <p:txBody>
          <a:bodyPr/>
          <a:lstStyle/>
          <a:p>
            <a:r>
              <a:rPr lang="en-US" b="1" dirty="0">
                <a:solidFill>
                  <a:srgbClr val="C00000"/>
                </a:solidFill>
              </a:rPr>
              <a:t>I.</a:t>
            </a:r>
            <a:r>
              <a:rPr lang="en-US" b="1" dirty="0"/>
              <a:t> God arranged circumstances to reveal human character and need</a:t>
            </a:r>
            <a:endParaRPr lang="en-US" dirty="0"/>
          </a:p>
        </p:txBody>
      </p:sp>
      <p:sp>
        <p:nvSpPr>
          <p:cNvPr id="3" name="Content Placeholder 2">
            <a:extLst>
              <a:ext uri="{FF2B5EF4-FFF2-40B4-BE49-F238E27FC236}">
                <a16:creationId xmlns:a16="http://schemas.microsoft.com/office/drawing/2014/main" xmlns="" id="{E52FAEA1-60C5-4A19-B291-0269B8A7EAB5}"/>
              </a:ext>
            </a:extLst>
          </p:cNvPr>
          <p:cNvSpPr>
            <a:spLocks noGrp="1"/>
          </p:cNvSpPr>
          <p:nvPr>
            <p:ph idx="1"/>
          </p:nvPr>
        </p:nvSpPr>
        <p:spPr>
          <a:xfrm>
            <a:off x="1371600" y="2070847"/>
            <a:ext cx="10165976" cy="4585447"/>
          </a:xfrm>
        </p:spPr>
        <p:txBody>
          <a:bodyPr>
            <a:normAutofit/>
          </a:bodyPr>
          <a:lstStyle/>
          <a:p>
            <a:pPr marL="0" indent="0">
              <a:buNone/>
            </a:pPr>
            <a:r>
              <a:rPr lang="en-US" sz="2800" b="1" dirty="0">
                <a:solidFill>
                  <a:schemeClr val="tx1"/>
                </a:solidFill>
              </a:rPr>
              <a:t>“</a:t>
            </a:r>
            <a:r>
              <a:rPr lang="en-US" sz="2800" b="1" i="1" dirty="0">
                <a:solidFill>
                  <a:schemeClr val="tx1"/>
                </a:solidFill>
              </a:rPr>
              <a:t>Roman imprisonment was preceded by being stripped naked and then flogged—a humiliating, painful, and bloody ordeal. The bleeding wounds went untreated as prisoners sat in painful leg or wrist chains. Mutilated, bloodstained clothing was not replaced, even in the cold of winter. Most cells were dark, especially the inner cells of a prison, like the one Paul and Silas inhabited in Philippi. Unbearable cold, lack of water, cramped quarters, and sickening stench from few toilets made sleeping difficult and waking hours miserable. Because of the miserable conditions, many prisoners begged for a speedy death. Others simply committed suicide.</a:t>
            </a:r>
            <a:r>
              <a:rPr lang="en-US" sz="2800" b="1" dirty="0">
                <a:solidFill>
                  <a:schemeClr val="tx1"/>
                </a:solidFill>
              </a:rPr>
              <a:t>” </a:t>
            </a:r>
            <a:r>
              <a:rPr lang="en-US" sz="2800" b="1" dirty="0">
                <a:solidFill>
                  <a:srgbClr val="C00000"/>
                </a:solidFill>
              </a:rPr>
              <a:t>Elesha Coffman</a:t>
            </a:r>
          </a:p>
        </p:txBody>
      </p:sp>
      <p:cxnSp>
        <p:nvCxnSpPr>
          <p:cNvPr id="5" name="Straight Connector 4">
            <a:extLst>
              <a:ext uri="{FF2B5EF4-FFF2-40B4-BE49-F238E27FC236}">
                <a16:creationId xmlns:a16="http://schemas.microsoft.com/office/drawing/2014/main" xmlns="" id="{DF344112-F474-4184-B9B8-8E427BFF0ABA}"/>
              </a:ext>
            </a:extLst>
          </p:cNvPr>
          <p:cNvCxnSpPr/>
          <p:nvPr/>
        </p:nvCxnSpPr>
        <p:spPr>
          <a:xfrm>
            <a:off x="1013012" y="1990166"/>
            <a:ext cx="101659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3828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C3E9C3-B27E-403F-9D87-7425F47ADDB0}"/>
              </a:ext>
            </a:extLst>
          </p:cNvPr>
          <p:cNvSpPr>
            <a:spLocks noGrp="1"/>
          </p:cNvSpPr>
          <p:nvPr>
            <p:ph type="title"/>
          </p:nvPr>
        </p:nvSpPr>
        <p:spPr/>
        <p:txBody>
          <a:bodyPr/>
          <a:lstStyle/>
          <a:p>
            <a:r>
              <a:rPr lang="en-US" b="1" dirty="0">
                <a:solidFill>
                  <a:srgbClr val="C00000"/>
                </a:solidFill>
              </a:rPr>
              <a:t>I.</a:t>
            </a:r>
            <a:r>
              <a:rPr lang="en-US" b="1" dirty="0"/>
              <a:t> God arranged circumstances to reveal human character and need</a:t>
            </a:r>
            <a:endParaRPr lang="en-US" dirty="0"/>
          </a:p>
        </p:txBody>
      </p:sp>
      <p:sp>
        <p:nvSpPr>
          <p:cNvPr id="3" name="Content Placeholder 2">
            <a:extLst>
              <a:ext uri="{FF2B5EF4-FFF2-40B4-BE49-F238E27FC236}">
                <a16:creationId xmlns:a16="http://schemas.microsoft.com/office/drawing/2014/main" xmlns="" id="{E52FAEA1-60C5-4A19-B291-0269B8A7EAB5}"/>
              </a:ext>
            </a:extLst>
          </p:cNvPr>
          <p:cNvSpPr>
            <a:spLocks noGrp="1"/>
          </p:cNvSpPr>
          <p:nvPr>
            <p:ph idx="1"/>
          </p:nvPr>
        </p:nvSpPr>
        <p:spPr>
          <a:xfrm>
            <a:off x="1371600" y="2070847"/>
            <a:ext cx="10165976" cy="4585447"/>
          </a:xfrm>
        </p:spPr>
        <p:txBody>
          <a:bodyPr>
            <a:normAutofit/>
          </a:bodyPr>
          <a:lstStyle/>
          <a:p>
            <a:pPr marL="514350" indent="-514350">
              <a:buFont typeface="+mj-lt"/>
              <a:buAutoNum type="alphaUcPeriod"/>
            </a:pPr>
            <a:r>
              <a:rPr lang="en-US" sz="3200" b="1" dirty="0">
                <a:solidFill>
                  <a:schemeClr val="tx1"/>
                </a:solidFill>
              </a:rPr>
              <a:t>These circumstances revealed Paul and Silas’ trust in God’s purposes (</a:t>
            </a:r>
            <a:r>
              <a:rPr lang="en-US" sz="3200" b="1" i="1" dirty="0">
                <a:solidFill>
                  <a:schemeClr val="tx1"/>
                </a:solidFill>
              </a:rPr>
              <a:t>verses 25-28</a:t>
            </a:r>
            <a:r>
              <a:rPr lang="en-US" sz="3200" b="1" dirty="0">
                <a:solidFill>
                  <a:schemeClr val="tx1"/>
                </a:solidFill>
              </a:rPr>
              <a:t>)</a:t>
            </a:r>
          </a:p>
          <a:p>
            <a:pPr marL="0" indent="0">
              <a:buNone/>
            </a:pPr>
            <a:endParaRPr lang="en-US" sz="2800" b="1" dirty="0">
              <a:solidFill>
                <a:schemeClr val="tx1"/>
              </a:solidFill>
            </a:endParaRPr>
          </a:p>
          <a:p>
            <a:pPr marL="0" indent="0">
              <a:buNone/>
            </a:pPr>
            <a:r>
              <a:rPr lang="en-US" sz="2800" b="1" dirty="0">
                <a:solidFill>
                  <a:schemeClr val="tx1"/>
                </a:solidFill>
              </a:rPr>
              <a:t>“</a:t>
            </a:r>
            <a:r>
              <a:rPr lang="en-US" sz="2800" b="1" i="1" dirty="0">
                <a:solidFill>
                  <a:schemeClr val="tx1"/>
                </a:solidFill>
              </a:rPr>
              <a:t>The wicked, under pressure of affliction, curse God and blaspheme; the good, in the same affliction, offer up prayers and praises. This shows that what matters is the nature of the sufferer, not the nature of the sufferings. Stir a cesspit, and a foul stench arises; stir a perfume, and a delightful fragrance ascends. But the movement is identical.</a:t>
            </a:r>
            <a:r>
              <a:rPr lang="en-US" sz="2800" b="1" dirty="0">
                <a:solidFill>
                  <a:schemeClr val="tx1"/>
                </a:solidFill>
              </a:rPr>
              <a:t>” </a:t>
            </a:r>
            <a:r>
              <a:rPr lang="en-US" sz="2800" b="1" dirty="0">
                <a:solidFill>
                  <a:srgbClr val="C00000"/>
                </a:solidFill>
              </a:rPr>
              <a:t>Augustine</a:t>
            </a:r>
            <a:r>
              <a:rPr lang="en-US" sz="2800" b="1" dirty="0"/>
              <a:t> </a:t>
            </a:r>
          </a:p>
          <a:p>
            <a:pPr marL="0" indent="0">
              <a:buNone/>
            </a:pPr>
            <a:endParaRPr lang="en-US" sz="3200" b="1" dirty="0"/>
          </a:p>
          <a:p>
            <a:pPr marL="514350" indent="-514350">
              <a:buFont typeface="+mj-lt"/>
              <a:buAutoNum type="alphaUcPeriod"/>
            </a:pPr>
            <a:endParaRPr lang="en-US" sz="4000" b="1" dirty="0">
              <a:solidFill>
                <a:srgbClr val="C00000"/>
              </a:solidFill>
            </a:endParaRPr>
          </a:p>
        </p:txBody>
      </p:sp>
      <p:cxnSp>
        <p:nvCxnSpPr>
          <p:cNvPr id="4" name="Straight Connector 3">
            <a:extLst>
              <a:ext uri="{FF2B5EF4-FFF2-40B4-BE49-F238E27FC236}">
                <a16:creationId xmlns:a16="http://schemas.microsoft.com/office/drawing/2014/main" xmlns="" id="{FA2F6032-0B1D-42DE-AB84-E4D2E7DD093B}"/>
              </a:ext>
            </a:extLst>
          </p:cNvPr>
          <p:cNvCxnSpPr/>
          <p:nvPr/>
        </p:nvCxnSpPr>
        <p:spPr>
          <a:xfrm>
            <a:off x="1013012" y="3374128"/>
            <a:ext cx="101659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33976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par>
                          <p:cTn id="13" fill="hold">
                            <p:stCondLst>
                              <p:cond delay="2000"/>
                            </p:stCondLst>
                            <p:childTnLst>
                              <p:par>
                                <p:cTn id="14" presetID="6" presetClass="entr" presetSubtype="16"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C3E9C3-B27E-403F-9D87-7425F47ADDB0}"/>
              </a:ext>
            </a:extLst>
          </p:cNvPr>
          <p:cNvSpPr>
            <a:spLocks noGrp="1"/>
          </p:cNvSpPr>
          <p:nvPr>
            <p:ph type="title"/>
          </p:nvPr>
        </p:nvSpPr>
        <p:spPr/>
        <p:txBody>
          <a:bodyPr/>
          <a:lstStyle/>
          <a:p>
            <a:r>
              <a:rPr lang="en-US" b="1" dirty="0">
                <a:solidFill>
                  <a:srgbClr val="C00000"/>
                </a:solidFill>
              </a:rPr>
              <a:t>I.</a:t>
            </a:r>
            <a:r>
              <a:rPr lang="en-US" b="1" dirty="0"/>
              <a:t> God arranged circumstances to reveal human character and need</a:t>
            </a:r>
            <a:endParaRPr lang="en-US" dirty="0"/>
          </a:p>
        </p:txBody>
      </p:sp>
      <p:sp>
        <p:nvSpPr>
          <p:cNvPr id="3" name="Content Placeholder 2">
            <a:extLst>
              <a:ext uri="{FF2B5EF4-FFF2-40B4-BE49-F238E27FC236}">
                <a16:creationId xmlns:a16="http://schemas.microsoft.com/office/drawing/2014/main" xmlns="" id="{E52FAEA1-60C5-4A19-B291-0269B8A7EAB5}"/>
              </a:ext>
            </a:extLst>
          </p:cNvPr>
          <p:cNvSpPr>
            <a:spLocks noGrp="1"/>
          </p:cNvSpPr>
          <p:nvPr>
            <p:ph idx="1"/>
          </p:nvPr>
        </p:nvSpPr>
        <p:spPr>
          <a:xfrm>
            <a:off x="1371600" y="2070847"/>
            <a:ext cx="10165976" cy="4585447"/>
          </a:xfrm>
        </p:spPr>
        <p:txBody>
          <a:bodyPr>
            <a:normAutofit/>
          </a:bodyPr>
          <a:lstStyle/>
          <a:p>
            <a:pPr marL="514350" indent="-514350">
              <a:buFont typeface="+mj-lt"/>
              <a:buAutoNum type="alphaUcPeriod"/>
            </a:pPr>
            <a:r>
              <a:rPr lang="en-US" sz="3200" b="1" dirty="0">
                <a:solidFill>
                  <a:schemeClr val="tx1"/>
                </a:solidFill>
              </a:rPr>
              <a:t>These circumstances revealed Paul and Silas’ trust in God’s purposes (</a:t>
            </a:r>
            <a:r>
              <a:rPr lang="en-US" sz="3200" b="1" i="1" dirty="0">
                <a:solidFill>
                  <a:schemeClr val="tx1"/>
                </a:solidFill>
              </a:rPr>
              <a:t>verses 25-28</a:t>
            </a:r>
            <a:r>
              <a:rPr lang="en-US" sz="3200" b="1" dirty="0">
                <a:solidFill>
                  <a:schemeClr val="tx1"/>
                </a:solidFill>
              </a:rPr>
              <a:t>)</a:t>
            </a:r>
          </a:p>
          <a:p>
            <a:pPr marL="514350" indent="-514350">
              <a:buFont typeface="+mj-lt"/>
              <a:buAutoNum type="alphaUcPeriod"/>
            </a:pPr>
            <a:r>
              <a:rPr lang="en-US" sz="3200" b="1" dirty="0">
                <a:solidFill>
                  <a:schemeClr val="tx1"/>
                </a:solidFill>
              </a:rPr>
              <a:t>These circumstances revealed the jailer’s spiritual need (</a:t>
            </a:r>
            <a:r>
              <a:rPr lang="en-US" sz="3200" b="1" i="1" dirty="0">
                <a:solidFill>
                  <a:schemeClr val="tx1"/>
                </a:solidFill>
              </a:rPr>
              <a:t>verses 29-30</a:t>
            </a:r>
            <a:r>
              <a:rPr lang="en-US" sz="3200" b="1" dirty="0">
                <a:solidFill>
                  <a:schemeClr val="tx1"/>
                </a:solidFill>
              </a:rPr>
              <a:t>) </a:t>
            </a:r>
          </a:p>
          <a:p>
            <a:pPr marL="0" indent="0">
              <a:buNone/>
            </a:pPr>
            <a:endParaRPr lang="en-US" sz="2800" b="1" dirty="0">
              <a:solidFill>
                <a:schemeClr val="tx1"/>
              </a:solidFill>
            </a:endParaRPr>
          </a:p>
          <a:p>
            <a:pPr marL="0" indent="0">
              <a:buNone/>
            </a:pPr>
            <a:endParaRPr lang="en-US" sz="3200" b="1" dirty="0"/>
          </a:p>
          <a:p>
            <a:pPr marL="514350" indent="-514350">
              <a:buFont typeface="+mj-lt"/>
              <a:buAutoNum type="alphaUcPeriod"/>
            </a:pPr>
            <a:endParaRPr lang="en-US" sz="4000" b="1" dirty="0">
              <a:solidFill>
                <a:srgbClr val="C00000"/>
              </a:solidFill>
            </a:endParaRPr>
          </a:p>
        </p:txBody>
      </p:sp>
    </p:spTree>
    <p:extLst>
      <p:ext uri="{BB962C8B-B14F-4D97-AF65-F5344CB8AC3E}">
        <p14:creationId xmlns:p14="http://schemas.microsoft.com/office/powerpoint/2010/main" val="24285878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B99B95-BEA9-459B-A677-A484587CDF5F}"/>
              </a:ext>
            </a:extLst>
          </p:cNvPr>
          <p:cNvSpPr>
            <a:spLocks noGrp="1"/>
          </p:cNvSpPr>
          <p:nvPr>
            <p:ph type="title"/>
          </p:nvPr>
        </p:nvSpPr>
        <p:spPr/>
        <p:txBody>
          <a:bodyPr>
            <a:normAutofit fontScale="90000"/>
          </a:bodyPr>
          <a:lstStyle/>
          <a:p>
            <a:r>
              <a:rPr lang="en-US" b="1" dirty="0">
                <a:solidFill>
                  <a:srgbClr val="C00000"/>
                </a:solidFill>
              </a:rPr>
              <a:t>II.</a:t>
            </a:r>
            <a:r>
              <a:rPr lang="en-US" b="1" dirty="0"/>
              <a:t> God used Paul and Silas to meet the jailer’s spiritual need in a way that exceeded his sense of need</a:t>
            </a:r>
          </a:p>
        </p:txBody>
      </p:sp>
      <p:sp>
        <p:nvSpPr>
          <p:cNvPr id="3" name="Content Placeholder 2">
            <a:extLst>
              <a:ext uri="{FF2B5EF4-FFF2-40B4-BE49-F238E27FC236}">
                <a16:creationId xmlns:a16="http://schemas.microsoft.com/office/drawing/2014/main" xmlns="" id="{DBA2FEBB-473F-4C9B-8EB8-40B39D0BE5B0}"/>
              </a:ext>
            </a:extLst>
          </p:cNvPr>
          <p:cNvSpPr>
            <a:spLocks noGrp="1"/>
          </p:cNvSpPr>
          <p:nvPr>
            <p:ph idx="1"/>
          </p:nvPr>
        </p:nvSpPr>
        <p:spPr>
          <a:xfrm>
            <a:off x="1371600" y="2594925"/>
            <a:ext cx="9601200" cy="3581400"/>
          </a:xfrm>
        </p:spPr>
        <p:txBody>
          <a:bodyPr>
            <a:normAutofit/>
          </a:bodyPr>
          <a:lstStyle/>
          <a:p>
            <a:r>
              <a:rPr lang="en-US" sz="3200" b="1" dirty="0">
                <a:solidFill>
                  <a:schemeClr val="tx1"/>
                </a:solidFill>
              </a:rPr>
              <a:t>Verses 31-34</a:t>
            </a:r>
          </a:p>
        </p:txBody>
      </p:sp>
    </p:spTree>
    <p:extLst>
      <p:ext uri="{BB962C8B-B14F-4D97-AF65-F5344CB8AC3E}">
        <p14:creationId xmlns:p14="http://schemas.microsoft.com/office/powerpoint/2010/main" val="29605256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9F5CEE-FC3A-4D76-BF9F-CF3CB6E2CA8E}"/>
              </a:ext>
            </a:extLst>
          </p:cNvPr>
          <p:cNvSpPr>
            <a:spLocks noGrp="1"/>
          </p:cNvSpPr>
          <p:nvPr>
            <p:ph type="title"/>
          </p:nvPr>
        </p:nvSpPr>
        <p:spPr/>
        <p:txBody>
          <a:bodyPr/>
          <a:lstStyle/>
          <a:p>
            <a:r>
              <a:rPr lang="en-US" b="1" dirty="0">
                <a:solidFill>
                  <a:srgbClr val="C00000"/>
                </a:solidFill>
              </a:rPr>
              <a:t>III.</a:t>
            </a:r>
            <a:r>
              <a:rPr lang="en-US" b="1" dirty="0"/>
              <a:t> Believe in the Lord Jesus and you will be saved! </a:t>
            </a:r>
            <a:endParaRPr lang="en-US" dirty="0"/>
          </a:p>
        </p:txBody>
      </p:sp>
      <p:sp>
        <p:nvSpPr>
          <p:cNvPr id="3" name="Content Placeholder 2">
            <a:extLst>
              <a:ext uri="{FF2B5EF4-FFF2-40B4-BE49-F238E27FC236}">
                <a16:creationId xmlns:a16="http://schemas.microsoft.com/office/drawing/2014/main" xmlns="" id="{DDEC8A54-E6E1-43EB-8CC9-04189CDE874A}"/>
              </a:ext>
            </a:extLst>
          </p:cNvPr>
          <p:cNvSpPr>
            <a:spLocks noGrp="1"/>
          </p:cNvSpPr>
          <p:nvPr>
            <p:ph idx="1"/>
          </p:nvPr>
        </p:nvSpPr>
        <p:spPr>
          <a:xfrm>
            <a:off x="1371600" y="2804987"/>
            <a:ext cx="9601200" cy="3581400"/>
          </a:xfrm>
        </p:spPr>
        <p:txBody>
          <a:bodyPr>
            <a:normAutofit/>
          </a:bodyPr>
          <a:lstStyle/>
          <a:p>
            <a:pPr marL="0" indent="0">
              <a:buNone/>
            </a:pPr>
            <a:r>
              <a:rPr lang="en-US" sz="3200" b="1" dirty="0">
                <a:solidFill>
                  <a:schemeClr val="tx1"/>
                </a:solidFill>
              </a:rPr>
              <a:t>“</a:t>
            </a:r>
            <a:r>
              <a:rPr lang="en-US" sz="3200" b="1" i="1" dirty="0">
                <a:solidFill>
                  <a:schemeClr val="tx1"/>
                </a:solidFill>
              </a:rPr>
              <a:t>God made Christ, who never sinned, to be the offering for our sin, so that we could be made right with God through Christ.</a:t>
            </a:r>
            <a:r>
              <a:rPr lang="en-US" sz="3200" b="1" dirty="0">
                <a:solidFill>
                  <a:schemeClr val="tx1"/>
                </a:solidFill>
              </a:rPr>
              <a:t>” </a:t>
            </a:r>
            <a:r>
              <a:rPr lang="en-US" sz="3200" b="1" dirty="0">
                <a:solidFill>
                  <a:srgbClr val="C00000"/>
                </a:solidFill>
              </a:rPr>
              <a:t>2 Corinthians 5:21, New Living Translation</a:t>
            </a:r>
          </a:p>
        </p:txBody>
      </p:sp>
      <p:cxnSp>
        <p:nvCxnSpPr>
          <p:cNvPr id="4" name="Straight Connector 3">
            <a:extLst>
              <a:ext uri="{FF2B5EF4-FFF2-40B4-BE49-F238E27FC236}">
                <a16:creationId xmlns:a16="http://schemas.microsoft.com/office/drawing/2014/main" xmlns="" id="{18252BB4-B3B2-41CF-B903-2BE556310D24}"/>
              </a:ext>
            </a:extLst>
          </p:cNvPr>
          <p:cNvCxnSpPr/>
          <p:nvPr/>
        </p:nvCxnSpPr>
        <p:spPr>
          <a:xfrm>
            <a:off x="1013012" y="2410310"/>
            <a:ext cx="101659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85835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9F5CEE-FC3A-4D76-BF9F-CF3CB6E2CA8E}"/>
              </a:ext>
            </a:extLst>
          </p:cNvPr>
          <p:cNvSpPr>
            <a:spLocks noGrp="1"/>
          </p:cNvSpPr>
          <p:nvPr>
            <p:ph type="title"/>
          </p:nvPr>
        </p:nvSpPr>
        <p:spPr/>
        <p:txBody>
          <a:bodyPr/>
          <a:lstStyle/>
          <a:p>
            <a:r>
              <a:rPr lang="en-US" b="1" dirty="0">
                <a:solidFill>
                  <a:srgbClr val="C00000"/>
                </a:solidFill>
              </a:rPr>
              <a:t>III.</a:t>
            </a:r>
            <a:r>
              <a:rPr lang="en-US" b="1" dirty="0"/>
              <a:t> Believe in the Lord Jesus and you will be saved! </a:t>
            </a:r>
            <a:endParaRPr lang="en-US" dirty="0"/>
          </a:p>
        </p:txBody>
      </p:sp>
      <p:sp>
        <p:nvSpPr>
          <p:cNvPr id="3" name="Content Placeholder 2">
            <a:extLst>
              <a:ext uri="{FF2B5EF4-FFF2-40B4-BE49-F238E27FC236}">
                <a16:creationId xmlns:a16="http://schemas.microsoft.com/office/drawing/2014/main" xmlns="" id="{DDEC8A54-E6E1-43EB-8CC9-04189CDE874A}"/>
              </a:ext>
            </a:extLst>
          </p:cNvPr>
          <p:cNvSpPr>
            <a:spLocks noGrp="1"/>
          </p:cNvSpPr>
          <p:nvPr>
            <p:ph idx="1"/>
          </p:nvPr>
        </p:nvSpPr>
        <p:spPr>
          <a:xfrm>
            <a:off x="1371600" y="2804987"/>
            <a:ext cx="9601200" cy="3581400"/>
          </a:xfrm>
        </p:spPr>
        <p:txBody>
          <a:bodyPr>
            <a:normAutofit/>
          </a:bodyPr>
          <a:lstStyle/>
          <a:p>
            <a:pPr marL="0" indent="0">
              <a:buNone/>
            </a:pPr>
            <a:r>
              <a:rPr lang="en-US" sz="3200" b="1" dirty="0">
                <a:solidFill>
                  <a:schemeClr val="tx1"/>
                </a:solidFill>
              </a:rPr>
              <a:t>“</a:t>
            </a:r>
            <a:r>
              <a:rPr lang="en-US" sz="3200" b="1" i="1" dirty="0">
                <a:solidFill>
                  <a:schemeClr val="tx1"/>
                </a:solidFill>
              </a:rPr>
              <a:t>In my Father’s house are many rooms. If it were not so, would I have told you that I go to prepare a place for you? And if I go and prepare a place for you, I will come again and will take you to myself, that where I am you may be also.</a:t>
            </a:r>
            <a:r>
              <a:rPr lang="en-US" sz="3200" b="1" dirty="0">
                <a:solidFill>
                  <a:schemeClr val="tx1"/>
                </a:solidFill>
              </a:rPr>
              <a:t>” </a:t>
            </a:r>
            <a:r>
              <a:rPr lang="en-US" sz="3200" b="1" dirty="0">
                <a:solidFill>
                  <a:srgbClr val="C00000"/>
                </a:solidFill>
              </a:rPr>
              <a:t>John 14:2-3</a:t>
            </a:r>
            <a:endParaRPr lang="en-US" sz="4400" b="1" dirty="0">
              <a:solidFill>
                <a:srgbClr val="C00000"/>
              </a:solidFill>
            </a:endParaRPr>
          </a:p>
        </p:txBody>
      </p:sp>
      <p:cxnSp>
        <p:nvCxnSpPr>
          <p:cNvPr id="4" name="Straight Connector 3">
            <a:extLst>
              <a:ext uri="{FF2B5EF4-FFF2-40B4-BE49-F238E27FC236}">
                <a16:creationId xmlns:a16="http://schemas.microsoft.com/office/drawing/2014/main" xmlns="" id="{18252BB4-B3B2-41CF-B903-2BE556310D24}"/>
              </a:ext>
            </a:extLst>
          </p:cNvPr>
          <p:cNvCxnSpPr/>
          <p:nvPr/>
        </p:nvCxnSpPr>
        <p:spPr>
          <a:xfrm>
            <a:off x="1013012" y="2410310"/>
            <a:ext cx="101659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250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350</TotalTime>
  <Words>520</Words>
  <Application>Microsoft Macintosh PowerPoint</Application>
  <PresentationFormat>Custom</PresentationFormat>
  <Paragraphs>20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Crop</vt:lpstr>
      <vt:lpstr>PowerPoint Presentation</vt:lpstr>
      <vt:lpstr>Believe in the Lord Jesus and you will be saved</vt:lpstr>
      <vt:lpstr>“There are no ordinary people. You have never talked to a mere mortal…it is immortals whom we joke with, work with, marry, snub and exploit – immortal horrors or everlasting splendors.” C.S. Lewis</vt:lpstr>
      <vt:lpstr>I. God arranged circumstances to reveal human character and need</vt:lpstr>
      <vt:lpstr>I. God arranged circumstances to reveal human character and need</vt:lpstr>
      <vt:lpstr>I. God arranged circumstances to reveal human character and need</vt:lpstr>
      <vt:lpstr>II. God used Paul and Silas to meet the jailer’s spiritual need in a way that exceeded his sense of need</vt:lpstr>
      <vt:lpstr>III. Believe in the Lord Jesus and you will be saved! </vt:lpstr>
      <vt:lpstr>III. Believe in the Lord Jesus and you will be saved!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Leptondale Bible Church</cp:lastModifiedBy>
  <cp:revision>10</cp:revision>
  <dcterms:created xsi:type="dcterms:W3CDTF">2018-04-25T15:58:03Z</dcterms:created>
  <dcterms:modified xsi:type="dcterms:W3CDTF">2018-04-28T18:16:06Z</dcterms:modified>
</cp:coreProperties>
</file>