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34" d="100"/>
          <a:sy n="134" d="100"/>
        </p:scale>
        <p:origin x="-1104"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160EA64-D806-43AC-9DF2-F8C432F32B4C}" type="datetimeFigureOut">
              <a:rPr lang="en-US" smtClean="0"/>
              <a:t>5/19/18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816925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5/19/18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83240550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5/19/18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47398103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5/19/18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654529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5/19/18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7720282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160EA64-D806-43AC-9DF2-F8C432F32B4C}" type="datetimeFigureOut">
              <a:rPr lang="en-US" smtClean="0"/>
              <a:t>5/19/18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06333493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160EA64-D806-43AC-9DF2-F8C432F32B4C}" type="datetimeFigureOut">
              <a:rPr lang="en-US" smtClean="0"/>
              <a:t>5/19/18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146220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9F9C37B-1D36-470B-8223-D6C91242EC14}" type="datetimeFigureOut">
              <a:rPr lang="en-US" smtClean="0"/>
              <a:t>5/19/18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460502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7C6F52A-A82B-47A2-A83A-8C4C91F2D59F}" type="datetimeFigureOut">
              <a:rPr lang="en-US" smtClean="0"/>
              <a:t>5/19/18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908671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5/19/18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30393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5/19/18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39141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5/19/18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0647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5/19/18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7814241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5/19/18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3326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5/19/18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7494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5/19/18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52974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2B0DB6-F5C7-45FB-8CF3-31B45F9C2DAC}" type="datetimeFigureOut">
              <a:rPr lang="en-US" smtClean="0"/>
              <a:t>5/19/18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194029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160EA64-D806-43AC-9DF2-F8C432F32B4C}" type="datetimeFigureOut">
              <a:rPr lang="en-US" smtClean="0"/>
              <a:t>5/19/18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77478108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8ADA2D-5D86-4546-85BF-73EFADDB8BB9}"/>
              </a:ext>
            </a:extLst>
          </p:cNvPr>
          <p:cNvSpPr>
            <a:spLocks noGrp="1"/>
          </p:cNvSpPr>
          <p:nvPr>
            <p:ph type="ctrTitle"/>
          </p:nvPr>
        </p:nvSpPr>
        <p:spPr>
          <a:xfrm>
            <a:off x="6096000" y="273441"/>
            <a:ext cx="6096000" cy="2442865"/>
          </a:xfrm>
        </p:spPr>
        <p:txBody>
          <a:bodyPr>
            <a:normAutofit fontScale="90000"/>
          </a:bodyPr>
          <a:lstStyle/>
          <a:p>
            <a:pPr algn="ctr"/>
            <a:r>
              <a:rPr lang="en-US" sz="6000" b="1" dirty="0">
                <a:solidFill>
                  <a:schemeClr val="bg1"/>
                </a:solidFill>
              </a:rPr>
              <a:t>Worship God with Reverence and Awe!</a:t>
            </a:r>
          </a:p>
        </p:txBody>
      </p:sp>
      <p:sp>
        <p:nvSpPr>
          <p:cNvPr id="3" name="Subtitle 2">
            <a:extLst>
              <a:ext uri="{FF2B5EF4-FFF2-40B4-BE49-F238E27FC236}">
                <a16:creationId xmlns="" xmlns:a16="http://schemas.microsoft.com/office/drawing/2014/main" id="{A22579C4-05F8-452C-A7A8-F278BC74CAD8}"/>
              </a:ext>
            </a:extLst>
          </p:cNvPr>
          <p:cNvSpPr>
            <a:spLocks noGrp="1"/>
          </p:cNvSpPr>
          <p:nvPr>
            <p:ph type="subTitle" idx="1"/>
          </p:nvPr>
        </p:nvSpPr>
        <p:spPr>
          <a:xfrm>
            <a:off x="7977809" y="5117062"/>
            <a:ext cx="4200939" cy="654262"/>
          </a:xfrm>
        </p:spPr>
        <p:txBody>
          <a:bodyPr>
            <a:normAutofit/>
          </a:bodyPr>
          <a:lstStyle/>
          <a:p>
            <a:pPr algn="ctr"/>
            <a:r>
              <a:rPr lang="en-US" sz="2800" b="1" dirty="0">
                <a:solidFill>
                  <a:schemeClr val="bg1"/>
                </a:solidFill>
              </a:rPr>
              <a:t>Hebrews Chapter 12</a:t>
            </a:r>
          </a:p>
        </p:txBody>
      </p:sp>
    </p:spTree>
    <p:extLst>
      <p:ext uri="{BB962C8B-B14F-4D97-AF65-F5344CB8AC3E}">
        <p14:creationId xmlns:p14="http://schemas.microsoft.com/office/powerpoint/2010/main" val="40864750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27CFA-5E33-4221-AF1D-CA9ECE0C0C36}"/>
              </a:ext>
            </a:extLst>
          </p:cNvPr>
          <p:cNvSpPr>
            <a:spLocks noGrp="1"/>
          </p:cNvSpPr>
          <p:nvPr>
            <p:ph type="title"/>
          </p:nvPr>
        </p:nvSpPr>
        <p:spPr>
          <a:xfrm>
            <a:off x="1154953" y="973668"/>
            <a:ext cx="10230679" cy="706964"/>
          </a:xfrm>
        </p:spPr>
        <p:txBody>
          <a:bodyPr/>
          <a:lstStyle/>
          <a:p>
            <a:r>
              <a:rPr lang="en-US" sz="3200" b="1" dirty="0">
                <a:solidFill>
                  <a:schemeClr val="accent1">
                    <a:lumMod val="20000"/>
                    <a:lumOff val="80000"/>
                  </a:schemeClr>
                </a:solidFill>
              </a:rPr>
              <a:t>IV.B </a:t>
            </a:r>
            <a:r>
              <a:rPr lang="en-US" sz="3200" b="1" dirty="0"/>
              <a:t>R</a:t>
            </a:r>
            <a:r>
              <a:rPr lang="en-US" b="1" dirty="0"/>
              <a:t>everence and awe: the avenue to intimacy with the Father</a:t>
            </a:r>
            <a:endParaRPr lang="en-US" sz="3200" dirty="0"/>
          </a:p>
        </p:txBody>
      </p:sp>
      <p:sp>
        <p:nvSpPr>
          <p:cNvPr id="3" name="Content Placeholder 2">
            <a:extLst>
              <a:ext uri="{FF2B5EF4-FFF2-40B4-BE49-F238E27FC236}">
                <a16:creationId xmlns="" xmlns:a16="http://schemas.microsoft.com/office/drawing/2014/main" id="{81264B9E-C2C8-4D2F-ADBF-79F4BBAC9B52}"/>
              </a:ext>
            </a:extLst>
          </p:cNvPr>
          <p:cNvSpPr>
            <a:spLocks noGrp="1"/>
          </p:cNvSpPr>
          <p:nvPr>
            <p:ph idx="1"/>
          </p:nvPr>
        </p:nvSpPr>
        <p:spPr>
          <a:xfrm>
            <a:off x="1154954" y="2325208"/>
            <a:ext cx="8825659" cy="3416300"/>
          </a:xfrm>
        </p:spPr>
        <p:txBody>
          <a:bodyPr>
            <a:noAutofit/>
          </a:bodyPr>
          <a:lstStyle/>
          <a:p>
            <a:pPr marL="0" indent="0">
              <a:buNone/>
            </a:pPr>
            <a:r>
              <a:rPr lang="en-US" sz="2800" b="1" u="sng" dirty="0">
                <a:solidFill>
                  <a:srgbClr val="2C2443"/>
                </a:solidFill>
              </a:rPr>
              <a:t>With John</a:t>
            </a:r>
          </a:p>
          <a:p>
            <a:pPr marL="0" indent="0">
              <a:buNone/>
            </a:pPr>
            <a:r>
              <a:rPr lang="en-US" sz="2800" b="1" dirty="0">
                <a:solidFill>
                  <a:schemeClr val="accent1">
                    <a:lumMod val="75000"/>
                  </a:schemeClr>
                </a:solidFill>
              </a:rPr>
              <a:t>“</a:t>
            </a:r>
            <a:r>
              <a:rPr lang="en-US" sz="2800" b="1" i="1" dirty="0">
                <a:solidFill>
                  <a:schemeClr val="accent1">
                    <a:lumMod val="75000"/>
                  </a:schemeClr>
                </a:solidFill>
              </a:rPr>
              <a:t>When I saw him, I fell at his feet as though dead. But he laid his right hand on me, saying, ‘Fear not…’</a:t>
            </a:r>
            <a:r>
              <a:rPr lang="en-US" sz="2800" b="1" dirty="0">
                <a:solidFill>
                  <a:schemeClr val="accent1">
                    <a:lumMod val="75000"/>
                  </a:schemeClr>
                </a:solidFill>
              </a:rPr>
              <a:t>” </a:t>
            </a:r>
            <a:r>
              <a:rPr lang="en-US" sz="2800" b="1" dirty="0">
                <a:solidFill>
                  <a:srgbClr val="2C2443"/>
                </a:solidFill>
              </a:rPr>
              <a:t>John 1:17</a:t>
            </a:r>
          </a:p>
        </p:txBody>
      </p:sp>
    </p:spTree>
    <p:extLst>
      <p:ext uri="{BB962C8B-B14F-4D97-AF65-F5344CB8AC3E}">
        <p14:creationId xmlns:p14="http://schemas.microsoft.com/office/powerpoint/2010/main" val="21400758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27CFA-5E33-4221-AF1D-CA9ECE0C0C36}"/>
              </a:ext>
            </a:extLst>
          </p:cNvPr>
          <p:cNvSpPr>
            <a:spLocks noGrp="1"/>
          </p:cNvSpPr>
          <p:nvPr>
            <p:ph type="title"/>
          </p:nvPr>
        </p:nvSpPr>
        <p:spPr>
          <a:xfrm>
            <a:off x="1154953" y="973668"/>
            <a:ext cx="10230679" cy="706964"/>
          </a:xfrm>
        </p:spPr>
        <p:txBody>
          <a:bodyPr/>
          <a:lstStyle/>
          <a:p>
            <a:r>
              <a:rPr lang="en-US" sz="3200" b="1" dirty="0">
                <a:solidFill>
                  <a:schemeClr val="accent1">
                    <a:lumMod val="20000"/>
                    <a:lumOff val="80000"/>
                  </a:schemeClr>
                </a:solidFill>
              </a:rPr>
              <a:t>IV.B </a:t>
            </a:r>
            <a:r>
              <a:rPr lang="en-US" sz="3200" b="1" dirty="0"/>
              <a:t>R</a:t>
            </a:r>
            <a:r>
              <a:rPr lang="en-US" b="1" dirty="0"/>
              <a:t>everence and awe: the avenue to intimacy with the Father</a:t>
            </a:r>
            <a:endParaRPr lang="en-US" sz="3200" dirty="0"/>
          </a:p>
        </p:txBody>
      </p:sp>
      <p:sp>
        <p:nvSpPr>
          <p:cNvPr id="3" name="Content Placeholder 2">
            <a:extLst>
              <a:ext uri="{FF2B5EF4-FFF2-40B4-BE49-F238E27FC236}">
                <a16:creationId xmlns="" xmlns:a16="http://schemas.microsoft.com/office/drawing/2014/main" id="{81264B9E-C2C8-4D2F-ADBF-79F4BBAC9B52}"/>
              </a:ext>
            </a:extLst>
          </p:cNvPr>
          <p:cNvSpPr>
            <a:spLocks noGrp="1"/>
          </p:cNvSpPr>
          <p:nvPr>
            <p:ph idx="1"/>
          </p:nvPr>
        </p:nvSpPr>
        <p:spPr>
          <a:xfrm>
            <a:off x="1154954" y="2325208"/>
            <a:ext cx="8825659" cy="3416300"/>
          </a:xfrm>
        </p:spPr>
        <p:txBody>
          <a:bodyPr>
            <a:noAutofit/>
          </a:bodyPr>
          <a:lstStyle/>
          <a:p>
            <a:pPr marL="0" indent="0">
              <a:buNone/>
            </a:pPr>
            <a:r>
              <a:rPr lang="en-US" sz="2800" b="1" u="sng" dirty="0">
                <a:solidFill>
                  <a:srgbClr val="2C2443"/>
                </a:solidFill>
              </a:rPr>
              <a:t>In Malachi</a:t>
            </a:r>
          </a:p>
          <a:p>
            <a:pPr marL="0" indent="0">
              <a:buNone/>
            </a:pPr>
            <a:r>
              <a:rPr lang="en-US" sz="2800" b="1" dirty="0">
                <a:solidFill>
                  <a:schemeClr val="accent1">
                    <a:lumMod val="75000"/>
                  </a:schemeClr>
                </a:solidFill>
              </a:rPr>
              <a:t>“</a:t>
            </a:r>
            <a:r>
              <a:rPr lang="en-US" sz="2800" b="1" i="1" dirty="0">
                <a:solidFill>
                  <a:schemeClr val="accent1">
                    <a:lumMod val="75000"/>
                  </a:schemeClr>
                </a:solidFill>
              </a:rPr>
              <a:t>So shall you know that I have sent this command to you, that my covenant with Levi may stand, says the </a:t>
            </a:r>
            <a:r>
              <a:rPr lang="en-US" sz="2800" b="1" i="1" cap="small" dirty="0">
                <a:solidFill>
                  <a:schemeClr val="accent1">
                    <a:lumMod val="75000"/>
                  </a:schemeClr>
                </a:solidFill>
              </a:rPr>
              <a:t>Lord</a:t>
            </a:r>
            <a:r>
              <a:rPr lang="en-US" sz="2800" b="1" i="1" dirty="0">
                <a:solidFill>
                  <a:schemeClr val="accent1">
                    <a:lumMod val="75000"/>
                  </a:schemeClr>
                </a:solidFill>
              </a:rPr>
              <a:t> of hosts…</a:t>
            </a:r>
            <a:r>
              <a:rPr lang="en-US" sz="2800" b="1" dirty="0">
                <a:solidFill>
                  <a:schemeClr val="accent1">
                    <a:lumMod val="75000"/>
                  </a:schemeClr>
                </a:solidFill>
              </a:rPr>
              <a:t>” </a:t>
            </a:r>
            <a:r>
              <a:rPr lang="en-US" sz="2800" b="1" dirty="0">
                <a:solidFill>
                  <a:srgbClr val="2C2443"/>
                </a:solidFill>
              </a:rPr>
              <a:t>Malachi 2:4</a:t>
            </a:r>
            <a:r>
              <a:rPr lang="en-US" sz="2800" b="1" dirty="0"/>
              <a:t> </a:t>
            </a:r>
          </a:p>
          <a:p>
            <a:pPr marL="0" indent="0">
              <a:buNone/>
            </a:pPr>
            <a:r>
              <a:rPr lang="en-US" sz="2800" b="1" dirty="0">
                <a:solidFill>
                  <a:schemeClr val="accent1">
                    <a:lumMod val="75000"/>
                  </a:schemeClr>
                </a:solidFill>
              </a:rPr>
              <a:t>“…</a:t>
            </a:r>
            <a:r>
              <a:rPr lang="en-US" sz="2800" b="1" i="1" dirty="0">
                <a:solidFill>
                  <a:schemeClr val="accent1">
                    <a:lumMod val="75000"/>
                  </a:schemeClr>
                </a:solidFill>
              </a:rPr>
              <a:t>My covenant with him was one of life and peace, </a:t>
            </a:r>
            <a:r>
              <a:rPr lang="en-US" sz="2800" b="1" i="1" u="sng" dirty="0">
                <a:solidFill>
                  <a:schemeClr val="accent1">
                    <a:lumMod val="75000"/>
                  </a:schemeClr>
                </a:solidFill>
              </a:rPr>
              <a:t>and I gave them to him</a:t>
            </a:r>
            <a:r>
              <a:rPr lang="en-US" sz="2800" b="1" i="1" dirty="0">
                <a:solidFill>
                  <a:schemeClr val="accent1">
                    <a:lumMod val="75000"/>
                  </a:schemeClr>
                </a:solidFill>
              </a:rPr>
              <a:t>. It was a covenant of fear, and </a:t>
            </a:r>
            <a:r>
              <a:rPr lang="en-US" sz="2800" b="1" i="1" u="sng" dirty="0">
                <a:solidFill>
                  <a:schemeClr val="accent1">
                    <a:lumMod val="75000"/>
                  </a:schemeClr>
                </a:solidFill>
              </a:rPr>
              <a:t>he feared me</a:t>
            </a:r>
            <a:r>
              <a:rPr lang="en-US" sz="2800" b="1" i="1" dirty="0">
                <a:solidFill>
                  <a:schemeClr val="accent1">
                    <a:lumMod val="75000"/>
                  </a:schemeClr>
                </a:solidFill>
              </a:rPr>
              <a:t>. </a:t>
            </a:r>
            <a:r>
              <a:rPr lang="en-US" sz="2800" b="1" i="1" u="sng" dirty="0">
                <a:solidFill>
                  <a:schemeClr val="accent1">
                    <a:lumMod val="75000"/>
                  </a:schemeClr>
                </a:solidFill>
              </a:rPr>
              <a:t>He stood in awe of my name</a:t>
            </a:r>
            <a:r>
              <a:rPr lang="en-US" sz="2800" b="1" i="1" dirty="0">
                <a:solidFill>
                  <a:schemeClr val="accent1">
                    <a:lumMod val="75000"/>
                  </a:schemeClr>
                </a:solidFill>
              </a:rPr>
              <a:t>.</a:t>
            </a:r>
            <a:r>
              <a:rPr lang="en-US" sz="2800" b="1" dirty="0">
                <a:solidFill>
                  <a:schemeClr val="accent1">
                    <a:lumMod val="75000"/>
                  </a:schemeClr>
                </a:solidFill>
              </a:rPr>
              <a:t>”</a:t>
            </a:r>
            <a:r>
              <a:rPr lang="en-US" sz="2800" b="1" dirty="0"/>
              <a:t> </a:t>
            </a:r>
            <a:r>
              <a:rPr lang="en-US" sz="2800" b="1" dirty="0">
                <a:solidFill>
                  <a:srgbClr val="2C2443"/>
                </a:solidFill>
              </a:rPr>
              <a:t>Malachi 2:5</a:t>
            </a:r>
          </a:p>
        </p:txBody>
      </p:sp>
    </p:spTree>
    <p:extLst>
      <p:ext uri="{BB962C8B-B14F-4D97-AF65-F5344CB8AC3E}">
        <p14:creationId xmlns:p14="http://schemas.microsoft.com/office/powerpoint/2010/main" val="32460134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27CFA-5E33-4221-AF1D-CA9ECE0C0C36}"/>
              </a:ext>
            </a:extLst>
          </p:cNvPr>
          <p:cNvSpPr>
            <a:spLocks noGrp="1"/>
          </p:cNvSpPr>
          <p:nvPr>
            <p:ph type="title"/>
          </p:nvPr>
        </p:nvSpPr>
        <p:spPr>
          <a:xfrm>
            <a:off x="797142" y="880904"/>
            <a:ext cx="10230679" cy="706964"/>
          </a:xfrm>
        </p:spPr>
        <p:txBody>
          <a:bodyPr/>
          <a:lstStyle/>
          <a:p>
            <a:r>
              <a:rPr lang="en-US" sz="3200" b="1" dirty="0">
                <a:solidFill>
                  <a:schemeClr val="accent1">
                    <a:lumMod val="20000"/>
                    <a:lumOff val="80000"/>
                  </a:schemeClr>
                </a:solidFill>
              </a:rPr>
              <a:t>V. </a:t>
            </a:r>
            <a:r>
              <a:rPr lang="en-US" sz="3200" b="1" dirty="0"/>
              <a:t>Our new order of worship is intended to foster our movement from reverence and awe to intimacy!</a:t>
            </a:r>
            <a:r>
              <a:rPr lang="en-US" sz="3200" dirty="0"/>
              <a:t> </a:t>
            </a:r>
          </a:p>
        </p:txBody>
      </p:sp>
      <p:sp>
        <p:nvSpPr>
          <p:cNvPr id="3" name="Content Placeholder 2">
            <a:extLst>
              <a:ext uri="{FF2B5EF4-FFF2-40B4-BE49-F238E27FC236}">
                <a16:creationId xmlns="" xmlns:a16="http://schemas.microsoft.com/office/drawing/2014/main" id="{81264B9E-C2C8-4D2F-ADBF-79F4BBAC9B52}"/>
              </a:ext>
            </a:extLst>
          </p:cNvPr>
          <p:cNvSpPr>
            <a:spLocks noGrp="1"/>
          </p:cNvSpPr>
          <p:nvPr>
            <p:ph idx="1"/>
          </p:nvPr>
        </p:nvSpPr>
        <p:spPr>
          <a:xfrm>
            <a:off x="1154954" y="2325208"/>
            <a:ext cx="8825659" cy="3416300"/>
          </a:xfrm>
        </p:spPr>
        <p:txBody>
          <a:bodyPr>
            <a:noAutofit/>
          </a:bodyPr>
          <a:lstStyle/>
          <a:p>
            <a:r>
              <a:rPr lang="en-US" sz="2800" b="1" dirty="0">
                <a:solidFill>
                  <a:schemeClr val="accent1">
                    <a:lumMod val="75000"/>
                  </a:schemeClr>
                </a:solidFill>
              </a:rPr>
              <a:t>Prelude, Prayer and meditation</a:t>
            </a:r>
          </a:p>
          <a:p>
            <a:r>
              <a:rPr lang="en-US" sz="2800" b="1" dirty="0">
                <a:solidFill>
                  <a:schemeClr val="accent1">
                    <a:lumMod val="75000"/>
                  </a:schemeClr>
                </a:solidFill>
              </a:rPr>
              <a:t>Welcome and invocation</a:t>
            </a:r>
          </a:p>
          <a:p>
            <a:r>
              <a:rPr lang="en-US" sz="2800" b="1" dirty="0">
                <a:solidFill>
                  <a:schemeClr val="accent1">
                    <a:lumMod val="75000"/>
                  </a:schemeClr>
                </a:solidFill>
              </a:rPr>
              <a:t>Exaltation and response</a:t>
            </a:r>
          </a:p>
          <a:p>
            <a:r>
              <a:rPr lang="en-US" sz="2800" b="1" dirty="0">
                <a:solidFill>
                  <a:schemeClr val="accent1">
                    <a:lumMod val="75000"/>
                  </a:schemeClr>
                </a:solidFill>
              </a:rPr>
              <a:t>Praise</a:t>
            </a:r>
          </a:p>
          <a:p>
            <a:r>
              <a:rPr lang="en-US" sz="2800" b="1" dirty="0">
                <a:solidFill>
                  <a:schemeClr val="accent1">
                    <a:lumMod val="75000"/>
                  </a:schemeClr>
                </a:solidFill>
              </a:rPr>
              <a:t>Prayer and thanksgiving</a:t>
            </a:r>
          </a:p>
          <a:p>
            <a:r>
              <a:rPr lang="en-US" sz="2800" b="1" dirty="0">
                <a:solidFill>
                  <a:schemeClr val="accent1">
                    <a:lumMod val="75000"/>
                  </a:schemeClr>
                </a:solidFill>
              </a:rPr>
              <a:t>The word of God</a:t>
            </a:r>
          </a:p>
          <a:p>
            <a:r>
              <a:rPr lang="en-US" sz="2800" b="1" dirty="0">
                <a:solidFill>
                  <a:schemeClr val="accent1">
                    <a:lumMod val="75000"/>
                  </a:schemeClr>
                </a:solidFill>
              </a:rPr>
              <a:t>Fellowship </a:t>
            </a:r>
          </a:p>
          <a:p>
            <a:r>
              <a:rPr lang="en-US" sz="2800" b="1" dirty="0">
                <a:solidFill>
                  <a:schemeClr val="accent1">
                    <a:lumMod val="75000"/>
                  </a:schemeClr>
                </a:solidFill>
              </a:rPr>
              <a:t>Blessed and sent!</a:t>
            </a:r>
          </a:p>
        </p:txBody>
      </p:sp>
      <p:sp>
        <p:nvSpPr>
          <p:cNvPr id="4" name="TextBox 3">
            <a:extLst>
              <a:ext uri="{FF2B5EF4-FFF2-40B4-BE49-F238E27FC236}">
                <a16:creationId xmlns="" xmlns:a16="http://schemas.microsoft.com/office/drawing/2014/main" id="{0EF401A0-3BE2-4A74-A6CC-B8E1575C8DA4}"/>
              </a:ext>
            </a:extLst>
          </p:cNvPr>
          <p:cNvSpPr txBox="1"/>
          <p:nvPr/>
        </p:nvSpPr>
        <p:spPr>
          <a:xfrm>
            <a:off x="7739270" y="2491409"/>
            <a:ext cx="3922643" cy="523220"/>
          </a:xfrm>
          <a:prstGeom prst="rect">
            <a:avLst/>
          </a:prstGeom>
          <a:solidFill>
            <a:schemeClr val="accent1">
              <a:lumMod val="75000"/>
            </a:schemeClr>
          </a:solidFill>
        </p:spPr>
        <p:txBody>
          <a:bodyPr wrap="square" rtlCol="0">
            <a:spAutoFit/>
          </a:bodyPr>
          <a:lstStyle/>
          <a:p>
            <a:pPr algn="ctr"/>
            <a:r>
              <a:rPr lang="en-US" sz="2800" b="1" dirty="0">
                <a:solidFill>
                  <a:schemeClr val="bg1"/>
                </a:solidFill>
              </a:rPr>
              <a:t>Reverence and Awe</a:t>
            </a:r>
          </a:p>
        </p:txBody>
      </p:sp>
      <p:sp>
        <p:nvSpPr>
          <p:cNvPr id="5" name="TextBox 4">
            <a:extLst>
              <a:ext uri="{FF2B5EF4-FFF2-40B4-BE49-F238E27FC236}">
                <a16:creationId xmlns="" xmlns:a16="http://schemas.microsoft.com/office/drawing/2014/main" id="{41423963-292E-4516-A36C-AE97AAC3E90F}"/>
              </a:ext>
            </a:extLst>
          </p:cNvPr>
          <p:cNvSpPr txBox="1"/>
          <p:nvPr/>
        </p:nvSpPr>
        <p:spPr>
          <a:xfrm>
            <a:off x="7739270" y="6149372"/>
            <a:ext cx="3922643" cy="523220"/>
          </a:xfrm>
          <a:prstGeom prst="rect">
            <a:avLst/>
          </a:prstGeom>
          <a:solidFill>
            <a:schemeClr val="accent1">
              <a:lumMod val="75000"/>
            </a:schemeClr>
          </a:solidFill>
        </p:spPr>
        <p:txBody>
          <a:bodyPr wrap="square" rtlCol="0">
            <a:spAutoFit/>
          </a:bodyPr>
          <a:lstStyle/>
          <a:p>
            <a:pPr algn="ctr"/>
            <a:r>
              <a:rPr lang="en-US" sz="2800" b="1" dirty="0">
                <a:solidFill>
                  <a:schemeClr val="bg1"/>
                </a:solidFill>
              </a:rPr>
              <a:t>Intimacy with God</a:t>
            </a:r>
          </a:p>
        </p:txBody>
      </p:sp>
      <p:sp>
        <p:nvSpPr>
          <p:cNvPr id="6" name="Arrow: Down 5">
            <a:extLst>
              <a:ext uri="{FF2B5EF4-FFF2-40B4-BE49-F238E27FC236}">
                <a16:creationId xmlns="" xmlns:a16="http://schemas.microsoft.com/office/drawing/2014/main" id="{B58D2ECF-91EB-4EFB-9BF3-B09AAA418172}"/>
              </a:ext>
            </a:extLst>
          </p:cNvPr>
          <p:cNvSpPr/>
          <p:nvPr/>
        </p:nvSpPr>
        <p:spPr>
          <a:xfrm>
            <a:off x="9382539" y="3100767"/>
            <a:ext cx="636104" cy="29624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9746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2000"/>
                                        <p:tgtEl>
                                          <p:spTgt spid="6"/>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circle(in)">
                                      <p:cBhvr>
                                        <p:cTn id="20" dur="20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circle(in)">
                                      <p:cBhvr>
                                        <p:cTn id="25" dur="2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circle(in)">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circle(in)">
                                      <p:cBhvr>
                                        <p:cTn id="35" dur="2000"/>
                                        <p:tgtEl>
                                          <p:spTgt spid="3">
                                            <p:txEl>
                                              <p:pRg st="3" end="3"/>
                                            </p:txEl>
                                          </p:spTgt>
                                        </p:tgtEl>
                                      </p:cBhvr>
                                    </p:animEffect>
                                  </p:childTnLst>
                                </p:cTn>
                              </p:par>
                            </p:childTnLst>
                          </p:cTn>
                        </p:par>
                        <p:par>
                          <p:cTn id="36" fill="hold">
                            <p:stCondLst>
                              <p:cond delay="2000"/>
                            </p:stCondLst>
                            <p:childTnLst>
                              <p:par>
                                <p:cTn id="37" presetID="6" presetClass="entr" presetSubtype="16" fill="hold"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circle(in)">
                                      <p:cBhvr>
                                        <p:cTn id="39" dur="20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circle(in)">
                                      <p:cBhvr>
                                        <p:cTn id="44" dur="2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circle(in)">
                                      <p:cBhvr>
                                        <p:cTn id="49" dur="2000"/>
                                        <p:tgtEl>
                                          <p:spTgt spid="3">
                                            <p:txEl>
                                              <p:pRg st="6" end="6"/>
                                            </p:txEl>
                                          </p:spTgt>
                                        </p:tgtEl>
                                      </p:cBhvr>
                                    </p:animEffect>
                                  </p:childTnLst>
                                </p:cTn>
                              </p:par>
                            </p:childTnLst>
                          </p:cTn>
                        </p:par>
                        <p:par>
                          <p:cTn id="50" fill="hold">
                            <p:stCondLst>
                              <p:cond delay="2000"/>
                            </p:stCondLst>
                            <p:childTnLst>
                              <p:par>
                                <p:cTn id="51" presetID="6" presetClass="entr" presetSubtype="16" fill="hold"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circle(in)">
                                      <p:cBhvr>
                                        <p:cTn id="53"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27CFA-5E33-4221-AF1D-CA9ECE0C0C36}"/>
              </a:ext>
            </a:extLst>
          </p:cNvPr>
          <p:cNvSpPr>
            <a:spLocks noGrp="1"/>
          </p:cNvSpPr>
          <p:nvPr>
            <p:ph type="title"/>
          </p:nvPr>
        </p:nvSpPr>
        <p:spPr>
          <a:xfrm>
            <a:off x="1154954" y="973668"/>
            <a:ext cx="9009463" cy="706964"/>
          </a:xfrm>
        </p:spPr>
        <p:txBody>
          <a:bodyPr/>
          <a:lstStyle/>
          <a:p>
            <a:r>
              <a:rPr lang="en-US" b="1" dirty="0">
                <a:solidFill>
                  <a:schemeClr val="accent1">
                    <a:lumMod val="20000"/>
                    <a:lumOff val="80000"/>
                  </a:schemeClr>
                </a:solidFill>
              </a:rPr>
              <a:t>I.</a:t>
            </a:r>
            <a:r>
              <a:rPr lang="en-US" b="1" dirty="0"/>
              <a:t> God’s priority for us in worship is to come before Him as a holy community </a:t>
            </a:r>
            <a:endParaRPr lang="en-US" dirty="0"/>
          </a:p>
        </p:txBody>
      </p:sp>
      <p:sp>
        <p:nvSpPr>
          <p:cNvPr id="3" name="Content Placeholder 2">
            <a:extLst>
              <a:ext uri="{FF2B5EF4-FFF2-40B4-BE49-F238E27FC236}">
                <a16:creationId xmlns="" xmlns:a16="http://schemas.microsoft.com/office/drawing/2014/main" id="{81264B9E-C2C8-4D2F-ADBF-79F4BBAC9B52}"/>
              </a:ext>
            </a:extLst>
          </p:cNvPr>
          <p:cNvSpPr>
            <a:spLocks noGrp="1"/>
          </p:cNvSpPr>
          <p:nvPr>
            <p:ph idx="1"/>
          </p:nvPr>
        </p:nvSpPr>
        <p:spPr/>
        <p:txBody>
          <a:bodyPr>
            <a:normAutofit/>
          </a:bodyPr>
          <a:lstStyle/>
          <a:p>
            <a:r>
              <a:rPr lang="en-US" sz="2800" b="1" dirty="0">
                <a:solidFill>
                  <a:schemeClr val="tx2">
                    <a:lumMod val="75000"/>
                  </a:schemeClr>
                </a:solidFill>
              </a:rPr>
              <a:t>Hebrews 12:1-17 — God’s expectations of His people as a worshipping community </a:t>
            </a:r>
          </a:p>
          <a:p>
            <a:pPr marL="0" indent="0" algn="ctr">
              <a:buNone/>
            </a:pPr>
            <a:endParaRPr lang="en-US" sz="2800" b="1" dirty="0">
              <a:solidFill>
                <a:schemeClr val="tx2">
                  <a:lumMod val="75000"/>
                </a:schemeClr>
              </a:solidFill>
            </a:endParaRPr>
          </a:p>
          <a:p>
            <a:pPr marL="0" indent="0" algn="ctr">
              <a:buNone/>
            </a:pPr>
            <a:r>
              <a:rPr lang="en-US" sz="2800" b="1" dirty="0">
                <a:solidFill>
                  <a:schemeClr val="accent1">
                    <a:lumMod val="75000"/>
                  </a:schemeClr>
                </a:solidFill>
              </a:rPr>
              <a:t>“</a:t>
            </a:r>
            <a:r>
              <a:rPr lang="en-US" sz="2800" b="1" i="1" u="sng" dirty="0">
                <a:solidFill>
                  <a:schemeClr val="accent1">
                    <a:lumMod val="75000"/>
                  </a:schemeClr>
                </a:solidFill>
              </a:rPr>
              <a:t>Look after each other</a:t>
            </a:r>
            <a:r>
              <a:rPr lang="en-US" sz="2800" b="1" i="1" dirty="0">
                <a:solidFill>
                  <a:schemeClr val="accent1">
                    <a:lumMod val="75000"/>
                  </a:schemeClr>
                </a:solidFill>
              </a:rPr>
              <a:t> so that none of you fails to receive the grace of God. </a:t>
            </a:r>
            <a:r>
              <a:rPr lang="en-US" sz="2800" b="1" i="1" u="sng" dirty="0">
                <a:solidFill>
                  <a:schemeClr val="accent1">
                    <a:lumMod val="75000"/>
                  </a:schemeClr>
                </a:solidFill>
              </a:rPr>
              <a:t>Watch out</a:t>
            </a:r>
            <a:r>
              <a:rPr lang="en-US" sz="2800" b="1" i="1" dirty="0">
                <a:solidFill>
                  <a:schemeClr val="accent1">
                    <a:lumMod val="75000"/>
                  </a:schemeClr>
                </a:solidFill>
              </a:rPr>
              <a:t> that no poisonous root of bitterness grows up to trouble you, corrupting many.</a:t>
            </a:r>
            <a:r>
              <a:rPr lang="en-US" sz="2800" b="1" dirty="0">
                <a:solidFill>
                  <a:schemeClr val="accent1">
                    <a:lumMod val="75000"/>
                  </a:schemeClr>
                </a:solidFill>
              </a:rPr>
              <a:t>” </a:t>
            </a:r>
            <a:r>
              <a:rPr lang="en-US" sz="2800" b="1" dirty="0">
                <a:solidFill>
                  <a:srgbClr val="2C2443"/>
                </a:solidFill>
              </a:rPr>
              <a:t>Hebrews 12:15 (NLT)</a:t>
            </a:r>
            <a:endParaRPr lang="en-US" sz="4000" b="1" dirty="0">
              <a:solidFill>
                <a:srgbClr val="2C2443"/>
              </a:solidFill>
            </a:endParaRPr>
          </a:p>
        </p:txBody>
      </p:sp>
      <p:cxnSp>
        <p:nvCxnSpPr>
          <p:cNvPr id="5" name="Straight Connector 4">
            <a:extLst>
              <a:ext uri="{FF2B5EF4-FFF2-40B4-BE49-F238E27FC236}">
                <a16:creationId xmlns="" xmlns:a16="http://schemas.microsoft.com/office/drawing/2014/main" id="{176A813E-42FD-4E26-A4FC-81B3AF289AF1}"/>
              </a:ext>
            </a:extLst>
          </p:cNvPr>
          <p:cNvCxnSpPr/>
          <p:nvPr/>
        </p:nvCxnSpPr>
        <p:spPr>
          <a:xfrm>
            <a:off x="980661" y="3856381"/>
            <a:ext cx="10230679"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538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27CFA-5E33-4221-AF1D-CA9ECE0C0C36}"/>
              </a:ext>
            </a:extLst>
          </p:cNvPr>
          <p:cNvSpPr>
            <a:spLocks noGrp="1"/>
          </p:cNvSpPr>
          <p:nvPr>
            <p:ph type="title"/>
          </p:nvPr>
        </p:nvSpPr>
        <p:spPr>
          <a:xfrm>
            <a:off x="1154953" y="973668"/>
            <a:ext cx="10230679" cy="706964"/>
          </a:xfrm>
        </p:spPr>
        <p:txBody>
          <a:bodyPr/>
          <a:lstStyle/>
          <a:p>
            <a:r>
              <a:rPr lang="en-US" b="1" dirty="0">
                <a:solidFill>
                  <a:schemeClr val="accent1">
                    <a:lumMod val="20000"/>
                    <a:lumOff val="80000"/>
                  </a:schemeClr>
                </a:solidFill>
              </a:rPr>
              <a:t>II.</a:t>
            </a:r>
            <a:r>
              <a:rPr lang="en-US" b="1" dirty="0"/>
              <a:t> Coming into the awesome tangible presence of our holy God terrified His people </a:t>
            </a:r>
            <a:endParaRPr lang="en-US" dirty="0"/>
          </a:p>
        </p:txBody>
      </p:sp>
      <p:sp>
        <p:nvSpPr>
          <p:cNvPr id="3" name="Content Placeholder 2">
            <a:extLst>
              <a:ext uri="{FF2B5EF4-FFF2-40B4-BE49-F238E27FC236}">
                <a16:creationId xmlns="" xmlns:a16="http://schemas.microsoft.com/office/drawing/2014/main" id="{81264B9E-C2C8-4D2F-ADBF-79F4BBAC9B52}"/>
              </a:ext>
            </a:extLst>
          </p:cNvPr>
          <p:cNvSpPr>
            <a:spLocks noGrp="1"/>
          </p:cNvSpPr>
          <p:nvPr>
            <p:ph idx="1"/>
          </p:nvPr>
        </p:nvSpPr>
        <p:spPr/>
        <p:txBody>
          <a:bodyPr>
            <a:normAutofit/>
          </a:bodyPr>
          <a:lstStyle/>
          <a:p>
            <a:r>
              <a:rPr lang="en-US" sz="2800" b="1" dirty="0">
                <a:solidFill>
                  <a:srgbClr val="2C2443"/>
                </a:solidFill>
              </a:rPr>
              <a:t>Hebrews 12:18-21</a:t>
            </a:r>
            <a:endParaRPr lang="en-US" sz="4000" b="1" dirty="0">
              <a:solidFill>
                <a:srgbClr val="2C2443"/>
              </a:solidFill>
            </a:endParaRPr>
          </a:p>
        </p:txBody>
      </p:sp>
    </p:spTree>
    <p:extLst>
      <p:ext uri="{BB962C8B-B14F-4D97-AF65-F5344CB8AC3E}">
        <p14:creationId xmlns:p14="http://schemas.microsoft.com/office/powerpoint/2010/main" val="2079000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27CFA-5E33-4221-AF1D-CA9ECE0C0C36}"/>
              </a:ext>
            </a:extLst>
          </p:cNvPr>
          <p:cNvSpPr>
            <a:spLocks noGrp="1"/>
          </p:cNvSpPr>
          <p:nvPr>
            <p:ph type="title"/>
          </p:nvPr>
        </p:nvSpPr>
        <p:spPr>
          <a:xfrm>
            <a:off x="1154953" y="973668"/>
            <a:ext cx="10230679" cy="706964"/>
          </a:xfrm>
        </p:spPr>
        <p:txBody>
          <a:bodyPr/>
          <a:lstStyle/>
          <a:p>
            <a:r>
              <a:rPr lang="en-US" sz="3200" b="1" dirty="0">
                <a:solidFill>
                  <a:schemeClr val="accent1">
                    <a:lumMod val="20000"/>
                    <a:lumOff val="80000"/>
                  </a:schemeClr>
                </a:solidFill>
              </a:rPr>
              <a:t>III.</a:t>
            </a:r>
            <a:r>
              <a:rPr lang="en-US" sz="3200" b="1" dirty="0"/>
              <a:t> We come into the presence of God and the whole heavenly host in a way that should move us to an even greater sense of reverence and awe </a:t>
            </a:r>
            <a:endParaRPr lang="en-US" sz="3200" dirty="0"/>
          </a:p>
        </p:txBody>
      </p:sp>
      <p:sp>
        <p:nvSpPr>
          <p:cNvPr id="3" name="Content Placeholder 2">
            <a:extLst>
              <a:ext uri="{FF2B5EF4-FFF2-40B4-BE49-F238E27FC236}">
                <a16:creationId xmlns="" xmlns:a16="http://schemas.microsoft.com/office/drawing/2014/main" id="{81264B9E-C2C8-4D2F-ADBF-79F4BBAC9B52}"/>
              </a:ext>
            </a:extLst>
          </p:cNvPr>
          <p:cNvSpPr>
            <a:spLocks noGrp="1"/>
          </p:cNvSpPr>
          <p:nvPr>
            <p:ph idx="1"/>
          </p:nvPr>
        </p:nvSpPr>
        <p:spPr>
          <a:xfrm>
            <a:off x="1154954" y="2622454"/>
            <a:ext cx="8825659" cy="3416300"/>
          </a:xfrm>
        </p:spPr>
        <p:txBody>
          <a:bodyPr>
            <a:normAutofit/>
          </a:bodyPr>
          <a:lstStyle/>
          <a:p>
            <a:pPr>
              <a:buFont typeface="+mj-lt"/>
              <a:buAutoNum type="alphaUcPeriod"/>
            </a:pPr>
            <a:r>
              <a:rPr lang="en-US" sz="2800" b="1" dirty="0">
                <a:solidFill>
                  <a:srgbClr val="2C2443"/>
                </a:solidFill>
              </a:rPr>
              <a:t>We come into the presence of God and the whole heavenly host </a:t>
            </a:r>
            <a:r>
              <a:rPr lang="en-US" sz="2800" b="1" i="1" dirty="0">
                <a:solidFill>
                  <a:srgbClr val="2C2443"/>
                </a:solidFill>
              </a:rPr>
              <a:t>(verses 22-24)</a:t>
            </a:r>
          </a:p>
          <a:p>
            <a:pPr>
              <a:buFont typeface="+mj-lt"/>
              <a:buAutoNum type="alphaUcPeriod"/>
            </a:pPr>
            <a:r>
              <a:rPr lang="en-US" sz="2800" b="1" dirty="0">
                <a:solidFill>
                  <a:srgbClr val="2C2443"/>
                </a:solidFill>
              </a:rPr>
              <a:t>We have greater cause to be moved to a sense of reverence and awe than the people of Israel had at Sinai </a:t>
            </a:r>
            <a:r>
              <a:rPr lang="en-US" sz="2800" b="1" i="1" dirty="0">
                <a:solidFill>
                  <a:srgbClr val="2C2443"/>
                </a:solidFill>
              </a:rPr>
              <a:t>(verses 25-27) </a:t>
            </a:r>
          </a:p>
        </p:txBody>
      </p:sp>
    </p:spTree>
    <p:extLst>
      <p:ext uri="{BB962C8B-B14F-4D97-AF65-F5344CB8AC3E}">
        <p14:creationId xmlns:p14="http://schemas.microsoft.com/office/powerpoint/2010/main" val="3644498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CBE704C-96C5-4D2F-B002-BF8233002889}"/>
              </a:ext>
            </a:extLst>
          </p:cNvPr>
          <p:cNvSpPr>
            <a:spLocks noGrp="1"/>
          </p:cNvSpPr>
          <p:nvPr>
            <p:ph idx="1"/>
          </p:nvPr>
        </p:nvSpPr>
        <p:spPr>
          <a:xfrm>
            <a:off x="642731" y="374375"/>
            <a:ext cx="10906538" cy="6109251"/>
          </a:xfrm>
        </p:spPr>
        <p:txBody>
          <a:bodyPr>
            <a:normAutofit/>
          </a:bodyPr>
          <a:lstStyle/>
          <a:p>
            <a:pPr marL="0" indent="0">
              <a:buNone/>
            </a:pPr>
            <a:r>
              <a:rPr lang="en-US" sz="2800" b="1" dirty="0">
                <a:solidFill>
                  <a:schemeClr val="accent1">
                    <a:lumMod val="75000"/>
                  </a:schemeClr>
                </a:solidFill>
              </a:rPr>
              <a:t>“</a:t>
            </a:r>
            <a:r>
              <a:rPr lang="en-US" sz="2800" b="1" i="1" dirty="0">
                <a:solidFill>
                  <a:schemeClr val="accent1">
                    <a:lumMod val="75000"/>
                  </a:schemeClr>
                </a:solidFill>
              </a:rPr>
              <a:t>The author is employing an argument from the lesser to the greater: if judgment is certain on those who do not heed God’s speaking on earth, how much more certain is judgment on those who do not heed His speaking from heaven. The author stresses the certainty of judgment, however, in terms of the impossibility of escape…Those who seek their security in ‘created things’ will share in the dissolution of the created order in the final shakeup, while God’s pilgrim people who accept hardships in full trust in God as their security will be vindicated; theirs will be a ‘kingdom that cannot be shaken.’</a:t>
            </a:r>
            <a:r>
              <a:rPr lang="en-US" sz="2800" b="1" dirty="0">
                <a:solidFill>
                  <a:schemeClr val="accent1">
                    <a:lumMod val="75000"/>
                  </a:schemeClr>
                </a:solidFill>
              </a:rPr>
              <a:t>” </a:t>
            </a:r>
            <a:r>
              <a:rPr lang="en-US" sz="2800" b="1" dirty="0">
                <a:solidFill>
                  <a:srgbClr val="2C2443"/>
                </a:solidFill>
              </a:rPr>
              <a:t>David Allen, commentary on Hebrews 12:22-27, New American Commentary</a:t>
            </a:r>
          </a:p>
        </p:txBody>
      </p:sp>
    </p:spTree>
    <p:extLst>
      <p:ext uri="{BB962C8B-B14F-4D97-AF65-F5344CB8AC3E}">
        <p14:creationId xmlns:p14="http://schemas.microsoft.com/office/powerpoint/2010/main" val="41125219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27CFA-5E33-4221-AF1D-CA9ECE0C0C36}"/>
              </a:ext>
            </a:extLst>
          </p:cNvPr>
          <p:cNvSpPr>
            <a:spLocks noGrp="1"/>
          </p:cNvSpPr>
          <p:nvPr>
            <p:ph type="title"/>
          </p:nvPr>
        </p:nvSpPr>
        <p:spPr>
          <a:xfrm>
            <a:off x="1154953" y="973668"/>
            <a:ext cx="10230679" cy="706964"/>
          </a:xfrm>
        </p:spPr>
        <p:txBody>
          <a:bodyPr/>
          <a:lstStyle/>
          <a:p>
            <a:r>
              <a:rPr lang="en-US" sz="3200" b="1" dirty="0">
                <a:solidFill>
                  <a:schemeClr val="accent1">
                    <a:lumMod val="20000"/>
                    <a:lumOff val="80000"/>
                  </a:schemeClr>
                </a:solidFill>
              </a:rPr>
              <a:t>IV.</a:t>
            </a:r>
            <a:r>
              <a:rPr lang="en-US" sz="3200" b="1" dirty="0"/>
              <a:t> </a:t>
            </a:r>
            <a:r>
              <a:rPr lang="en-US" b="1" dirty="0"/>
              <a:t>Worship God with reverence and awe!</a:t>
            </a:r>
            <a:r>
              <a:rPr lang="en-US" dirty="0"/>
              <a:t> </a:t>
            </a:r>
            <a:endParaRPr lang="en-US" sz="3200" dirty="0"/>
          </a:p>
        </p:txBody>
      </p:sp>
      <p:sp>
        <p:nvSpPr>
          <p:cNvPr id="3" name="Content Placeholder 2">
            <a:extLst>
              <a:ext uri="{FF2B5EF4-FFF2-40B4-BE49-F238E27FC236}">
                <a16:creationId xmlns="" xmlns:a16="http://schemas.microsoft.com/office/drawing/2014/main" id="{81264B9E-C2C8-4D2F-ADBF-79F4BBAC9B52}"/>
              </a:ext>
            </a:extLst>
          </p:cNvPr>
          <p:cNvSpPr>
            <a:spLocks noGrp="1"/>
          </p:cNvSpPr>
          <p:nvPr>
            <p:ph idx="1"/>
          </p:nvPr>
        </p:nvSpPr>
        <p:spPr/>
        <p:txBody>
          <a:bodyPr>
            <a:normAutofit/>
          </a:bodyPr>
          <a:lstStyle/>
          <a:p>
            <a:pPr>
              <a:buFont typeface="+mj-lt"/>
              <a:buAutoNum type="alphaUcPeriod"/>
            </a:pPr>
            <a:r>
              <a:rPr lang="en-US" sz="2800" b="1" dirty="0">
                <a:solidFill>
                  <a:srgbClr val="2C2443"/>
                </a:solidFill>
              </a:rPr>
              <a:t>What is reverence and awe?</a:t>
            </a:r>
          </a:p>
          <a:p>
            <a:pPr marL="0" indent="0" algn="ctr">
              <a:buNone/>
            </a:pPr>
            <a:endParaRPr lang="en-US" sz="2800" b="1" dirty="0">
              <a:solidFill>
                <a:schemeClr val="accent1">
                  <a:lumMod val="75000"/>
                </a:schemeClr>
              </a:solidFill>
            </a:endParaRPr>
          </a:p>
          <a:p>
            <a:pPr marL="0" indent="0" algn="ctr">
              <a:buNone/>
            </a:pPr>
            <a:r>
              <a:rPr lang="en-US" sz="2800" b="1" dirty="0">
                <a:solidFill>
                  <a:schemeClr val="accent1">
                    <a:lumMod val="75000"/>
                  </a:schemeClr>
                </a:solidFill>
              </a:rPr>
              <a:t>“</a:t>
            </a:r>
            <a:r>
              <a:rPr lang="en-US" sz="2800" b="1" i="1" dirty="0">
                <a:solidFill>
                  <a:schemeClr val="accent1">
                    <a:lumMod val="75000"/>
                  </a:schemeClr>
                </a:solidFill>
              </a:rPr>
              <a:t>For I the </a:t>
            </a:r>
            <a:r>
              <a:rPr lang="en-US" sz="2800" b="1" i="1" cap="small" dirty="0">
                <a:solidFill>
                  <a:schemeClr val="accent1">
                    <a:lumMod val="75000"/>
                  </a:schemeClr>
                </a:solidFill>
              </a:rPr>
              <a:t>Lord</a:t>
            </a:r>
            <a:r>
              <a:rPr lang="en-US" sz="2800" b="1" i="1" dirty="0">
                <a:solidFill>
                  <a:schemeClr val="accent1">
                    <a:lumMod val="75000"/>
                  </a:schemeClr>
                </a:solidFill>
              </a:rPr>
              <a:t> do not change; therefore you, O children of Jacob, are not consumed.</a:t>
            </a:r>
            <a:r>
              <a:rPr lang="en-US" sz="2800" b="1" dirty="0">
                <a:solidFill>
                  <a:schemeClr val="accent1">
                    <a:lumMod val="75000"/>
                  </a:schemeClr>
                </a:solidFill>
              </a:rPr>
              <a:t>” </a:t>
            </a:r>
            <a:r>
              <a:rPr lang="en-US" sz="2800" b="1" dirty="0">
                <a:solidFill>
                  <a:srgbClr val="2C2443"/>
                </a:solidFill>
              </a:rPr>
              <a:t>Malachi 3:6 </a:t>
            </a:r>
          </a:p>
        </p:txBody>
      </p:sp>
      <p:cxnSp>
        <p:nvCxnSpPr>
          <p:cNvPr id="4" name="Straight Connector 3">
            <a:extLst>
              <a:ext uri="{FF2B5EF4-FFF2-40B4-BE49-F238E27FC236}">
                <a16:creationId xmlns="" xmlns:a16="http://schemas.microsoft.com/office/drawing/2014/main" id="{F039370F-15D3-4FF8-A7A4-21A4A5EA85DD}"/>
              </a:ext>
            </a:extLst>
          </p:cNvPr>
          <p:cNvCxnSpPr/>
          <p:nvPr/>
        </p:nvCxnSpPr>
        <p:spPr>
          <a:xfrm>
            <a:off x="980661" y="3458817"/>
            <a:ext cx="10230679"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5932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27CFA-5E33-4221-AF1D-CA9ECE0C0C36}"/>
              </a:ext>
            </a:extLst>
          </p:cNvPr>
          <p:cNvSpPr>
            <a:spLocks noGrp="1"/>
          </p:cNvSpPr>
          <p:nvPr>
            <p:ph type="title"/>
          </p:nvPr>
        </p:nvSpPr>
        <p:spPr>
          <a:xfrm>
            <a:off x="1154953" y="973668"/>
            <a:ext cx="10230679" cy="706964"/>
          </a:xfrm>
        </p:spPr>
        <p:txBody>
          <a:bodyPr/>
          <a:lstStyle/>
          <a:p>
            <a:r>
              <a:rPr lang="en-US" sz="3200" b="1" dirty="0">
                <a:solidFill>
                  <a:schemeClr val="accent1">
                    <a:lumMod val="20000"/>
                    <a:lumOff val="80000"/>
                  </a:schemeClr>
                </a:solidFill>
              </a:rPr>
              <a:t>IV.</a:t>
            </a:r>
            <a:r>
              <a:rPr lang="en-US" sz="3200" b="1" dirty="0"/>
              <a:t> </a:t>
            </a:r>
            <a:r>
              <a:rPr lang="en-US" b="1" dirty="0"/>
              <a:t>Worship God with reverence and awe!</a:t>
            </a:r>
            <a:r>
              <a:rPr lang="en-US" dirty="0"/>
              <a:t> </a:t>
            </a:r>
            <a:endParaRPr lang="en-US" sz="3200" dirty="0"/>
          </a:p>
        </p:txBody>
      </p:sp>
      <p:sp>
        <p:nvSpPr>
          <p:cNvPr id="3" name="Content Placeholder 2">
            <a:extLst>
              <a:ext uri="{FF2B5EF4-FFF2-40B4-BE49-F238E27FC236}">
                <a16:creationId xmlns="" xmlns:a16="http://schemas.microsoft.com/office/drawing/2014/main" id="{81264B9E-C2C8-4D2F-ADBF-79F4BBAC9B52}"/>
              </a:ext>
            </a:extLst>
          </p:cNvPr>
          <p:cNvSpPr>
            <a:spLocks noGrp="1"/>
          </p:cNvSpPr>
          <p:nvPr>
            <p:ph idx="1"/>
          </p:nvPr>
        </p:nvSpPr>
        <p:spPr/>
        <p:txBody>
          <a:bodyPr>
            <a:noAutofit/>
          </a:bodyPr>
          <a:lstStyle/>
          <a:p>
            <a:pPr>
              <a:buFont typeface="+mj-lt"/>
              <a:buAutoNum type="alphaUcPeriod"/>
            </a:pPr>
            <a:r>
              <a:rPr lang="en-US" sz="2800" b="1" dirty="0">
                <a:solidFill>
                  <a:srgbClr val="2C2443"/>
                </a:solidFill>
              </a:rPr>
              <a:t>What is reverence and awe?</a:t>
            </a:r>
          </a:p>
          <a:p>
            <a:pPr>
              <a:buFont typeface="+mj-lt"/>
              <a:buAutoNum type="alphaUcPeriod"/>
            </a:pPr>
            <a:r>
              <a:rPr lang="en-US" sz="2800" b="1" dirty="0">
                <a:solidFill>
                  <a:srgbClr val="2C2443"/>
                </a:solidFill>
              </a:rPr>
              <a:t>In the Scriptures, </a:t>
            </a:r>
            <a:r>
              <a:rPr lang="en-US" sz="2800" b="1" u="sng" dirty="0">
                <a:solidFill>
                  <a:srgbClr val="2C2443"/>
                </a:solidFill>
              </a:rPr>
              <a:t>reverence and awe is</a:t>
            </a:r>
            <a:r>
              <a:rPr lang="en-US" sz="2800" b="1" dirty="0">
                <a:solidFill>
                  <a:srgbClr val="2C2443"/>
                </a:solidFill>
              </a:rPr>
              <a:t> consistently </a:t>
            </a:r>
            <a:r>
              <a:rPr lang="en-US" sz="2800" b="1" u="sng" dirty="0">
                <a:solidFill>
                  <a:srgbClr val="2C2443"/>
                </a:solidFill>
              </a:rPr>
              <a:t>the avenue to intimacy</a:t>
            </a:r>
            <a:r>
              <a:rPr lang="en-US" sz="2800" b="1" dirty="0">
                <a:solidFill>
                  <a:srgbClr val="2C2443"/>
                </a:solidFill>
              </a:rPr>
              <a:t> with the Father</a:t>
            </a:r>
          </a:p>
          <a:p>
            <a:pPr marL="0" indent="0" algn="ctr">
              <a:buNone/>
            </a:pPr>
            <a:endParaRPr lang="en-US" sz="2800" b="1" dirty="0">
              <a:solidFill>
                <a:srgbClr val="2C2443"/>
              </a:solidFill>
            </a:endParaRPr>
          </a:p>
        </p:txBody>
      </p:sp>
    </p:spTree>
    <p:extLst>
      <p:ext uri="{BB962C8B-B14F-4D97-AF65-F5344CB8AC3E}">
        <p14:creationId xmlns:p14="http://schemas.microsoft.com/office/powerpoint/2010/main" val="676453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27CFA-5E33-4221-AF1D-CA9ECE0C0C36}"/>
              </a:ext>
            </a:extLst>
          </p:cNvPr>
          <p:cNvSpPr>
            <a:spLocks noGrp="1"/>
          </p:cNvSpPr>
          <p:nvPr>
            <p:ph type="title"/>
          </p:nvPr>
        </p:nvSpPr>
        <p:spPr>
          <a:xfrm>
            <a:off x="1154953" y="973668"/>
            <a:ext cx="10230679" cy="706964"/>
          </a:xfrm>
        </p:spPr>
        <p:txBody>
          <a:bodyPr/>
          <a:lstStyle/>
          <a:p>
            <a:r>
              <a:rPr lang="en-US" sz="3200" b="1" dirty="0">
                <a:solidFill>
                  <a:schemeClr val="accent1">
                    <a:lumMod val="20000"/>
                    <a:lumOff val="80000"/>
                  </a:schemeClr>
                </a:solidFill>
              </a:rPr>
              <a:t>IV.B </a:t>
            </a:r>
            <a:r>
              <a:rPr lang="en-US" sz="3200" b="1" dirty="0"/>
              <a:t>R</a:t>
            </a:r>
            <a:r>
              <a:rPr lang="en-US" b="1" dirty="0"/>
              <a:t>everence and awe: the avenue to intimacy with the Father</a:t>
            </a:r>
            <a:endParaRPr lang="en-US" sz="3200" dirty="0"/>
          </a:p>
        </p:txBody>
      </p:sp>
      <p:sp>
        <p:nvSpPr>
          <p:cNvPr id="3" name="Content Placeholder 2">
            <a:extLst>
              <a:ext uri="{FF2B5EF4-FFF2-40B4-BE49-F238E27FC236}">
                <a16:creationId xmlns="" xmlns:a16="http://schemas.microsoft.com/office/drawing/2014/main" id="{81264B9E-C2C8-4D2F-ADBF-79F4BBAC9B52}"/>
              </a:ext>
            </a:extLst>
          </p:cNvPr>
          <p:cNvSpPr>
            <a:spLocks noGrp="1"/>
          </p:cNvSpPr>
          <p:nvPr>
            <p:ph idx="1"/>
          </p:nvPr>
        </p:nvSpPr>
        <p:spPr>
          <a:xfrm>
            <a:off x="1154954" y="2325208"/>
            <a:ext cx="8825659" cy="3416300"/>
          </a:xfrm>
        </p:spPr>
        <p:txBody>
          <a:bodyPr>
            <a:noAutofit/>
          </a:bodyPr>
          <a:lstStyle/>
          <a:p>
            <a:pPr marL="0" indent="0">
              <a:buNone/>
            </a:pPr>
            <a:r>
              <a:rPr lang="en-US" sz="2800" b="1" u="sng" dirty="0">
                <a:solidFill>
                  <a:srgbClr val="2C2443"/>
                </a:solidFill>
              </a:rPr>
              <a:t>With Jesus</a:t>
            </a:r>
          </a:p>
          <a:p>
            <a:pPr marL="0" indent="0">
              <a:buNone/>
            </a:pPr>
            <a:r>
              <a:rPr lang="en-US" sz="2800" b="1" dirty="0">
                <a:solidFill>
                  <a:schemeClr val="accent1">
                    <a:lumMod val="75000"/>
                  </a:schemeClr>
                </a:solidFill>
              </a:rPr>
              <a:t>“</a:t>
            </a:r>
            <a:r>
              <a:rPr lang="en-US" sz="2800" b="1" i="1" dirty="0">
                <a:solidFill>
                  <a:schemeClr val="accent1">
                    <a:lumMod val="75000"/>
                  </a:schemeClr>
                </a:solidFill>
              </a:rPr>
              <a:t>In the days of his flesh, Jesus offered up prayers and supplications, with loud cries and tears, to him who was able to save him from death, and he was heard because of his </a:t>
            </a:r>
            <a:r>
              <a:rPr lang="en-US" sz="2800" b="1" i="1" u="sng" dirty="0">
                <a:solidFill>
                  <a:schemeClr val="accent1">
                    <a:lumMod val="75000"/>
                  </a:schemeClr>
                </a:solidFill>
              </a:rPr>
              <a:t>reverence</a:t>
            </a:r>
            <a:r>
              <a:rPr lang="en-US" sz="2800" b="1" i="1" dirty="0">
                <a:solidFill>
                  <a:schemeClr val="accent1">
                    <a:lumMod val="75000"/>
                  </a:schemeClr>
                </a:solidFill>
              </a:rPr>
              <a:t>.</a:t>
            </a:r>
            <a:r>
              <a:rPr lang="en-US" sz="2800" b="1" dirty="0">
                <a:solidFill>
                  <a:schemeClr val="accent1">
                    <a:lumMod val="75000"/>
                  </a:schemeClr>
                </a:solidFill>
              </a:rPr>
              <a:t>” </a:t>
            </a:r>
            <a:r>
              <a:rPr lang="en-US" sz="2800" b="1" dirty="0">
                <a:solidFill>
                  <a:srgbClr val="2C2443"/>
                </a:solidFill>
              </a:rPr>
              <a:t>Hebrews 5:7</a:t>
            </a:r>
          </a:p>
          <a:p>
            <a:pPr marL="0" indent="0">
              <a:buNone/>
            </a:pPr>
            <a:r>
              <a:rPr lang="en-US" sz="2800" b="1" i="1" dirty="0">
                <a:solidFill>
                  <a:schemeClr val="accent1">
                    <a:lumMod val="75000"/>
                  </a:schemeClr>
                </a:solidFill>
              </a:rPr>
              <a:t>“Our Father in heaven, </a:t>
            </a:r>
            <a:r>
              <a:rPr lang="en-US" sz="2800" b="1" i="1" u="sng" dirty="0">
                <a:solidFill>
                  <a:schemeClr val="accent1">
                    <a:lumMod val="75000"/>
                  </a:schemeClr>
                </a:solidFill>
              </a:rPr>
              <a:t>your name be honored as holy</a:t>
            </a:r>
            <a:r>
              <a:rPr lang="en-US" sz="2800" b="1" i="1" dirty="0">
                <a:solidFill>
                  <a:schemeClr val="accent1">
                    <a:lumMod val="75000"/>
                  </a:schemeClr>
                </a:solidFill>
              </a:rPr>
              <a:t>. Your kingdom come. Your will be done on earth as it is in heaven.” </a:t>
            </a:r>
            <a:r>
              <a:rPr lang="en-US" sz="2800" b="1" dirty="0">
                <a:solidFill>
                  <a:srgbClr val="2C2443"/>
                </a:solidFill>
              </a:rPr>
              <a:t>Matthew 6:9-11 (CSB)</a:t>
            </a:r>
          </a:p>
        </p:txBody>
      </p:sp>
      <p:cxnSp>
        <p:nvCxnSpPr>
          <p:cNvPr id="4" name="Straight Connector 3">
            <a:extLst>
              <a:ext uri="{FF2B5EF4-FFF2-40B4-BE49-F238E27FC236}">
                <a16:creationId xmlns="" xmlns:a16="http://schemas.microsoft.com/office/drawing/2014/main" id="{F039370F-15D3-4FF8-A7A4-21A4A5EA85DD}"/>
              </a:ext>
            </a:extLst>
          </p:cNvPr>
          <p:cNvCxnSpPr/>
          <p:nvPr/>
        </p:nvCxnSpPr>
        <p:spPr>
          <a:xfrm>
            <a:off x="874643" y="5115341"/>
            <a:ext cx="10230679"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96781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par>
                          <p:cTn id="17" fill="hold">
                            <p:stCondLst>
                              <p:cond delay="2000"/>
                            </p:stCondLst>
                            <p:childTnLst>
                              <p:par>
                                <p:cTn id="18" presetID="6" presetClass="entr" presetSubtype="16"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27CFA-5E33-4221-AF1D-CA9ECE0C0C36}"/>
              </a:ext>
            </a:extLst>
          </p:cNvPr>
          <p:cNvSpPr>
            <a:spLocks noGrp="1"/>
          </p:cNvSpPr>
          <p:nvPr>
            <p:ph type="title"/>
          </p:nvPr>
        </p:nvSpPr>
        <p:spPr>
          <a:xfrm>
            <a:off x="1154953" y="973668"/>
            <a:ext cx="10230679" cy="706964"/>
          </a:xfrm>
        </p:spPr>
        <p:txBody>
          <a:bodyPr/>
          <a:lstStyle/>
          <a:p>
            <a:r>
              <a:rPr lang="en-US" sz="3200" b="1" dirty="0">
                <a:solidFill>
                  <a:schemeClr val="accent1">
                    <a:lumMod val="20000"/>
                    <a:lumOff val="80000"/>
                  </a:schemeClr>
                </a:solidFill>
              </a:rPr>
              <a:t>IV.B </a:t>
            </a:r>
            <a:r>
              <a:rPr lang="en-US" sz="3200" b="1" dirty="0"/>
              <a:t>R</a:t>
            </a:r>
            <a:r>
              <a:rPr lang="en-US" b="1" dirty="0"/>
              <a:t>everence and awe: the avenue to intimacy with the Father</a:t>
            </a:r>
            <a:endParaRPr lang="en-US" sz="3200" dirty="0"/>
          </a:p>
        </p:txBody>
      </p:sp>
      <p:sp>
        <p:nvSpPr>
          <p:cNvPr id="3" name="Content Placeholder 2">
            <a:extLst>
              <a:ext uri="{FF2B5EF4-FFF2-40B4-BE49-F238E27FC236}">
                <a16:creationId xmlns="" xmlns:a16="http://schemas.microsoft.com/office/drawing/2014/main" id="{81264B9E-C2C8-4D2F-ADBF-79F4BBAC9B52}"/>
              </a:ext>
            </a:extLst>
          </p:cNvPr>
          <p:cNvSpPr>
            <a:spLocks noGrp="1"/>
          </p:cNvSpPr>
          <p:nvPr>
            <p:ph idx="1"/>
          </p:nvPr>
        </p:nvSpPr>
        <p:spPr>
          <a:xfrm>
            <a:off x="1154954" y="2325208"/>
            <a:ext cx="8825659" cy="3416300"/>
          </a:xfrm>
        </p:spPr>
        <p:txBody>
          <a:bodyPr>
            <a:noAutofit/>
          </a:bodyPr>
          <a:lstStyle/>
          <a:p>
            <a:pPr marL="0" indent="0">
              <a:buNone/>
            </a:pPr>
            <a:r>
              <a:rPr lang="en-US" sz="2800" b="1" u="sng" dirty="0">
                <a:solidFill>
                  <a:srgbClr val="2C2443"/>
                </a:solidFill>
              </a:rPr>
              <a:t>With Isaiah</a:t>
            </a:r>
          </a:p>
          <a:p>
            <a:r>
              <a:rPr lang="en-US" sz="2800" b="1" dirty="0">
                <a:solidFill>
                  <a:schemeClr val="accent1">
                    <a:lumMod val="75000"/>
                  </a:schemeClr>
                </a:solidFill>
              </a:rPr>
              <a:t>Isaiah 6:1-7</a:t>
            </a:r>
          </a:p>
        </p:txBody>
      </p:sp>
    </p:spTree>
    <p:extLst>
      <p:ext uri="{BB962C8B-B14F-4D97-AF65-F5344CB8AC3E}">
        <p14:creationId xmlns:p14="http://schemas.microsoft.com/office/powerpoint/2010/main" val="28308276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324</TotalTime>
  <Words>701</Words>
  <Application>Microsoft Macintosh PowerPoint</Application>
  <PresentationFormat>Custom</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Ion Boardroom</vt:lpstr>
      <vt:lpstr>Worship God with Reverence and Awe!</vt:lpstr>
      <vt:lpstr>I. God’s priority for us in worship is to come before Him as a holy community </vt:lpstr>
      <vt:lpstr>II. Coming into the awesome tangible presence of our holy God terrified His people </vt:lpstr>
      <vt:lpstr>III. We come into the presence of God and the whole heavenly host in a way that should move us to an even greater sense of reverence and awe </vt:lpstr>
      <vt:lpstr>PowerPoint Presentation</vt:lpstr>
      <vt:lpstr>IV. Worship God with reverence and awe! </vt:lpstr>
      <vt:lpstr>IV. Worship God with reverence and awe! </vt:lpstr>
      <vt:lpstr>IV.B Reverence and awe: the avenue to intimacy with the Father</vt:lpstr>
      <vt:lpstr>IV.B Reverence and awe: the avenue to intimacy with the Father</vt:lpstr>
      <vt:lpstr>IV.B Reverence and awe: the avenue to intimacy with the Father</vt:lpstr>
      <vt:lpstr>IV.B Reverence and awe: the avenue to intimacy with the Father</vt:lpstr>
      <vt:lpstr>V. Our new order of worship is intended to foster our movement from reverence and awe to intimacy!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 God with Reverence and Awe!</dc:title>
  <dc:creator>User1</dc:creator>
  <cp:lastModifiedBy>Leptondale Bible Church</cp:lastModifiedBy>
  <cp:revision>18</cp:revision>
  <dcterms:created xsi:type="dcterms:W3CDTF">2018-05-15T19:23:51Z</dcterms:created>
  <dcterms:modified xsi:type="dcterms:W3CDTF">2018-05-19T15:00:18Z</dcterms:modified>
</cp:coreProperties>
</file>