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36" d="100"/>
          <a:sy n="136" d="100"/>
        </p:scale>
        <p:origin x="-1056"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3/17/18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3/17/18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3/17/18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3/17/18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3/17/18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3/17/18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193D0B-2E65-48D3-A591-BFFDBEA3B69D}"/>
              </a:ext>
            </a:extLst>
          </p:cNvPr>
          <p:cNvSpPr>
            <a:spLocks noGrp="1"/>
          </p:cNvSpPr>
          <p:nvPr>
            <p:ph type="ctrTitle"/>
          </p:nvPr>
        </p:nvSpPr>
        <p:spPr/>
        <p:txBody>
          <a:bodyPr>
            <a:normAutofit/>
          </a:bodyPr>
          <a:lstStyle/>
          <a:p>
            <a:r>
              <a:rPr lang="en-US" sz="4400" i="1" dirty="0">
                <a:effectLst>
                  <a:outerShdw blurRad="38100" dist="38100" dir="2700000" algn="tl">
                    <a:srgbClr val="000000">
                      <a:alpha val="43137"/>
                    </a:srgbClr>
                  </a:outerShdw>
                </a:effectLst>
              </a:rPr>
              <a:t>Surveying the Wondrous Cross</a:t>
            </a:r>
          </a:p>
        </p:txBody>
      </p:sp>
      <p:sp>
        <p:nvSpPr>
          <p:cNvPr id="3" name="Subtitle 2">
            <a:extLst>
              <a:ext uri="{FF2B5EF4-FFF2-40B4-BE49-F238E27FC236}">
                <a16:creationId xmlns="" xmlns:a16="http://schemas.microsoft.com/office/drawing/2014/main" id="{968FBB5F-7AD2-49AB-B7EF-FB06BFE7DB6B}"/>
              </a:ext>
            </a:extLst>
          </p:cNvPr>
          <p:cNvSpPr>
            <a:spLocks noGrp="1"/>
          </p:cNvSpPr>
          <p:nvPr>
            <p:ph type="subTitle" idx="1"/>
          </p:nvPr>
        </p:nvSpPr>
        <p:spPr/>
        <p:txBody>
          <a:bodyPr>
            <a:normAutofit/>
          </a:bodyPr>
          <a:lstStyle/>
          <a:p>
            <a:r>
              <a:rPr lang="en-US" sz="3200" dirty="0"/>
              <a:t>An Easter Sermon Series</a:t>
            </a:r>
          </a:p>
        </p:txBody>
      </p:sp>
      <p:pic>
        <p:nvPicPr>
          <p:cNvPr id="5" name="Picture 4">
            <a:extLst>
              <a:ext uri="{FF2B5EF4-FFF2-40B4-BE49-F238E27FC236}">
                <a16:creationId xmlns="" xmlns:a16="http://schemas.microsoft.com/office/drawing/2014/main" id="{2EA904AA-E458-420F-94E3-3B0EB2509096}"/>
              </a:ext>
            </a:extLst>
          </p:cNvPr>
          <p:cNvPicPr>
            <a:picLocks noChangeAspect="1"/>
          </p:cNvPicPr>
          <p:nvPr/>
        </p:nvPicPr>
        <p:blipFill>
          <a:blip r:embed="rId2">
            <a:duotone>
              <a:schemeClr val="accent2">
                <a:shade val="45000"/>
                <a:satMod val="135000"/>
              </a:schemeClr>
              <a:prstClr val="white"/>
            </a:duotone>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3744469" y="3173848"/>
            <a:ext cx="4703063" cy="3129675"/>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14207642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C42A73-12F5-4561-80DD-A79C307AD281}"/>
              </a:ext>
            </a:extLst>
          </p:cNvPr>
          <p:cNvSpPr>
            <a:spLocks noGrp="1"/>
          </p:cNvSpPr>
          <p:nvPr>
            <p:ph type="title"/>
          </p:nvPr>
        </p:nvSpPr>
        <p:spPr/>
        <p:txBody>
          <a:bodyPr>
            <a:normAutofit fontScale="90000"/>
          </a:bodyPr>
          <a:lstStyle/>
          <a:p>
            <a:r>
              <a:rPr lang="en-US" sz="3200" b="1" dirty="0">
                <a:solidFill>
                  <a:srgbClr val="BFBFBF"/>
                </a:solidFill>
              </a:rPr>
              <a:t>I. </a:t>
            </a:r>
            <a:r>
              <a:rPr lang="en-US" sz="3200" b="1" dirty="0"/>
              <a:t>We have a problem: mankind is unrighteous and merits God’s judgment and wrath</a:t>
            </a:r>
            <a:endParaRPr lang="en-US" sz="3200" dirty="0"/>
          </a:p>
        </p:txBody>
      </p:sp>
      <p:sp>
        <p:nvSpPr>
          <p:cNvPr id="3" name="Content Placeholder 2">
            <a:extLst>
              <a:ext uri="{FF2B5EF4-FFF2-40B4-BE49-F238E27FC236}">
                <a16:creationId xmlns="" xmlns:a16="http://schemas.microsoft.com/office/drawing/2014/main" id="{DE136F6E-0C57-465D-8F20-AE4485CFBD60}"/>
              </a:ext>
            </a:extLst>
          </p:cNvPr>
          <p:cNvSpPr>
            <a:spLocks noGrp="1"/>
          </p:cNvSpPr>
          <p:nvPr>
            <p:ph idx="1"/>
          </p:nvPr>
        </p:nvSpPr>
        <p:spPr>
          <a:xfrm>
            <a:off x="581192" y="2180496"/>
            <a:ext cx="11029615" cy="4677504"/>
          </a:xfrm>
        </p:spPr>
        <p:txBody>
          <a:bodyPr>
            <a:normAutofit fontScale="92500" lnSpcReduction="10000"/>
          </a:bodyPr>
          <a:lstStyle/>
          <a:p>
            <a:pPr marL="0" indent="0">
              <a:buNone/>
            </a:pPr>
            <a:r>
              <a:rPr lang="en-US" sz="2800" b="1" dirty="0">
                <a:solidFill>
                  <a:srgbClr val="C00000"/>
                </a:solidFill>
              </a:rPr>
              <a:t>“</a:t>
            </a:r>
            <a:r>
              <a:rPr lang="en-US" sz="2800" b="1" i="1" dirty="0">
                <a:solidFill>
                  <a:srgbClr val="C00000"/>
                </a:solidFill>
              </a:rPr>
              <a:t>For the wrath of God is revealed from heaven against all ungodliness and unrighteousness of men, who by their unrighteousness suppress the truth</a:t>
            </a:r>
            <a:r>
              <a:rPr lang="en-US" sz="2800" b="1" dirty="0">
                <a:solidFill>
                  <a:srgbClr val="C00000"/>
                </a:solidFill>
              </a:rPr>
              <a:t>”</a:t>
            </a:r>
            <a:r>
              <a:rPr lang="en-US" sz="2800" b="1" dirty="0">
                <a:solidFill>
                  <a:schemeClr val="tx1"/>
                </a:solidFill>
              </a:rPr>
              <a:t> Romans 1:18</a:t>
            </a:r>
          </a:p>
          <a:p>
            <a:pPr marL="0" indent="0">
              <a:buNone/>
            </a:pPr>
            <a:r>
              <a:rPr lang="en-US" sz="2800" b="1" dirty="0">
                <a:solidFill>
                  <a:srgbClr val="C00000"/>
                </a:solidFill>
              </a:rPr>
              <a:t>“</a:t>
            </a:r>
            <a:r>
              <a:rPr lang="en-US" sz="2800" b="1" i="1" dirty="0">
                <a:solidFill>
                  <a:srgbClr val="C00000"/>
                </a:solidFill>
              </a:rPr>
              <a:t>But because of your hard and impenitent heart you are storing up wrath for yourself on the day of wrath when God’s righteous judgment will be revealed…for those who are self-seeking and do not obey the truth, but obey unrighteousness, there will be wrath and fury</a:t>
            </a:r>
            <a:r>
              <a:rPr lang="en-US" sz="2800" b="1" dirty="0">
                <a:solidFill>
                  <a:srgbClr val="C00000"/>
                </a:solidFill>
              </a:rPr>
              <a:t>” </a:t>
            </a:r>
            <a:r>
              <a:rPr lang="en-US" sz="2800" b="1" dirty="0">
                <a:solidFill>
                  <a:schemeClr val="tx1"/>
                </a:solidFill>
              </a:rPr>
              <a:t>Romans 2:5 &amp; 8</a:t>
            </a:r>
          </a:p>
          <a:p>
            <a:pPr marL="0" indent="0">
              <a:buNone/>
            </a:pPr>
            <a:r>
              <a:rPr lang="en-US" sz="2800" b="1" dirty="0">
                <a:solidFill>
                  <a:srgbClr val="C00000"/>
                </a:solidFill>
              </a:rPr>
              <a:t>“</a:t>
            </a:r>
            <a:r>
              <a:rPr lang="en-US" sz="2800" b="1" i="1" dirty="0">
                <a:solidFill>
                  <a:srgbClr val="C00000"/>
                </a:solidFill>
              </a:rPr>
              <a:t>But if our unrighteousness serves to show the righteousness of God, what shall we say? That God is unrighteous to inflict wrath on us? (I speak in a human way.) By no means! For then how could God judge the world?</a:t>
            </a:r>
            <a:r>
              <a:rPr lang="en-US" sz="2800" b="1" dirty="0">
                <a:solidFill>
                  <a:srgbClr val="C00000"/>
                </a:solidFill>
              </a:rPr>
              <a:t>” </a:t>
            </a:r>
            <a:r>
              <a:rPr lang="en-US" sz="2800" b="1" dirty="0">
                <a:solidFill>
                  <a:schemeClr val="tx1"/>
                </a:solidFill>
              </a:rPr>
              <a:t>Romans 3:5-6</a:t>
            </a:r>
          </a:p>
        </p:txBody>
      </p:sp>
      <p:cxnSp>
        <p:nvCxnSpPr>
          <p:cNvPr id="5" name="Straight Connector 4">
            <a:extLst>
              <a:ext uri="{FF2B5EF4-FFF2-40B4-BE49-F238E27FC236}">
                <a16:creationId xmlns="" xmlns:a16="http://schemas.microsoft.com/office/drawing/2014/main" id="{D366456B-A278-4818-B7A2-D8146B1C366C}"/>
              </a:ext>
            </a:extLst>
          </p:cNvPr>
          <p:cNvCxnSpPr/>
          <p:nvPr/>
        </p:nvCxnSpPr>
        <p:spPr>
          <a:xfrm>
            <a:off x="668767" y="3528508"/>
            <a:ext cx="10854466"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6" name="Straight Connector 5">
            <a:extLst>
              <a:ext uri="{FF2B5EF4-FFF2-40B4-BE49-F238E27FC236}">
                <a16:creationId xmlns="" xmlns:a16="http://schemas.microsoft.com/office/drawing/2014/main" id="{C7598C37-5750-451A-80DC-D3CBAA007460}"/>
              </a:ext>
            </a:extLst>
          </p:cNvPr>
          <p:cNvCxnSpPr/>
          <p:nvPr/>
        </p:nvCxnSpPr>
        <p:spPr>
          <a:xfrm>
            <a:off x="668767" y="5143951"/>
            <a:ext cx="10854466" cy="0"/>
          </a:xfrm>
          <a:prstGeom prst="line">
            <a:avLst/>
          </a:prstGeom>
          <a:ln w="285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5560738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1500"/>
                                        <p:tgtEl>
                                          <p:spTgt spid="5"/>
                                        </p:tgtEl>
                                      </p:cBhvr>
                                    </p:animEffect>
                                  </p:childTnLst>
                                </p:cTn>
                              </p:par>
                            </p:childTnLst>
                          </p:cTn>
                        </p:par>
                        <p:par>
                          <p:cTn id="13" fill="hold">
                            <p:stCondLst>
                              <p:cond delay="1500"/>
                            </p:stCondLst>
                            <p:childTnLst>
                              <p:par>
                                <p:cTn id="14" presetID="6" presetClass="entr" presetSubtype="16"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ircle(in)">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ircle(in)">
                                      <p:cBhvr>
                                        <p:cTn id="21" dur="1500"/>
                                        <p:tgtEl>
                                          <p:spTgt spid="6"/>
                                        </p:tgtEl>
                                      </p:cBhvr>
                                    </p:animEffect>
                                  </p:childTnLst>
                                </p:cTn>
                              </p:par>
                            </p:childTnLst>
                          </p:cTn>
                        </p:par>
                        <p:par>
                          <p:cTn id="22" fill="hold">
                            <p:stCondLst>
                              <p:cond delay="1500"/>
                            </p:stCondLst>
                            <p:childTnLst>
                              <p:par>
                                <p:cTn id="23" presetID="6" presetClass="entr" presetSubtype="16"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circle(in)">
                                      <p:cBhvr>
                                        <p:cTn id="2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C42A73-12F5-4561-80DD-A79C307AD281}"/>
              </a:ext>
            </a:extLst>
          </p:cNvPr>
          <p:cNvSpPr>
            <a:spLocks noGrp="1"/>
          </p:cNvSpPr>
          <p:nvPr>
            <p:ph type="title"/>
          </p:nvPr>
        </p:nvSpPr>
        <p:spPr/>
        <p:txBody>
          <a:bodyPr>
            <a:noAutofit/>
          </a:bodyPr>
          <a:lstStyle/>
          <a:p>
            <a:r>
              <a:rPr lang="en-US" sz="3200" b="1" dirty="0">
                <a:solidFill>
                  <a:schemeClr val="bg1">
                    <a:lumMod val="75000"/>
                  </a:schemeClr>
                </a:solidFill>
              </a:rPr>
              <a:t>II. </a:t>
            </a:r>
            <a:r>
              <a:rPr lang="en-US" sz="3200" b="1" dirty="0"/>
              <a:t>The cross is God’s solution to our problem</a:t>
            </a:r>
            <a:endParaRPr lang="en-US" sz="3200" dirty="0"/>
          </a:p>
        </p:txBody>
      </p:sp>
      <p:sp>
        <p:nvSpPr>
          <p:cNvPr id="3" name="Content Placeholder 2">
            <a:extLst>
              <a:ext uri="{FF2B5EF4-FFF2-40B4-BE49-F238E27FC236}">
                <a16:creationId xmlns="" xmlns:a16="http://schemas.microsoft.com/office/drawing/2014/main" id="{DE136F6E-0C57-465D-8F20-AE4485CFBD60}"/>
              </a:ext>
            </a:extLst>
          </p:cNvPr>
          <p:cNvSpPr>
            <a:spLocks noGrp="1"/>
          </p:cNvSpPr>
          <p:nvPr>
            <p:ph idx="1"/>
          </p:nvPr>
        </p:nvSpPr>
        <p:spPr>
          <a:xfrm>
            <a:off x="581192" y="2180496"/>
            <a:ext cx="11029615" cy="4677504"/>
          </a:xfrm>
        </p:spPr>
        <p:txBody>
          <a:bodyPr>
            <a:normAutofit/>
          </a:bodyPr>
          <a:lstStyle/>
          <a:p>
            <a:pPr marL="514350" indent="-514350">
              <a:buFont typeface="+mj-lt"/>
              <a:buAutoNum type="alphaUcPeriod"/>
            </a:pPr>
            <a:r>
              <a:rPr lang="en-US" sz="2800" b="1" i="1" dirty="0">
                <a:solidFill>
                  <a:schemeClr val="tx1"/>
                </a:solidFill>
              </a:rPr>
              <a:t>Propitiation</a:t>
            </a:r>
            <a:r>
              <a:rPr lang="en-US" sz="2800" b="1" dirty="0">
                <a:solidFill>
                  <a:schemeClr val="tx1"/>
                </a:solidFill>
              </a:rPr>
              <a:t>: the cross satisfies God’s just demand for wrath</a:t>
            </a:r>
            <a:endParaRPr lang="en-US" sz="4000" b="1" dirty="0">
              <a:solidFill>
                <a:schemeClr val="tx1"/>
              </a:solidFill>
            </a:endParaRPr>
          </a:p>
          <a:p>
            <a:pPr marL="0" indent="0">
              <a:buNone/>
            </a:pPr>
            <a:r>
              <a:rPr lang="en-US" sz="2800" b="1" dirty="0">
                <a:solidFill>
                  <a:srgbClr val="C00000"/>
                </a:solidFill>
              </a:rPr>
              <a:t>“</a:t>
            </a:r>
            <a:r>
              <a:rPr lang="en-US" sz="2800" b="1" i="1" dirty="0">
                <a:solidFill>
                  <a:srgbClr val="C00000"/>
                </a:solidFill>
              </a:rPr>
              <a:t>For God has not destined us for wrath, but to obtain salvation through our Lord Jesus Christ</a:t>
            </a:r>
            <a:r>
              <a:rPr lang="en-US" sz="2800" b="1" dirty="0">
                <a:solidFill>
                  <a:srgbClr val="C00000"/>
                </a:solidFill>
              </a:rPr>
              <a:t>” </a:t>
            </a:r>
            <a:r>
              <a:rPr lang="en-US" sz="2800" b="1" dirty="0">
                <a:solidFill>
                  <a:schemeClr val="tx1"/>
                </a:solidFill>
              </a:rPr>
              <a:t>1 Thessalonians 5:9</a:t>
            </a:r>
          </a:p>
          <a:p>
            <a:pPr marL="0" indent="0">
              <a:buNone/>
            </a:pPr>
            <a:r>
              <a:rPr lang="en-US" sz="2800" b="1" dirty="0">
                <a:solidFill>
                  <a:srgbClr val="C00000"/>
                </a:solidFill>
              </a:rPr>
              <a:t>“</a:t>
            </a:r>
            <a:r>
              <a:rPr lang="en-US" sz="2800" b="1" i="1" dirty="0">
                <a:solidFill>
                  <a:srgbClr val="C00000"/>
                </a:solidFill>
              </a:rPr>
              <a:t>Whoever believes in the Son has eternal life; whoever does not obey the Son shall not see life, </a:t>
            </a:r>
            <a:r>
              <a:rPr lang="en-US" sz="2800" b="1" i="1" u="sng" dirty="0">
                <a:solidFill>
                  <a:srgbClr val="C00000"/>
                </a:solidFill>
              </a:rPr>
              <a:t>but the wrath of God remains on him</a:t>
            </a:r>
            <a:r>
              <a:rPr lang="en-US" sz="2800" b="1" dirty="0">
                <a:solidFill>
                  <a:srgbClr val="C00000"/>
                </a:solidFill>
              </a:rPr>
              <a:t>” </a:t>
            </a:r>
            <a:r>
              <a:rPr lang="en-US" sz="2800" b="1" dirty="0">
                <a:solidFill>
                  <a:schemeClr val="tx1"/>
                </a:solidFill>
              </a:rPr>
              <a:t>John 3:36</a:t>
            </a:r>
            <a:endParaRPr lang="en-US" sz="4000" b="1" dirty="0">
              <a:solidFill>
                <a:schemeClr val="tx1"/>
              </a:solidFill>
            </a:endParaRPr>
          </a:p>
        </p:txBody>
      </p:sp>
      <p:cxnSp>
        <p:nvCxnSpPr>
          <p:cNvPr id="6" name="Straight Connector 5">
            <a:extLst>
              <a:ext uri="{FF2B5EF4-FFF2-40B4-BE49-F238E27FC236}">
                <a16:creationId xmlns="" xmlns:a16="http://schemas.microsoft.com/office/drawing/2014/main" id="{C7598C37-5750-451A-80DC-D3CBAA007460}"/>
              </a:ext>
            </a:extLst>
          </p:cNvPr>
          <p:cNvCxnSpPr/>
          <p:nvPr/>
        </p:nvCxnSpPr>
        <p:spPr>
          <a:xfrm>
            <a:off x="668767" y="4616826"/>
            <a:ext cx="10854466"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7" name="Straight Connector 6">
            <a:extLst>
              <a:ext uri="{FF2B5EF4-FFF2-40B4-BE49-F238E27FC236}">
                <a16:creationId xmlns="" xmlns:a16="http://schemas.microsoft.com/office/drawing/2014/main" id="{A03EE1D7-B5FB-4CD6-8AD8-BC701D51F4CC}"/>
              </a:ext>
            </a:extLst>
          </p:cNvPr>
          <p:cNvCxnSpPr/>
          <p:nvPr/>
        </p:nvCxnSpPr>
        <p:spPr>
          <a:xfrm>
            <a:off x="668767" y="3628915"/>
            <a:ext cx="10854466" cy="0"/>
          </a:xfrm>
          <a:prstGeom prst="line">
            <a:avLst/>
          </a:prstGeom>
          <a:ln w="285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0822718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1500"/>
                                        <p:tgtEl>
                                          <p:spTgt spid="7"/>
                                        </p:tgtEl>
                                      </p:cBhvr>
                                    </p:animEffect>
                                  </p:childTnLst>
                                </p:cTn>
                              </p:par>
                            </p:childTnLst>
                          </p:cTn>
                        </p:par>
                        <p:par>
                          <p:cTn id="13" fill="hold">
                            <p:stCondLst>
                              <p:cond delay="1500"/>
                            </p:stCondLst>
                            <p:childTnLst>
                              <p:par>
                                <p:cTn id="14" presetID="6" presetClass="entr" presetSubtype="16"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ircle(in)">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ircle(in)">
                                      <p:cBhvr>
                                        <p:cTn id="21" dur="1500"/>
                                        <p:tgtEl>
                                          <p:spTgt spid="6"/>
                                        </p:tgtEl>
                                      </p:cBhvr>
                                    </p:animEffect>
                                  </p:childTnLst>
                                </p:cTn>
                              </p:par>
                            </p:childTnLst>
                          </p:cTn>
                        </p:par>
                        <p:par>
                          <p:cTn id="22" fill="hold">
                            <p:stCondLst>
                              <p:cond delay="1500"/>
                            </p:stCondLst>
                            <p:childTnLst>
                              <p:par>
                                <p:cTn id="23" presetID="6" presetClass="entr" presetSubtype="16"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circle(in)">
                                      <p:cBhvr>
                                        <p:cTn id="2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C42A73-12F5-4561-80DD-A79C307AD281}"/>
              </a:ext>
            </a:extLst>
          </p:cNvPr>
          <p:cNvSpPr>
            <a:spLocks noGrp="1"/>
          </p:cNvSpPr>
          <p:nvPr>
            <p:ph type="title"/>
          </p:nvPr>
        </p:nvSpPr>
        <p:spPr/>
        <p:txBody>
          <a:bodyPr>
            <a:noAutofit/>
          </a:bodyPr>
          <a:lstStyle/>
          <a:p>
            <a:r>
              <a:rPr lang="en-US" sz="3200" b="1" dirty="0">
                <a:solidFill>
                  <a:srgbClr val="BFBFBF"/>
                </a:solidFill>
              </a:rPr>
              <a:t>II. </a:t>
            </a:r>
            <a:r>
              <a:rPr lang="en-US" sz="3200" b="1" dirty="0"/>
              <a:t>The cross is God’s solution to our problem</a:t>
            </a:r>
            <a:endParaRPr lang="en-US" sz="3200" dirty="0"/>
          </a:p>
        </p:txBody>
      </p:sp>
      <p:sp>
        <p:nvSpPr>
          <p:cNvPr id="3" name="Content Placeholder 2">
            <a:extLst>
              <a:ext uri="{FF2B5EF4-FFF2-40B4-BE49-F238E27FC236}">
                <a16:creationId xmlns="" xmlns:a16="http://schemas.microsoft.com/office/drawing/2014/main" id="{DE136F6E-0C57-465D-8F20-AE4485CFBD60}"/>
              </a:ext>
            </a:extLst>
          </p:cNvPr>
          <p:cNvSpPr>
            <a:spLocks noGrp="1"/>
          </p:cNvSpPr>
          <p:nvPr>
            <p:ph idx="1"/>
          </p:nvPr>
        </p:nvSpPr>
        <p:spPr>
          <a:xfrm>
            <a:off x="581192" y="2038865"/>
            <a:ext cx="11343078" cy="4819134"/>
          </a:xfrm>
        </p:spPr>
        <p:txBody>
          <a:bodyPr>
            <a:noAutofit/>
          </a:bodyPr>
          <a:lstStyle/>
          <a:p>
            <a:pPr marL="514350" indent="-514350">
              <a:buFont typeface="+mj-lt"/>
              <a:buAutoNum type="alphaUcPeriod"/>
            </a:pPr>
            <a:r>
              <a:rPr lang="en-US" sz="2800" b="1" i="1" dirty="0">
                <a:solidFill>
                  <a:schemeClr val="tx1"/>
                </a:solidFill>
              </a:rPr>
              <a:t>Propitiation</a:t>
            </a:r>
            <a:r>
              <a:rPr lang="en-US" sz="2800" b="1" dirty="0">
                <a:solidFill>
                  <a:schemeClr val="tx1"/>
                </a:solidFill>
              </a:rPr>
              <a:t>: the cross satisfies God’s just demand for wrath</a:t>
            </a:r>
          </a:p>
          <a:p>
            <a:pPr marL="514350" indent="-514350">
              <a:buFont typeface="+mj-lt"/>
              <a:buAutoNum type="alphaUcPeriod"/>
            </a:pPr>
            <a:r>
              <a:rPr lang="en-US" sz="2800" b="1" i="1" dirty="0">
                <a:solidFill>
                  <a:schemeClr val="tx1"/>
                </a:solidFill>
              </a:rPr>
              <a:t>Redemption</a:t>
            </a:r>
            <a:r>
              <a:rPr lang="en-US" sz="2800" b="1" dirty="0">
                <a:solidFill>
                  <a:schemeClr val="tx1"/>
                </a:solidFill>
              </a:rPr>
              <a:t>: the cross delivers us from the enslaving power of sin</a:t>
            </a:r>
          </a:p>
          <a:p>
            <a:pPr marL="0" indent="0">
              <a:buNone/>
            </a:pPr>
            <a:r>
              <a:rPr lang="en-US" sz="2800" b="1" dirty="0">
                <a:solidFill>
                  <a:srgbClr val="C00000"/>
                </a:solidFill>
              </a:rPr>
              <a:t>“</a:t>
            </a:r>
            <a:r>
              <a:rPr lang="en-US" sz="2800" b="1" i="1" dirty="0">
                <a:solidFill>
                  <a:srgbClr val="C00000"/>
                </a:solidFill>
              </a:rPr>
              <a:t>We know that our old self was crucified with him in order that the body of sin might be brought to nothing, so that we would no longer be enslaved to sin. For one who has died has been set free from sin</a:t>
            </a:r>
            <a:r>
              <a:rPr lang="en-US" sz="2800" b="1" dirty="0">
                <a:solidFill>
                  <a:srgbClr val="C00000"/>
                </a:solidFill>
              </a:rPr>
              <a:t>”</a:t>
            </a:r>
            <a:r>
              <a:rPr lang="en-US" sz="2800" b="1" dirty="0"/>
              <a:t> </a:t>
            </a:r>
            <a:r>
              <a:rPr lang="en-US" sz="2800" b="1" dirty="0">
                <a:solidFill>
                  <a:schemeClr val="tx1"/>
                </a:solidFill>
              </a:rPr>
              <a:t>Romans 6:6-7</a:t>
            </a:r>
          </a:p>
          <a:p>
            <a:pPr marL="0" indent="0">
              <a:buNone/>
            </a:pPr>
            <a:r>
              <a:rPr lang="en-US" sz="2800" b="1" i="1" dirty="0">
                <a:solidFill>
                  <a:srgbClr val="C00000"/>
                </a:solidFill>
              </a:rPr>
              <a:t>“Truly, truly, I say to you, everyone who practices sin is a slave to sin. The slave does not remain in the house forever; the son remains forever. So if the Son sets you free, you will be free indeed”</a:t>
            </a:r>
            <a:r>
              <a:rPr lang="en-US" sz="2800" b="1" dirty="0"/>
              <a:t> </a:t>
            </a:r>
            <a:r>
              <a:rPr lang="en-US" sz="2800" b="1" dirty="0">
                <a:solidFill>
                  <a:schemeClr val="tx1"/>
                </a:solidFill>
              </a:rPr>
              <a:t>John 8:34-36</a:t>
            </a:r>
          </a:p>
          <a:p>
            <a:pPr marL="514350" indent="-514350">
              <a:buFont typeface="+mj-lt"/>
              <a:buAutoNum type="alphaUcPeriod"/>
            </a:pPr>
            <a:endParaRPr lang="en-US" sz="2800" b="1" dirty="0">
              <a:solidFill>
                <a:schemeClr val="tx1"/>
              </a:solidFill>
            </a:endParaRPr>
          </a:p>
        </p:txBody>
      </p:sp>
      <p:cxnSp>
        <p:nvCxnSpPr>
          <p:cNvPr id="6" name="Straight Connector 5">
            <a:extLst>
              <a:ext uri="{FF2B5EF4-FFF2-40B4-BE49-F238E27FC236}">
                <a16:creationId xmlns="" xmlns:a16="http://schemas.microsoft.com/office/drawing/2014/main" id="{C7598C37-5750-451A-80DC-D3CBAA007460}"/>
              </a:ext>
            </a:extLst>
          </p:cNvPr>
          <p:cNvCxnSpPr/>
          <p:nvPr/>
        </p:nvCxnSpPr>
        <p:spPr>
          <a:xfrm>
            <a:off x="668767" y="3170228"/>
            <a:ext cx="10854466"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7" name="Straight Connector 6">
            <a:extLst>
              <a:ext uri="{FF2B5EF4-FFF2-40B4-BE49-F238E27FC236}">
                <a16:creationId xmlns="" xmlns:a16="http://schemas.microsoft.com/office/drawing/2014/main" id="{A03EE1D7-B5FB-4CD6-8AD8-BC701D51F4CC}"/>
              </a:ext>
            </a:extLst>
          </p:cNvPr>
          <p:cNvCxnSpPr/>
          <p:nvPr/>
        </p:nvCxnSpPr>
        <p:spPr>
          <a:xfrm>
            <a:off x="668767" y="5021068"/>
            <a:ext cx="10854466" cy="0"/>
          </a:xfrm>
          <a:prstGeom prst="line">
            <a:avLst/>
          </a:prstGeom>
          <a:ln w="285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7660133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1500"/>
                                        <p:tgtEl>
                                          <p:spTgt spid="6"/>
                                        </p:tgtEl>
                                      </p:cBhvr>
                                    </p:animEffect>
                                  </p:childTnLst>
                                </p:cTn>
                              </p:par>
                            </p:childTnLst>
                          </p:cTn>
                        </p:par>
                        <p:par>
                          <p:cTn id="13" fill="hold">
                            <p:stCondLst>
                              <p:cond delay="1500"/>
                            </p:stCondLst>
                            <p:childTnLst>
                              <p:par>
                                <p:cTn id="14" presetID="6" presetClass="entr" presetSubtype="16"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1500"/>
                                        <p:tgtEl>
                                          <p:spTgt spid="7"/>
                                        </p:tgtEl>
                                      </p:cBhvr>
                                    </p:animEffect>
                                  </p:childTnLst>
                                </p:cTn>
                              </p:par>
                            </p:childTnLst>
                          </p:cTn>
                        </p:par>
                        <p:par>
                          <p:cTn id="22" fill="hold">
                            <p:stCondLst>
                              <p:cond delay="1500"/>
                            </p:stCondLst>
                            <p:childTnLst>
                              <p:par>
                                <p:cTn id="23" presetID="6" presetClass="entr" presetSubtype="16"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circle(in)">
                                      <p:cBhvr>
                                        <p:cTn id="2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C42A73-12F5-4561-80DD-A79C307AD281}"/>
              </a:ext>
            </a:extLst>
          </p:cNvPr>
          <p:cNvSpPr>
            <a:spLocks noGrp="1"/>
          </p:cNvSpPr>
          <p:nvPr>
            <p:ph type="title"/>
          </p:nvPr>
        </p:nvSpPr>
        <p:spPr/>
        <p:txBody>
          <a:bodyPr>
            <a:noAutofit/>
          </a:bodyPr>
          <a:lstStyle/>
          <a:p>
            <a:r>
              <a:rPr lang="en-US" sz="3200" b="1" dirty="0">
                <a:solidFill>
                  <a:srgbClr val="BFBFBF"/>
                </a:solidFill>
              </a:rPr>
              <a:t>II. </a:t>
            </a:r>
            <a:r>
              <a:rPr lang="en-US" sz="3200" b="1" dirty="0"/>
              <a:t>The cross is God’s solution to our problem</a:t>
            </a:r>
            <a:endParaRPr lang="en-US" sz="3200" dirty="0"/>
          </a:p>
        </p:txBody>
      </p:sp>
      <p:sp>
        <p:nvSpPr>
          <p:cNvPr id="3" name="Content Placeholder 2">
            <a:extLst>
              <a:ext uri="{FF2B5EF4-FFF2-40B4-BE49-F238E27FC236}">
                <a16:creationId xmlns="" xmlns:a16="http://schemas.microsoft.com/office/drawing/2014/main" id="{DE136F6E-0C57-465D-8F20-AE4485CFBD60}"/>
              </a:ext>
            </a:extLst>
          </p:cNvPr>
          <p:cNvSpPr>
            <a:spLocks noGrp="1"/>
          </p:cNvSpPr>
          <p:nvPr>
            <p:ph idx="1"/>
          </p:nvPr>
        </p:nvSpPr>
        <p:spPr>
          <a:xfrm>
            <a:off x="581192" y="2038865"/>
            <a:ext cx="11343078" cy="4819134"/>
          </a:xfrm>
        </p:spPr>
        <p:txBody>
          <a:bodyPr>
            <a:noAutofit/>
          </a:bodyPr>
          <a:lstStyle/>
          <a:p>
            <a:pPr marL="514350" indent="-514350">
              <a:buFont typeface="+mj-lt"/>
              <a:buAutoNum type="alphaUcPeriod"/>
            </a:pPr>
            <a:r>
              <a:rPr lang="en-US" sz="2800" b="1" i="1" dirty="0">
                <a:solidFill>
                  <a:schemeClr val="tx1"/>
                </a:solidFill>
              </a:rPr>
              <a:t>Propitiation</a:t>
            </a:r>
            <a:r>
              <a:rPr lang="en-US" sz="2800" b="1" dirty="0">
                <a:solidFill>
                  <a:schemeClr val="tx1"/>
                </a:solidFill>
              </a:rPr>
              <a:t>: the cross satisfies God’s just demand for wrath</a:t>
            </a:r>
          </a:p>
          <a:p>
            <a:pPr marL="514350" indent="-514350">
              <a:buFont typeface="+mj-lt"/>
              <a:buAutoNum type="alphaUcPeriod"/>
            </a:pPr>
            <a:r>
              <a:rPr lang="en-US" sz="2800" b="1" i="1" dirty="0">
                <a:solidFill>
                  <a:schemeClr val="tx1"/>
                </a:solidFill>
              </a:rPr>
              <a:t>Redemption</a:t>
            </a:r>
            <a:r>
              <a:rPr lang="en-US" sz="2800" b="1" dirty="0">
                <a:solidFill>
                  <a:schemeClr val="tx1"/>
                </a:solidFill>
              </a:rPr>
              <a:t>: the cross delivers us from the enslaving power of sin</a:t>
            </a:r>
          </a:p>
          <a:p>
            <a:pPr marL="514350" indent="-514350">
              <a:buFont typeface="+mj-lt"/>
              <a:buAutoNum type="alphaUcPeriod"/>
            </a:pPr>
            <a:r>
              <a:rPr lang="en-US" sz="2800" b="1" i="1" dirty="0">
                <a:solidFill>
                  <a:schemeClr val="tx1"/>
                </a:solidFill>
              </a:rPr>
              <a:t>Justification</a:t>
            </a:r>
            <a:r>
              <a:rPr lang="en-US" sz="2800" b="1" dirty="0">
                <a:solidFill>
                  <a:schemeClr val="tx1"/>
                </a:solidFill>
              </a:rPr>
              <a:t>: the cross puts us in a right standing before God</a:t>
            </a:r>
          </a:p>
          <a:p>
            <a:pPr marL="514350" indent="-514350">
              <a:buFont typeface="+mj-lt"/>
              <a:buAutoNum type="alphaUcPeriod"/>
            </a:pPr>
            <a:endParaRPr lang="en-US" sz="2800" b="1" dirty="0">
              <a:solidFill>
                <a:schemeClr val="tx1"/>
              </a:solidFill>
            </a:endParaRPr>
          </a:p>
          <a:p>
            <a:pPr marL="0" indent="0" algn="ctr">
              <a:buNone/>
            </a:pPr>
            <a:r>
              <a:rPr lang="en-US" sz="2800" b="1" dirty="0">
                <a:solidFill>
                  <a:schemeClr val="tx1"/>
                </a:solidFill>
              </a:rPr>
              <a:t>Justified – </a:t>
            </a:r>
            <a:r>
              <a:rPr lang="en-US" sz="2800" b="1" i="1" dirty="0">
                <a:solidFill>
                  <a:srgbClr val="C00000"/>
                </a:solidFill>
              </a:rPr>
              <a:t>“to render a favorable verdict”</a:t>
            </a:r>
          </a:p>
        </p:txBody>
      </p:sp>
      <p:cxnSp>
        <p:nvCxnSpPr>
          <p:cNvPr id="7" name="Straight Connector 6">
            <a:extLst>
              <a:ext uri="{FF2B5EF4-FFF2-40B4-BE49-F238E27FC236}">
                <a16:creationId xmlns="" xmlns:a16="http://schemas.microsoft.com/office/drawing/2014/main" id="{A03EE1D7-B5FB-4CD6-8AD8-BC701D51F4CC}"/>
              </a:ext>
            </a:extLst>
          </p:cNvPr>
          <p:cNvCxnSpPr/>
          <p:nvPr/>
        </p:nvCxnSpPr>
        <p:spPr>
          <a:xfrm>
            <a:off x="668767" y="5150674"/>
            <a:ext cx="10854466" cy="0"/>
          </a:xfrm>
          <a:prstGeom prst="line">
            <a:avLst/>
          </a:prstGeom>
          <a:ln w="285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7714606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1500"/>
                                        <p:tgtEl>
                                          <p:spTgt spid="7"/>
                                        </p:tgtEl>
                                      </p:cBhvr>
                                    </p:animEffect>
                                  </p:childTnLst>
                                </p:cTn>
                              </p:par>
                            </p:childTnLst>
                          </p:cTn>
                        </p:par>
                        <p:par>
                          <p:cTn id="13" fill="hold">
                            <p:stCondLst>
                              <p:cond delay="1500"/>
                            </p:stCondLst>
                            <p:childTnLst>
                              <p:par>
                                <p:cTn id="14" presetID="6" presetClass="entr" presetSubtype="16" fill="hold" nodeType="after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ircle(in)">
                                      <p:cBhvr>
                                        <p:cTn id="1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C42A73-12F5-4561-80DD-A79C307AD281}"/>
              </a:ext>
            </a:extLst>
          </p:cNvPr>
          <p:cNvSpPr>
            <a:spLocks noGrp="1"/>
          </p:cNvSpPr>
          <p:nvPr>
            <p:ph type="title"/>
          </p:nvPr>
        </p:nvSpPr>
        <p:spPr/>
        <p:txBody>
          <a:bodyPr>
            <a:noAutofit/>
          </a:bodyPr>
          <a:lstStyle/>
          <a:p>
            <a:r>
              <a:rPr lang="en-US" sz="3200" b="1" dirty="0">
                <a:solidFill>
                  <a:srgbClr val="BFBFBF"/>
                </a:solidFill>
              </a:rPr>
              <a:t>III. </a:t>
            </a:r>
            <a:r>
              <a:rPr lang="en-US" sz="3200" b="1" dirty="0"/>
              <a:t>The cross demonstrates God’s righteousness…</a:t>
            </a:r>
            <a:endParaRPr lang="en-US" sz="3200" dirty="0"/>
          </a:p>
        </p:txBody>
      </p:sp>
      <p:sp>
        <p:nvSpPr>
          <p:cNvPr id="3" name="Content Placeholder 2">
            <a:extLst>
              <a:ext uri="{FF2B5EF4-FFF2-40B4-BE49-F238E27FC236}">
                <a16:creationId xmlns="" xmlns:a16="http://schemas.microsoft.com/office/drawing/2014/main" id="{DE136F6E-0C57-465D-8F20-AE4485CFBD60}"/>
              </a:ext>
            </a:extLst>
          </p:cNvPr>
          <p:cNvSpPr>
            <a:spLocks noGrp="1"/>
          </p:cNvSpPr>
          <p:nvPr>
            <p:ph idx="1"/>
          </p:nvPr>
        </p:nvSpPr>
        <p:spPr>
          <a:xfrm>
            <a:off x="581192" y="2038865"/>
            <a:ext cx="11343078" cy="4819134"/>
          </a:xfrm>
        </p:spPr>
        <p:txBody>
          <a:bodyPr>
            <a:noAutofit/>
          </a:bodyPr>
          <a:lstStyle/>
          <a:p>
            <a:pPr marL="514350" indent="-514350">
              <a:buFont typeface="+mj-lt"/>
              <a:buAutoNum type="alphaUcPeriod"/>
            </a:pPr>
            <a:r>
              <a:rPr lang="en-US" sz="2800" b="1" dirty="0">
                <a:solidFill>
                  <a:schemeClr val="tx1"/>
                </a:solidFill>
              </a:rPr>
              <a:t>…in the person of Jesus Christ</a:t>
            </a:r>
          </a:p>
          <a:p>
            <a:pPr marL="0" indent="0">
              <a:buNone/>
            </a:pPr>
            <a:r>
              <a:rPr lang="en-US" sz="2800" b="1" dirty="0">
                <a:solidFill>
                  <a:srgbClr val="C00000"/>
                </a:solidFill>
              </a:rPr>
              <a:t>“the righteousness of God through </a:t>
            </a:r>
            <a:r>
              <a:rPr lang="en-US" sz="2800" b="1" u="sng" dirty="0">
                <a:solidFill>
                  <a:srgbClr val="C00000"/>
                </a:solidFill>
              </a:rPr>
              <a:t>faith in Jesus Christ</a:t>
            </a:r>
            <a:r>
              <a:rPr lang="en-US" sz="2800" b="1" dirty="0">
                <a:solidFill>
                  <a:srgbClr val="C00000"/>
                </a:solidFill>
              </a:rPr>
              <a:t> for all who believe.” </a:t>
            </a:r>
            <a:r>
              <a:rPr lang="en-US" sz="2800" b="1" dirty="0">
                <a:solidFill>
                  <a:schemeClr val="tx1"/>
                </a:solidFill>
              </a:rPr>
              <a:t>Verse 22, ESV</a:t>
            </a:r>
          </a:p>
          <a:p>
            <a:pPr marL="0" indent="0">
              <a:buNone/>
            </a:pPr>
            <a:r>
              <a:rPr lang="en-US" sz="2800" b="1" dirty="0">
                <a:solidFill>
                  <a:srgbClr val="C00000"/>
                </a:solidFill>
              </a:rPr>
              <a:t>“namely, the righteousness of God through </a:t>
            </a:r>
            <a:r>
              <a:rPr lang="en-US" sz="2800" b="1" u="sng" dirty="0">
                <a:solidFill>
                  <a:srgbClr val="C00000"/>
                </a:solidFill>
              </a:rPr>
              <a:t>the faithfulness of Jesus Christ</a:t>
            </a:r>
            <a:r>
              <a:rPr lang="en-US" sz="2800" b="1" dirty="0">
                <a:solidFill>
                  <a:srgbClr val="C00000"/>
                </a:solidFill>
              </a:rPr>
              <a:t> for all who believe.”  </a:t>
            </a:r>
            <a:r>
              <a:rPr lang="en-US" sz="2800" b="1" dirty="0">
                <a:solidFill>
                  <a:schemeClr val="tx1"/>
                </a:solidFill>
              </a:rPr>
              <a:t>Verse 22, NET</a:t>
            </a:r>
          </a:p>
        </p:txBody>
      </p:sp>
      <p:cxnSp>
        <p:nvCxnSpPr>
          <p:cNvPr id="7" name="Straight Connector 6">
            <a:extLst>
              <a:ext uri="{FF2B5EF4-FFF2-40B4-BE49-F238E27FC236}">
                <a16:creationId xmlns="" xmlns:a16="http://schemas.microsoft.com/office/drawing/2014/main" id="{A03EE1D7-B5FB-4CD6-8AD8-BC701D51F4CC}"/>
              </a:ext>
            </a:extLst>
          </p:cNvPr>
          <p:cNvCxnSpPr/>
          <p:nvPr/>
        </p:nvCxnSpPr>
        <p:spPr>
          <a:xfrm>
            <a:off x="668767" y="3764842"/>
            <a:ext cx="10854466" cy="0"/>
          </a:xfrm>
          <a:prstGeom prst="line">
            <a:avLst/>
          </a:prstGeom>
          <a:ln w="285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2506544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1500"/>
                                        <p:tgtEl>
                                          <p:spTgt spid="7"/>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childTnLst>
                          </p:cTn>
                        </p:par>
                        <p:par>
                          <p:cTn id="16" fill="hold">
                            <p:stCondLst>
                              <p:cond delay="2000"/>
                            </p:stCondLst>
                            <p:childTnLst>
                              <p:par>
                                <p:cTn id="17" presetID="6" presetClass="entr" presetSubtype="16"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C42A73-12F5-4561-80DD-A79C307AD281}"/>
              </a:ext>
            </a:extLst>
          </p:cNvPr>
          <p:cNvSpPr>
            <a:spLocks noGrp="1"/>
          </p:cNvSpPr>
          <p:nvPr>
            <p:ph type="title"/>
          </p:nvPr>
        </p:nvSpPr>
        <p:spPr/>
        <p:txBody>
          <a:bodyPr>
            <a:noAutofit/>
          </a:bodyPr>
          <a:lstStyle/>
          <a:p>
            <a:r>
              <a:rPr lang="en-US" sz="3200" b="1" dirty="0">
                <a:solidFill>
                  <a:srgbClr val="BFBFBF"/>
                </a:solidFill>
              </a:rPr>
              <a:t>III. </a:t>
            </a:r>
            <a:r>
              <a:rPr lang="en-US" sz="3200" b="1" dirty="0"/>
              <a:t>The cross demonstrates God’s righteousness…</a:t>
            </a:r>
            <a:endParaRPr lang="en-US" sz="3200" dirty="0"/>
          </a:p>
        </p:txBody>
      </p:sp>
      <p:sp>
        <p:nvSpPr>
          <p:cNvPr id="3" name="Content Placeholder 2">
            <a:extLst>
              <a:ext uri="{FF2B5EF4-FFF2-40B4-BE49-F238E27FC236}">
                <a16:creationId xmlns="" xmlns:a16="http://schemas.microsoft.com/office/drawing/2014/main" id="{DE136F6E-0C57-465D-8F20-AE4485CFBD60}"/>
              </a:ext>
            </a:extLst>
          </p:cNvPr>
          <p:cNvSpPr>
            <a:spLocks noGrp="1"/>
          </p:cNvSpPr>
          <p:nvPr>
            <p:ph idx="1"/>
          </p:nvPr>
        </p:nvSpPr>
        <p:spPr>
          <a:xfrm>
            <a:off x="581192" y="2038865"/>
            <a:ext cx="11343078" cy="4819134"/>
          </a:xfrm>
        </p:spPr>
        <p:txBody>
          <a:bodyPr>
            <a:noAutofit/>
          </a:bodyPr>
          <a:lstStyle/>
          <a:p>
            <a:pPr marL="514350" indent="-514350">
              <a:buFont typeface="+mj-lt"/>
              <a:buAutoNum type="alphaUcPeriod"/>
            </a:pPr>
            <a:r>
              <a:rPr lang="en-US" sz="2800" b="1" dirty="0">
                <a:solidFill>
                  <a:schemeClr val="tx1"/>
                </a:solidFill>
              </a:rPr>
              <a:t>…in the person of Jesus Christ</a:t>
            </a:r>
          </a:p>
          <a:p>
            <a:pPr marL="514350" indent="-514350">
              <a:buFont typeface="+mj-lt"/>
              <a:buAutoNum type="alphaUcPeriod"/>
            </a:pPr>
            <a:r>
              <a:rPr lang="en-US" sz="2800" b="1" dirty="0">
                <a:solidFill>
                  <a:schemeClr val="tx1"/>
                </a:solidFill>
              </a:rPr>
              <a:t>…through God’s “divine forbearance”</a:t>
            </a:r>
          </a:p>
          <a:p>
            <a:pPr marL="514350" indent="-514350">
              <a:buFont typeface="+mj-lt"/>
              <a:buAutoNum type="alphaUcPeriod"/>
            </a:pPr>
            <a:r>
              <a:rPr lang="en-US" sz="2800" b="1" dirty="0">
                <a:solidFill>
                  <a:schemeClr val="tx1"/>
                </a:solidFill>
              </a:rPr>
              <a:t> …by God’s loving act of justice</a:t>
            </a:r>
          </a:p>
          <a:p>
            <a:pPr marL="0" indent="0">
              <a:buNone/>
            </a:pPr>
            <a:r>
              <a:rPr lang="en-US" sz="2800" b="1" dirty="0">
                <a:solidFill>
                  <a:srgbClr val="C00000"/>
                </a:solidFill>
              </a:rPr>
              <a:t>“</a:t>
            </a:r>
            <a:r>
              <a:rPr lang="en-US" sz="2800" b="1" i="1" dirty="0">
                <a:solidFill>
                  <a:srgbClr val="C00000"/>
                </a:solidFill>
              </a:rPr>
              <a:t>O foolish ones, and slow of heart to believe all that the prophets have spoken! Was it not necessary that the Christ should suffer these things and enter into his glory?” And beginning with </a:t>
            </a:r>
            <a:r>
              <a:rPr lang="en-US" sz="2800" b="1" i="1" u="sng" dirty="0">
                <a:solidFill>
                  <a:srgbClr val="C00000"/>
                </a:solidFill>
              </a:rPr>
              <a:t>Moses and all the Prophets</a:t>
            </a:r>
            <a:r>
              <a:rPr lang="en-US" sz="2800" b="1" i="1" dirty="0">
                <a:solidFill>
                  <a:srgbClr val="C00000"/>
                </a:solidFill>
              </a:rPr>
              <a:t>, he interpreted to them in </a:t>
            </a:r>
            <a:r>
              <a:rPr lang="en-US" sz="2800" b="1" i="1" u="sng" dirty="0">
                <a:solidFill>
                  <a:srgbClr val="C00000"/>
                </a:solidFill>
              </a:rPr>
              <a:t>all the Scriptures</a:t>
            </a:r>
            <a:r>
              <a:rPr lang="en-US" sz="2800" b="1" i="1" dirty="0">
                <a:solidFill>
                  <a:srgbClr val="C00000"/>
                </a:solidFill>
              </a:rPr>
              <a:t> the things concerning himself.</a:t>
            </a:r>
            <a:r>
              <a:rPr lang="en-US" sz="2800" b="1" dirty="0">
                <a:solidFill>
                  <a:srgbClr val="C00000"/>
                </a:solidFill>
              </a:rPr>
              <a:t>”</a:t>
            </a:r>
            <a:r>
              <a:rPr lang="en-US" sz="2800" dirty="0"/>
              <a:t> </a:t>
            </a:r>
            <a:r>
              <a:rPr lang="en-US" sz="2800" b="1" dirty="0">
                <a:solidFill>
                  <a:schemeClr val="tx1"/>
                </a:solidFill>
              </a:rPr>
              <a:t>Luke 24:25-27</a:t>
            </a:r>
            <a:endParaRPr lang="en-US" sz="5400" b="1" dirty="0">
              <a:solidFill>
                <a:schemeClr val="tx1"/>
              </a:solidFill>
            </a:endParaRPr>
          </a:p>
        </p:txBody>
      </p:sp>
      <p:cxnSp>
        <p:nvCxnSpPr>
          <p:cNvPr id="7" name="Straight Connector 6">
            <a:extLst>
              <a:ext uri="{FF2B5EF4-FFF2-40B4-BE49-F238E27FC236}">
                <a16:creationId xmlns="" xmlns:a16="http://schemas.microsoft.com/office/drawing/2014/main" id="{A03EE1D7-B5FB-4CD6-8AD8-BC701D51F4CC}"/>
              </a:ext>
            </a:extLst>
          </p:cNvPr>
          <p:cNvCxnSpPr/>
          <p:nvPr/>
        </p:nvCxnSpPr>
        <p:spPr>
          <a:xfrm>
            <a:off x="668767" y="4197329"/>
            <a:ext cx="10854466" cy="0"/>
          </a:xfrm>
          <a:prstGeom prst="line">
            <a:avLst/>
          </a:prstGeom>
          <a:ln w="285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1828869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1500"/>
                                        <p:tgtEl>
                                          <p:spTgt spid="7"/>
                                        </p:tgtEl>
                                      </p:cBhvr>
                                    </p:animEffect>
                                  </p:childTnLst>
                                </p:cTn>
                              </p:par>
                            </p:childTnLst>
                          </p:cTn>
                        </p:par>
                        <p:par>
                          <p:cTn id="18" fill="hold">
                            <p:stCondLst>
                              <p:cond delay="1500"/>
                            </p:stCondLst>
                            <p:childTnLst>
                              <p:par>
                                <p:cTn id="19" presetID="6" presetClass="entr" presetSubtype="16" fill="hold"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0D6EBB-5D89-4878-8E5E-9614ACDD7A41}"/>
              </a:ext>
            </a:extLst>
          </p:cNvPr>
          <p:cNvSpPr>
            <a:spLocks noGrp="1"/>
          </p:cNvSpPr>
          <p:nvPr>
            <p:ph type="title"/>
          </p:nvPr>
        </p:nvSpPr>
        <p:spPr>
          <a:xfrm>
            <a:off x="581192" y="321277"/>
            <a:ext cx="11029616" cy="1915296"/>
          </a:xfrm>
        </p:spPr>
        <p:txBody>
          <a:bodyPr>
            <a:normAutofit/>
          </a:bodyPr>
          <a:lstStyle/>
          <a:p>
            <a:r>
              <a:rPr lang="en-US" b="1" dirty="0">
                <a:solidFill>
                  <a:srgbClr val="C00000"/>
                </a:solidFill>
              </a:rPr>
              <a:t>“</a:t>
            </a:r>
            <a:r>
              <a:rPr lang="en-US" b="1" i="1" dirty="0">
                <a:solidFill>
                  <a:srgbClr val="C00000"/>
                </a:solidFill>
              </a:rPr>
              <a:t>Therefore let us be grateful for receiving a kingdom that cannot be shaken, and thus </a:t>
            </a:r>
            <a:r>
              <a:rPr lang="en-US" b="1" i="1" u="sng" dirty="0">
                <a:solidFill>
                  <a:srgbClr val="C00000"/>
                </a:solidFill>
              </a:rPr>
              <a:t>let us offer to God acceptable worship, with reverence and awe, for our God is a consuming fire</a:t>
            </a:r>
            <a:r>
              <a:rPr lang="en-US" b="1" dirty="0">
                <a:solidFill>
                  <a:srgbClr val="C00000"/>
                </a:solidFill>
              </a:rPr>
              <a:t>” </a:t>
            </a:r>
            <a:r>
              <a:rPr lang="en-US" b="1" dirty="0">
                <a:solidFill>
                  <a:schemeClr val="tx1"/>
                </a:solidFill>
              </a:rPr>
              <a:t>Hebrews 12:28-29</a:t>
            </a:r>
          </a:p>
        </p:txBody>
      </p:sp>
      <p:pic>
        <p:nvPicPr>
          <p:cNvPr id="4" name="Picture 3">
            <a:extLst>
              <a:ext uri="{FF2B5EF4-FFF2-40B4-BE49-F238E27FC236}">
                <a16:creationId xmlns="" xmlns:a16="http://schemas.microsoft.com/office/drawing/2014/main" id="{E3206DFC-8A8C-4078-9880-75117129B311}"/>
              </a:ext>
            </a:extLst>
          </p:cNvPr>
          <p:cNvPicPr>
            <a:picLocks noChangeAspect="1"/>
          </p:cNvPicPr>
          <p:nvPr/>
        </p:nvPicPr>
        <p:blipFill>
          <a:blip r:embed="rId2">
            <a:duotone>
              <a:schemeClr val="accent2">
                <a:shade val="45000"/>
                <a:satMod val="135000"/>
              </a:schemeClr>
              <a:prstClr val="white"/>
            </a:duotone>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3728105" y="3149135"/>
            <a:ext cx="4735790" cy="3151453"/>
          </a:xfrm>
          <a:prstGeom prst="rect">
            <a:avLst/>
          </a:prstGeom>
          <a:effectLst>
            <a:softEdge rad="317500"/>
          </a:effectLst>
        </p:spPr>
      </p:pic>
      <p:sp>
        <p:nvSpPr>
          <p:cNvPr id="5" name="TextBox 4">
            <a:extLst>
              <a:ext uri="{FF2B5EF4-FFF2-40B4-BE49-F238E27FC236}">
                <a16:creationId xmlns="" xmlns:a16="http://schemas.microsoft.com/office/drawing/2014/main" id="{59F20929-DC05-49B6-BE02-FC788E5E8E55}"/>
              </a:ext>
            </a:extLst>
          </p:cNvPr>
          <p:cNvSpPr txBox="1"/>
          <p:nvPr/>
        </p:nvSpPr>
        <p:spPr>
          <a:xfrm>
            <a:off x="1396738" y="3167390"/>
            <a:ext cx="2829273" cy="523220"/>
          </a:xfrm>
          <a:prstGeom prst="rect">
            <a:avLst/>
          </a:prstGeom>
          <a:noFill/>
        </p:spPr>
        <p:txBody>
          <a:bodyPr wrap="square" rtlCol="0">
            <a:spAutoFit/>
          </a:bodyPr>
          <a:lstStyle/>
          <a:p>
            <a:pPr algn="ctr"/>
            <a:r>
              <a:rPr lang="en-US" sz="2800" b="1" dirty="0">
                <a:solidFill>
                  <a:srgbClr val="7030A0"/>
                </a:solidFill>
              </a:rPr>
              <a:t>Propitiation </a:t>
            </a:r>
          </a:p>
        </p:txBody>
      </p:sp>
      <p:sp>
        <p:nvSpPr>
          <p:cNvPr id="6" name="TextBox 5">
            <a:extLst>
              <a:ext uri="{FF2B5EF4-FFF2-40B4-BE49-F238E27FC236}">
                <a16:creationId xmlns="" xmlns:a16="http://schemas.microsoft.com/office/drawing/2014/main" id="{8C6182D8-EEDA-46A8-9ED6-DF94C86B8BBB}"/>
              </a:ext>
            </a:extLst>
          </p:cNvPr>
          <p:cNvSpPr txBox="1"/>
          <p:nvPr/>
        </p:nvSpPr>
        <p:spPr>
          <a:xfrm>
            <a:off x="8126630" y="2969678"/>
            <a:ext cx="2829273" cy="1384995"/>
          </a:xfrm>
          <a:prstGeom prst="rect">
            <a:avLst/>
          </a:prstGeom>
          <a:noFill/>
        </p:spPr>
        <p:txBody>
          <a:bodyPr wrap="square" rtlCol="0">
            <a:spAutoFit/>
          </a:bodyPr>
          <a:lstStyle/>
          <a:p>
            <a:pPr algn="ctr"/>
            <a:r>
              <a:rPr lang="en-US" sz="2800" b="1" dirty="0">
                <a:solidFill>
                  <a:srgbClr val="7030A0"/>
                </a:solidFill>
              </a:rPr>
              <a:t>The Righteousness of God </a:t>
            </a:r>
          </a:p>
        </p:txBody>
      </p:sp>
      <p:sp>
        <p:nvSpPr>
          <p:cNvPr id="7" name="TextBox 6">
            <a:extLst>
              <a:ext uri="{FF2B5EF4-FFF2-40B4-BE49-F238E27FC236}">
                <a16:creationId xmlns="" xmlns:a16="http://schemas.microsoft.com/office/drawing/2014/main" id="{8802F5F9-8F5F-4AFD-9289-8EF7CC4A5649}"/>
              </a:ext>
            </a:extLst>
          </p:cNvPr>
          <p:cNvSpPr txBox="1"/>
          <p:nvPr/>
        </p:nvSpPr>
        <p:spPr>
          <a:xfrm>
            <a:off x="1396737" y="5614028"/>
            <a:ext cx="2829273" cy="523220"/>
          </a:xfrm>
          <a:prstGeom prst="rect">
            <a:avLst/>
          </a:prstGeom>
          <a:noFill/>
        </p:spPr>
        <p:txBody>
          <a:bodyPr wrap="square" rtlCol="0">
            <a:spAutoFit/>
          </a:bodyPr>
          <a:lstStyle/>
          <a:p>
            <a:pPr algn="ctr"/>
            <a:r>
              <a:rPr lang="en-US" sz="2800" b="1" dirty="0">
                <a:solidFill>
                  <a:srgbClr val="7030A0"/>
                </a:solidFill>
              </a:rPr>
              <a:t>Justification </a:t>
            </a:r>
          </a:p>
        </p:txBody>
      </p:sp>
      <p:sp>
        <p:nvSpPr>
          <p:cNvPr id="8" name="TextBox 7">
            <a:extLst>
              <a:ext uri="{FF2B5EF4-FFF2-40B4-BE49-F238E27FC236}">
                <a16:creationId xmlns="" xmlns:a16="http://schemas.microsoft.com/office/drawing/2014/main" id="{63109638-559C-424B-84EA-1D14498EE9A0}"/>
              </a:ext>
            </a:extLst>
          </p:cNvPr>
          <p:cNvSpPr txBox="1"/>
          <p:nvPr/>
        </p:nvSpPr>
        <p:spPr>
          <a:xfrm>
            <a:off x="7965989" y="5614028"/>
            <a:ext cx="2829273" cy="523220"/>
          </a:xfrm>
          <a:prstGeom prst="rect">
            <a:avLst/>
          </a:prstGeom>
          <a:noFill/>
        </p:spPr>
        <p:txBody>
          <a:bodyPr wrap="square" rtlCol="0">
            <a:spAutoFit/>
          </a:bodyPr>
          <a:lstStyle/>
          <a:p>
            <a:pPr algn="ctr"/>
            <a:r>
              <a:rPr lang="en-US" sz="2800" b="1" dirty="0">
                <a:solidFill>
                  <a:srgbClr val="7030A0"/>
                </a:solidFill>
              </a:rPr>
              <a:t>Redemption </a:t>
            </a:r>
          </a:p>
        </p:txBody>
      </p:sp>
    </p:spTree>
    <p:extLst>
      <p:ext uri="{BB962C8B-B14F-4D97-AF65-F5344CB8AC3E}">
        <p14:creationId xmlns:p14="http://schemas.microsoft.com/office/powerpoint/2010/main" val="20999119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362</TotalTime>
  <Words>647</Words>
  <Application>Microsoft Macintosh PowerPoint</Application>
  <PresentationFormat>Custom</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Dividend</vt:lpstr>
      <vt:lpstr>Surveying the Wondrous Cross</vt:lpstr>
      <vt:lpstr>I. We have a problem: mankind is unrighteous and merits God’s judgment and wrath</vt:lpstr>
      <vt:lpstr>II. The cross is God’s solution to our problem</vt:lpstr>
      <vt:lpstr>II. The cross is God’s solution to our problem</vt:lpstr>
      <vt:lpstr>II. The cross is God’s solution to our problem</vt:lpstr>
      <vt:lpstr>III. The cross demonstrates God’s righteousness…</vt:lpstr>
      <vt:lpstr>III. The cross demonstrates God’s righteousness…</vt:lpstr>
      <vt:lpstr>“Therefore let us be grateful for receiving a kingdom that cannot be shaken, and thus let us offer to God acceptable worship, with reverence and awe, for our God is a consuming fire” Hebrews 12:28-29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Surveying the Wondrous Cross</dc:title>
  <dc:creator>User1</dc:creator>
  <cp:lastModifiedBy>Leptondale Bible Church</cp:lastModifiedBy>
  <cp:revision>13</cp:revision>
  <dcterms:created xsi:type="dcterms:W3CDTF">2018-03-14T17:53:53Z</dcterms:created>
  <dcterms:modified xsi:type="dcterms:W3CDTF">2018-03-17T20:33:46Z</dcterms:modified>
</cp:coreProperties>
</file>