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4"/>
  </p:handoutMasterIdLst>
  <p:sldIdLst>
    <p:sldId id="277" r:id="rId2"/>
    <p:sldId id="311" r:id="rId3"/>
    <p:sldId id="280" r:id="rId4"/>
    <p:sldId id="260" r:id="rId5"/>
    <p:sldId id="291" r:id="rId6"/>
    <p:sldId id="318" r:id="rId7"/>
    <p:sldId id="316" r:id="rId8"/>
    <p:sldId id="319" r:id="rId9"/>
    <p:sldId id="320" r:id="rId10"/>
    <p:sldId id="321" r:id="rId11"/>
    <p:sldId id="322" r:id="rId12"/>
    <p:sldId id="323" r:id="rId13"/>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82" d="100"/>
          <a:sy n="82" d="100"/>
        </p:scale>
        <p:origin x="-63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6C2D25E-B3C6-4444-A8E9-680DCF2D4962}"/>
              </a:ext>
            </a:extLst>
          </p:cNvPr>
          <p:cNvSpPr>
            <a:spLocks noGrp="1"/>
          </p:cNvSpPr>
          <p:nvPr>
            <p:ph type="hdr" sz="quarter"/>
          </p:nvPr>
        </p:nvSpPr>
        <p:spPr>
          <a:xfrm>
            <a:off x="0" y="0"/>
            <a:ext cx="3066733" cy="469779"/>
          </a:xfrm>
          <a:prstGeom prst="rect">
            <a:avLst/>
          </a:prstGeom>
        </p:spPr>
        <p:txBody>
          <a:bodyPr vert="horz" lIns="93932" tIns="46966" rIns="93932" bIns="46966" rtlCol="0"/>
          <a:lstStyle>
            <a:lvl1pPr algn="l">
              <a:defRPr sz="1200"/>
            </a:lvl1pPr>
          </a:lstStyle>
          <a:p>
            <a:endParaRPr lang="en-US"/>
          </a:p>
        </p:txBody>
      </p:sp>
      <p:sp>
        <p:nvSpPr>
          <p:cNvPr id="3" name="Date Placeholder 2">
            <a:extLst>
              <a:ext uri="{FF2B5EF4-FFF2-40B4-BE49-F238E27FC236}">
                <a16:creationId xmlns:a16="http://schemas.microsoft.com/office/drawing/2014/main" xmlns="" id="{79F064DC-50DF-4D66-8070-4E0BBDEFD466}"/>
              </a:ext>
            </a:extLst>
          </p:cNvPr>
          <p:cNvSpPr>
            <a:spLocks noGrp="1"/>
          </p:cNvSpPr>
          <p:nvPr>
            <p:ph type="dt" sz="quarter" idx="1"/>
          </p:nvPr>
        </p:nvSpPr>
        <p:spPr>
          <a:xfrm>
            <a:off x="4008705" y="0"/>
            <a:ext cx="3066733" cy="469779"/>
          </a:xfrm>
          <a:prstGeom prst="rect">
            <a:avLst/>
          </a:prstGeom>
        </p:spPr>
        <p:txBody>
          <a:bodyPr vert="horz" lIns="93932" tIns="46966" rIns="93932" bIns="46966" rtlCol="0"/>
          <a:lstStyle>
            <a:lvl1pPr algn="r">
              <a:defRPr sz="1200"/>
            </a:lvl1pPr>
          </a:lstStyle>
          <a:p>
            <a:fld id="{B071F7B8-8E73-480A-8C01-2A01559804AA}" type="datetimeFigureOut">
              <a:rPr lang="en-US" smtClean="0"/>
              <a:t>2/25/18</a:t>
            </a:fld>
            <a:endParaRPr lang="en-US"/>
          </a:p>
        </p:txBody>
      </p:sp>
      <p:sp>
        <p:nvSpPr>
          <p:cNvPr id="4" name="Footer Placeholder 3">
            <a:extLst>
              <a:ext uri="{FF2B5EF4-FFF2-40B4-BE49-F238E27FC236}">
                <a16:creationId xmlns:a16="http://schemas.microsoft.com/office/drawing/2014/main" xmlns="" id="{EF358075-9964-454B-BE51-153AF606CB93}"/>
              </a:ext>
            </a:extLst>
          </p:cNvPr>
          <p:cNvSpPr>
            <a:spLocks noGrp="1"/>
          </p:cNvSpPr>
          <p:nvPr>
            <p:ph type="ftr" sz="quarter" idx="2"/>
          </p:nvPr>
        </p:nvSpPr>
        <p:spPr>
          <a:xfrm>
            <a:off x="0" y="8893297"/>
            <a:ext cx="3066733" cy="469778"/>
          </a:xfrm>
          <a:prstGeom prst="rect">
            <a:avLst/>
          </a:prstGeom>
        </p:spPr>
        <p:txBody>
          <a:bodyPr vert="horz" lIns="93932" tIns="46966" rIns="93932" bIns="4696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E9301C1C-8989-4F79-B968-C694DB13EBB4}"/>
              </a:ext>
            </a:extLst>
          </p:cNvPr>
          <p:cNvSpPr>
            <a:spLocks noGrp="1"/>
          </p:cNvSpPr>
          <p:nvPr>
            <p:ph type="sldNum" sz="quarter" idx="3"/>
          </p:nvPr>
        </p:nvSpPr>
        <p:spPr>
          <a:xfrm>
            <a:off x="4008705" y="8893297"/>
            <a:ext cx="3066733" cy="469778"/>
          </a:xfrm>
          <a:prstGeom prst="rect">
            <a:avLst/>
          </a:prstGeom>
        </p:spPr>
        <p:txBody>
          <a:bodyPr vert="horz" lIns="93932" tIns="46966" rIns="93932" bIns="46966" rtlCol="0" anchor="b"/>
          <a:lstStyle>
            <a:lvl1pPr algn="r">
              <a:defRPr sz="1200"/>
            </a:lvl1pPr>
          </a:lstStyle>
          <a:p>
            <a:fld id="{8916DDF3-8CEE-4160-86AF-852F5263217C}" type="slidenum">
              <a:rPr lang="en-US" smtClean="0"/>
              <a:t>‹#›</a:t>
            </a:fld>
            <a:endParaRPr lang="en-US"/>
          </a:p>
        </p:txBody>
      </p:sp>
    </p:spTree>
    <p:extLst>
      <p:ext uri="{BB962C8B-B14F-4D97-AF65-F5344CB8AC3E}">
        <p14:creationId xmlns:p14="http://schemas.microsoft.com/office/powerpoint/2010/main" val="429315488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185B415-A370-4BA6-9654-B401303E8077}" type="datetimeFigureOut">
              <a:rPr lang="en-US" smtClean="0"/>
              <a:t>2/25/18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5CD9D-B008-4E2C-A0EA-0681A47D60E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907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85B415-A370-4BA6-9654-B401303E8077}" type="datetimeFigureOut">
              <a:rPr lang="en-US" smtClean="0"/>
              <a:t>2/25/18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5CD9D-B008-4E2C-A0EA-0681A47D60EF}" type="slidenum">
              <a:rPr lang="en-US" smtClean="0"/>
              <a:t>‹#›</a:t>
            </a:fld>
            <a:endParaRPr lang="en-US"/>
          </a:p>
        </p:txBody>
      </p:sp>
    </p:spTree>
    <p:extLst>
      <p:ext uri="{BB962C8B-B14F-4D97-AF65-F5344CB8AC3E}">
        <p14:creationId xmlns:p14="http://schemas.microsoft.com/office/powerpoint/2010/main" val="4087091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85B415-A370-4BA6-9654-B401303E8077}" type="datetimeFigureOut">
              <a:rPr lang="en-US" smtClean="0"/>
              <a:t>2/25/18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5CD9D-B008-4E2C-A0EA-0681A47D60EF}" type="slidenum">
              <a:rPr lang="en-US" smtClean="0"/>
              <a:t>‹#›</a:t>
            </a:fld>
            <a:endParaRPr lang="en-US"/>
          </a:p>
        </p:txBody>
      </p:sp>
    </p:spTree>
    <p:extLst>
      <p:ext uri="{BB962C8B-B14F-4D97-AF65-F5344CB8AC3E}">
        <p14:creationId xmlns:p14="http://schemas.microsoft.com/office/powerpoint/2010/main" val="320982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85B415-A370-4BA6-9654-B401303E8077}" type="datetimeFigureOut">
              <a:rPr lang="en-US" smtClean="0"/>
              <a:t>2/25/18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5CD9D-B008-4E2C-A0EA-0681A47D60EF}" type="slidenum">
              <a:rPr lang="en-US" smtClean="0"/>
              <a:t>‹#›</a:t>
            </a:fld>
            <a:endParaRPr lang="en-US"/>
          </a:p>
        </p:txBody>
      </p:sp>
    </p:spTree>
    <p:extLst>
      <p:ext uri="{BB962C8B-B14F-4D97-AF65-F5344CB8AC3E}">
        <p14:creationId xmlns:p14="http://schemas.microsoft.com/office/powerpoint/2010/main" val="1726107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85B415-A370-4BA6-9654-B401303E8077}" type="datetimeFigureOut">
              <a:rPr lang="en-US" smtClean="0"/>
              <a:t>2/25/18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5CD9D-B008-4E2C-A0EA-0681A47D60E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418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85B415-A370-4BA6-9654-B401303E8077}" type="datetimeFigureOut">
              <a:rPr lang="en-US" smtClean="0"/>
              <a:t>2/25/18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45CD9D-B008-4E2C-A0EA-0681A47D60EF}" type="slidenum">
              <a:rPr lang="en-US" smtClean="0"/>
              <a:t>‹#›</a:t>
            </a:fld>
            <a:endParaRPr lang="en-US"/>
          </a:p>
        </p:txBody>
      </p:sp>
    </p:spTree>
    <p:extLst>
      <p:ext uri="{BB962C8B-B14F-4D97-AF65-F5344CB8AC3E}">
        <p14:creationId xmlns:p14="http://schemas.microsoft.com/office/powerpoint/2010/main" val="2597454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85B415-A370-4BA6-9654-B401303E8077}" type="datetimeFigureOut">
              <a:rPr lang="en-US" smtClean="0"/>
              <a:t>2/25/18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45CD9D-B008-4E2C-A0EA-0681A47D60EF}" type="slidenum">
              <a:rPr lang="en-US" smtClean="0"/>
              <a:t>‹#›</a:t>
            </a:fld>
            <a:endParaRPr lang="en-US"/>
          </a:p>
        </p:txBody>
      </p:sp>
    </p:spTree>
    <p:extLst>
      <p:ext uri="{BB962C8B-B14F-4D97-AF65-F5344CB8AC3E}">
        <p14:creationId xmlns:p14="http://schemas.microsoft.com/office/powerpoint/2010/main" val="2630446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85B415-A370-4BA6-9654-B401303E8077}" type="datetimeFigureOut">
              <a:rPr lang="en-US" smtClean="0"/>
              <a:t>2/25/18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45CD9D-B008-4E2C-A0EA-0681A47D60EF}" type="slidenum">
              <a:rPr lang="en-US" smtClean="0"/>
              <a:t>‹#›</a:t>
            </a:fld>
            <a:endParaRPr lang="en-US"/>
          </a:p>
        </p:txBody>
      </p:sp>
    </p:spTree>
    <p:extLst>
      <p:ext uri="{BB962C8B-B14F-4D97-AF65-F5344CB8AC3E}">
        <p14:creationId xmlns:p14="http://schemas.microsoft.com/office/powerpoint/2010/main" val="1258051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185B415-A370-4BA6-9654-B401303E8077}" type="datetimeFigureOut">
              <a:rPr lang="en-US" smtClean="0"/>
              <a:t>2/25/18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045CD9D-B008-4E2C-A0EA-0681A47D60EF}" type="slidenum">
              <a:rPr lang="en-US" smtClean="0"/>
              <a:t>‹#›</a:t>
            </a:fld>
            <a:endParaRPr lang="en-US"/>
          </a:p>
        </p:txBody>
      </p:sp>
    </p:spTree>
    <p:extLst>
      <p:ext uri="{BB962C8B-B14F-4D97-AF65-F5344CB8AC3E}">
        <p14:creationId xmlns:p14="http://schemas.microsoft.com/office/powerpoint/2010/main" val="3041205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185B415-A370-4BA6-9654-B401303E8077}" type="datetimeFigureOut">
              <a:rPr lang="en-US" smtClean="0"/>
              <a:t>2/25/18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045CD9D-B008-4E2C-A0EA-0681A47D60EF}" type="slidenum">
              <a:rPr lang="en-US" smtClean="0"/>
              <a:t>‹#›</a:t>
            </a:fld>
            <a:endParaRPr lang="en-US"/>
          </a:p>
        </p:txBody>
      </p:sp>
    </p:spTree>
    <p:extLst>
      <p:ext uri="{BB962C8B-B14F-4D97-AF65-F5344CB8AC3E}">
        <p14:creationId xmlns:p14="http://schemas.microsoft.com/office/powerpoint/2010/main" val="364717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85B415-A370-4BA6-9654-B401303E8077}" type="datetimeFigureOut">
              <a:rPr lang="en-US" smtClean="0"/>
              <a:t>2/25/18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45CD9D-B008-4E2C-A0EA-0681A47D60EF}" type="slidenum">
              <a:rPr lang="en-US" smtClean="0"/>
              <a:t>‹#›</a:t>
            </a:fld>
            <a:endParaRPr lang="en-US"/>
          </a:p>
        </p:txBody>
      </p:sp>
    </p:spTree>
    <p:extLst>
      <p:ext uri="{BB962C8B-B14F-4D97-AF65-F5344CB8AC3E}">
        <p14:creationId xmlns:p14="http://schemas.microsoft.com/office/powerpoint/2010/main" val="7822480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185B415-A370-4BA6-9654-B401303E8077}" type="datetimeFigureOut">
              <a:rPr lang="en-US" smtClean="0"/>
              <a:t>2/25/18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045CD9D-B008-4E2C-A0EA-0681A47D60E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18144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319974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3C7CDE-29CE-4D5A-842D-95CD5C4245BA}"/>
              </a:ext>
            </a:extLst>
          </p:cNvPr>
          <p:cNvSpPr>
            <a:spLocks noGrp="1"/>
          </p:cNvSpPr>
          <p:nvPr>
            <p:ph type="title"/>
          </p:nvPr>
        </p:nvSpPr>
        <p:spPr>
          <a:xfrm>
            <a:off x="1097280" y="358795"/>
            <a:ext cx="10058400" cy="1450757"/>
          </a:xfrm>
        </p:spPr>
        <p:txBody>
          <a:bodyPr>
            <a:normAutofit/>
          </a:bodyPr>
          <a:lstStyle/>
          <a:p>
            <a:r>
              <a:rPr lang="en-US" b="1" dirty="0">
                <a:solidFill>
                  <a:schemeClr val="tx1"/>
                </a:solidFill>
              </a:rPr>
              <a:t>Conclusion</a:t>
            </a:r>
          </a:p>
        </p:txBody>
      </p:sp>
      <p:sp>
        <p:nvSpPr>
          <p:cNvPr id="3" name="Content Placeholder 2">
            <a:extLst>
              <a:ext uri="{FF2B5EF4-FFF2-40B4-BE49-F238E27FC236}">
                <a16:creationId xmlns:a16="http://schemas.microsoft.com/office/drawing/2014/main" xmlns="" id="{FD658043-F81E-40F4-AF2B-72155A6C49E5}"/>
              </a:ext>
            </a:extLst>
          </p:cNvPr>
          <p:cNvSpPr>
            <a:spLocks noGrp="1"/>
          </p:cNvSpPr>
          <p:nvPr>
            <p:ph idx="1"/>
          </p:nvPr>
        </p:nvSpPr>
        <p:spPr>
          <a:xfrm>
            <a:off x="357809" y="1845733"/>
            <a:ext cx="11569148" cy="4867887"/>
          </a:xfrm>
        </p:spPr>
        <p:txBody>
          <a:bodyPr>
            <a:normAutofit/>
          </a:bodyPr>
          <a:lstStyle/>
          <a:p>
            <a:pPr marL="0" indent="0">
              <a:buNone/>
            </a:pPr>
            <a:r>
              <a:rPr lang="en-US" sz="3200" b="1" i="1" dirty="0">
                <a:solidFill>
                  <a:srgbClr val="C00000"/>
                </a:solidFill>
              </a:rPr>
              <a:t>“Internal ministries of the church which impart to the Body a thorough understanding and application of the scriptures in order to equip all believers for every good work, as well as to prepare leaders to both serve and prepare other believers to serve according to their God-given gifts and their thoughtful placement into ministry” </a:t>
            </a:r>
            <a:r>
              <a:rPr lang="en-US" sz="3200" b="1" dirty="0">
                <a:solidFill>
                  <a:schemeClr val="tx1"/>
                </a:solidFill>
              </a:rPr>
              <a:t>Equip Ministries Objective</a:t>
            </a:r>
          </a:p>
          <a:p>
            <a:pPr marL="0" indent="0">
              <a:buNone/>
            </a:pPr>
            <a:r>
              <a:rPr lang="en-US" sz="3200" b="1" dirty="0">
                <a:solidFill>
                  <a:schemeClr val="tx1"/>
                </a:solidFill>
              </a:rPr>
              <a:t>Through the lens of the biblical concept of a Refuge, we learn…</a:t>
            </a:r>
          </a:p>
          <a:p>
            <a:pPr marL="514350" indent="-514350">
              <a:buFont typeface="+mj-lt"/>
              <a:buAutoNum type="arabicPeriod" startAt="3"/>
            </a:pPr>
            <a:r>
              <a:rPr lang="en-US" sz="2800" b="1" u="sng" dirty="0">
                <a:solidFill>
                  <a:srgbClr val="C00000"/>
                </a:solidFill>
              </a:rPr>
              <a:t>God’s grace abounds in His Refuge</a:t>
            </a:r>
            <a:r>
              <a:rPr lang="en-US" sz="2800" b="1" dirty="0">
                <a:solidFill>
                  <a:srgbClr val="C00000"/>
                </a:solidFill>
              </a:rPr>
              <a:t>. Our failures should not be cause to walk away from His purpose for us, even if it feels like our strength is gone both inside and out. </a:t>
            </a:r>
          </a:p>
        </p:txBody>
      </p:sp>
      <p:cxnSp>
        <p:nvCxnSpPr>
          <p:cNvPr id="4" name="Straight Connector 3">
            <a:extLst>
              <a:ext uri="{FF2B5EF4-FFF2-40B4-BE49-F238E27FC236}">
                <a16:creationId xmlns:a16="http://schemas.microsoft.com/office/drawing/2014/main" xmlns="" id="{2641170C-62E1-4C70-B4BE-E63E73336304}"/>
              </a:ext>
            </a:extLst>
          </p:cNvPr>
          <p:cNvCxnSpPr/>
          <p:nvPr/>
        </p:nvCxnSpPr>
        <p:spPr>
          <a:xfrm>
            <a:off x="746760" y="4604537"/>
            <a:ext cx="1069848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03136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3C7CDE-29CE-4D5A-842D-95CD5C4245BA}"/>
              </a:ext>
            </a:extLst>
          </p:cNvPr>
          <p:cNvSpPr>
            <a:spLocks noGrp="1"/>
          </p:cNvSpPr>
          <p:nvPr>
            <p:ph type="title"/>
          </p:nvPr>
        </p:nvSpPr>
        <p:spPr>
          <a:xfrm>
            <a:off x="1097280" y="358795"/>
            <a:ext cx="10058400" cy="1450757"/>
          </a:xfrm>
        </p:spPr>
        <p:txBody>
          <a:bodyPr>
            <a:normAutofit/>
          </a:bodyPr>
          <a:lstStyle/>
          <a:p>
            <a:r>
              <a:rPr lang="en-US" b="1" dirty="0">
                <a:solidFill>
                  <a:schemeClr val="tx1"/>
                </a:solidFill>
              </a:rPr>
              <a:t>Conclusion</a:t>
            </a:r>
          </a:p>
        </p:txBody>
      </p:sp>
      <p:sp>
        <p:nvSpPr>
          <p:cNvPr id="3" name="Content Placeholder 2">
            <a:extLst>
              <a:ext uri="{FF2B5EF4-FFF2-40B4-BE49-F238E27FC236}">
                <a16:creationId xmlns:a16="http://schemas.microsoft.com/office/drawing/2014/main" xmlns="" id="{FD658043-F81E-40F4-AF2B-72155A6C49E5}"/>
              </a:ext>
            </a:extLst>
          </p:cNvPr>
          <p:cNvSpPr>
            <a:spLocks noGrp="1"/>
          </p:cNvSpPr>
          <p:nvPr>
            <p:ph idx="1"/>
          </p:nvPr>
        </p:nvSpPr>
        <p:spPr>
          <a:xfrm>
            <a:off x="357809" y="1845733"/>
            <a:ext cx="11569148" cy="4867887"/>
          </a:xfrm>
        </p:spPr>
        <p:txBody>
          <a:bodyPr>
            <a:normAutofit/>
          </a:bodyPr>
          <a:lstStyle/>
          <a:p>
            <a:pPr marL="0" indent="0">
              <a:buNone/>
            </a:pPr>
            <a:r>
              <a:rPr lang="en-US" sz="3200" b="1" i="1" dirty="0">
                <a:solidFill>
                  <a:srgbClr val="C00000"/>
                </a:solidFill>
              </a:rPr>
              <a:t>“Internal ministries of the church which impart to the Body a thorough understanding and application of the scriptures in order to equip all believers for every good work, as well as </a:t>
            </a:r>
            <a:r>
              <a:rPr lang="en-US" sz="3200" b="1" i="1" u="sng" dirty="0">
                <a:solidFill>
                  <a:srgbClr val="C00000"/>
                </a:solidFill>
              </a:rPr>
              <a:t>to prepare leaders to both serve and prepare other believers to serve according to their God-given gifts and their thoughtful placement into ministry</a:t>
            </a:r>
            <a:r>
              <a:rPr lang="en-US" sz="3200" b="1" i="1" dirty="0">
                <a:solidFill>
                  <a:srgbClr val="C00000"/>
                </a:solidFill>
              </a:rPr>
              <a:t>” </a:t>
            </a:r>
            <a:r>
              <a:rPr lang="en-US" sz="3200" b="1" dirty="0">
                <a:solidFill>
                  <a:schemeClr val="tx1"/>
                </a:solidFill>
              </a:rPr>
              <a:t>Equip Ministries Objective</a:t>
            </a:r>
          </a:p>
          <a:p>
            <a:pPr marL="0" indent="0">
              <a:buNone/>
            </a:pPr>
            <a:r>
              <a:rPr lang="en-US" sz="3200" b="1" dirty="0">
                <a:solidFill>
                  <a:schemeClr val="tx1"/>
                </a:solidFill>
              </a:rPr>
              <a:t>Through the lens of the biblical concept of a Refuge, we learn…</a:t>
            </a:r>
          </a:p>
          <a:p>
            <a:pPr marL="514350" indent="-514350">
              <a:buFont typeface="+mj-lt"/>
              <a:buAutoNum type="arabicPeriod" startAt="4"/>
            </a:pPr>
            <a:r>
              <a:rPr lang="en-US" sz="2800" b="1" dirty="0">
                <a:solidFill>
                  <a:srgbClr val="C00000"/>
                </a:solidFill>
              </a:rPr>
              <a:t>The importance of </a:t>
            </a:r>
            <a:r>
              <a:rPr lang="en-US" sz="2800" b="1" i="1" dirty="0">
                <a:solidFill>
                  <a:srgbClr val="C00000"/>
                </a:solidFill>
              </a:rPr>
              <a:t>preparing leaders to both serve and prepare other believers to serve</a:t>
            </a:r>
            <a:r>
              <a:rPr lang="en-US" sz="2800" b="1" dirty="0">
                <a:solidFill>
                  <a:srgbClr val="C00000"/>
                </a:solidFill>
              </a:rPr>
              <a:t> </a:t>
            </a:r>
            <a:r>
              <a:rPr lang="en-US" sz="2800" b="1" u="sng" dirty="0">
                <a:solidFill>
                  <a:srgbClr val="C00000"/>
                </a:solidFill>
              </a:rPr>
              <a:t>can’t be overstated</a:t>
            </a:r>
            <a:r>
              <a:rPr lang="en-US" sz="2800" b="1" dirty="0">
                <a:solidFill>
                  <a:srgbClr val="C00000"/>
                </a:solidFill>
              </a:rPr>
              <a:t>. </a:t>
            </a:r>
            <a:r>
              <a:rPr lang="en-US" sz="2800" b="1" u="sng" dirty="0">
                <a:solidFill>
                  <a:srgbClr val="C00000"/>
                </a:solidFill>
              </a:rPr>
              <a:t> </a:t>
            </a:r>
            <a:endParaRPr lang="en-US" sz="3600" b="1" u="sng" dirty="0">
              <a:solidFill>
                <a:srgbClr val="C00000"/>
              </a:solidFill>
            </a:endParaRPr>
          </a:p>
        </p:txBody>
      </p:sp>
      <p:cxnSp>
        <p:nvCxnSpPr>
          <p:cNvPr id="4" name="Straight Connector 3">
            <a:extLst>
              <a:ext uri="{FF2B5EF4-FFF2-40B4-BE49-F238E27FC236}">
                <a16:creationId xmlns:a16="http://schemas.microsoft.com/office/drawing/2014/main" xmlns="" id="{2641170C-62E1-4C70-B4BE-E63E73336304}"/>
              </a:ext>
            </a:extLst>
          </p:cNvPr>
          <p:cNvCxnSpPr/>
          <p:nvPr/>
        </p:nvCxnSpPr>
        <p:spPr>
          <a:xfrm>
            <a:off x="746760" y="4604537"/>
            <a:ext cx="1069848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46197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66CFCA-1D16-41FE-B33D-0DADC60AA70D}"/>
              </a:ext>
            </a:extLst>
          </p:cNvPr>
          <p:cNvSpPr>
            <a:spLocks noGrp="1"/>
          </p:cNvSpPr>
          <p:nvPr>
            <p:ph type="ctrTitle"/>
          </p:nvPr>
        </p:nvSpPr>
        <p:spPr>
          <a:xfrm>
            <a:off x="1566888" y="5005136"/>
            <a:ext cx="9058225" cy="871387"/>
          </a:xfrm>
        </p:spPr>
        <p:txBody>
          <a:bodyPr>
            <a:normAutofit/>
          </a:bodyPr>
          <a:lstStyle/>
          <a:p>
            <a:pPr algn="ctr"/>
            <a:r>
              <a:rPr lang="en-US" sz="5400" b="1" dirty="0">
                <a:solidFill>
                  <a:schemeClr val="tx1"/>
                </a:solidFill>
              </a:rPr>
              <a:t>In His Refuge, We Equip </a:t>
            </a:r>
            <a:endParaRPr lang="en-US" sz="5400" b="1" i="1" dirty="0"/>
          </a:p>
        </p:txBody>
      </p:sp>
      <p:pic>
        <p:nvPicPr>
          <p:cNvPr id="5" name="Picture 4">
            <a:extLst>
              <a:ext uri="{FF2B5EF4-FFF2-40B4-BE49-F238E27FC236}">
                <a16:creationId xmlns:a16="http://schemas.microsoft.com/office/drawing/2014/main" xmlns="" id="{73635CFF-3CD6-45E2-9830-AB6711E8D9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0071" y="96252"/>
            <a:ext cx="6331859" cy="4199021"/>
          </a:xfrm>
          <a:prstGeom prst="rect">
            <a:avLst/>
          </a:prstGeom>
          <a:effectLst>
            <a:softEdge rad="50800"/>
          </a:effectLst>
        </p:spPr>
      </p:pic>
    </p:spTree>
    <p:extLst>
      <p:ext uri="{BB962C8B-B14F-4D97-AF65-F5344CB8AC3E}">
        <p14:creationId xmlns:p14="http://schemas.microsoft.com/office/powerpoint/2010/main" val="10901861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33E8F58-A000-4B01-BA85-E5A9C171BD06}"/>
              </a:ext>
            </a:extLst>
          </p:cNvPr>
          <p:cNvSpPr>
            <a:spLocks noGrp="1"/>
          </p:cNvSpPr>
          <p:nvPr>
            <p:ph idx="1"/>
          </p:nvPr>
        </p:nvSpPr>
        <p:spPr>
          <a:xfrm>
            <a:off x="1097280" y="878173"/>
            <a:ext cx="10058400" cy="4023360"/>
          </a:xfrm>
        </p:spPr>
        <p:txBody>
          <a:bodyPr>
            <a:noAutofit/>
          </a:bodyPr>
          <a:lstStyle/>
          <a:p>
            <a:pPr marL="0" indent="0">
              <a:buNone/>
            </a:pPr>
            <a:r>
              <a:rPr lang="en-US" sz="3200" b="1" dirty="0">
                <a:solidFill>
                  <a:srgbClr val="C00000"/>
                </a:solidFill>
              </a:rPr>
              <a:t>“</a:t>
            </a:r>
            <a:r>
              <a:rPr lang="en-US" sz="3200" b="1" i="1" dirty="0">
                <a:solidFill>
                  <a:srgbClr val="C00000"/>
                </a:solidFill>
              </a:rPr>
              <a:t>To walk away from one's faith because of unanswered questions about evil is to walk into a storm of unanswered questions about good.</a:t>
            </a:r>
            <a:r>
              <a:rPr lang="en-US" sz="3200" b="1" dirty="0">
                <a:solidFill>
                  <a:srgbClr val="C00000"/>
                </a:solidFill>
              </a:rPr>
              <a:t>” </a:t>
            </a:r>
            <a:r>
              <a:rPr lang="en-US" sz="3200" b="1" dirty="0">
                <a:solidFill>
                  <a:schemeClr val="tx1"/>
                </a:solidFill>
              </a:rPr>
              <a:t>Ravi Zacharias </a:t>
            </a:r>
          </a:p>
          <a:p>
            <a:pPr marL="0" indent="0">
              <a:buNone/>
            </a:pPr>
            <a:endParaRPr lang="en-US" sz="3200" b="1" dirty="0">
              <a:solidFill>
                <a:srgbClr val="C00000"/>
              </a:solidFill>
            </a:endParaRPr>
          </a:p>
          <a:p>
            <a:pPr marL="0" indent="0">
              <a:buNone/>
            </a:pPr>
            <a:r>
              <a:rPr lang="en-US" sz="3200" b="1" u="sng" dirty="0">
                <a:solidFill>
                  <a:srgbClr val="C00000"/>
                </a:solidFill>
              </a:rPr>
              <a:t>Serving God in this life requires a wisdom that comes only from Him</a:t>
            </a:r>
            <a:r>
              <a:rPr lang="en-US" sz="3200" b="1" dirty="0">
                <a:solidFill>
                  <a:srgbClr val="C00000"/>
                </a:solidFill>
              </a:rPr>
              <a:t>. We do not innately possess the kind of insight and reason that rightly interprets how and why tragic and trying circumstances come into our lives in a fallen world. In our own wisdom, we instead find ourselves in the most tragic of places: </a:t>
            </a:r>
            <a:r>
              <a:rPr lang="en-US" sz="3200" b="1" u="sng" dirty="0">
                <a:solidFill>
                  <a:srgbClr val="C00000"/>
                </a:solidFill>
              </a:rPr>
              <a:t>asking ourselves the wrong questions and living in light of the wrong answers to those questions</a:t>
            </a:r>
            <a:r>
              <a:rPr lang="en-US" sz="3200" b="1" dirty="0">
                <a:solidFill>
                  <a:srgbClr val="C00000"/>
                </a:solidFill>
              </a:rPr>
              <a:t>.</a:t>
            </a:r>
          </a:p>
        </p:txBody>
      </p:sp>
    </p:spTree>
    <p:extLst>
      <p:ext uri="{BB962C8B-B14F-4D97-AF65-F5344CB8AC3E}">
        <p14:creationId xmlns:p14="http://schemas.microsoft.com/office/powerpoint/2010/main" val="8440840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66CFCA-1D16-41FE-B33D-0DADC60AA70D}"/>
              </a:ext>
            </a:extLst>
          </p:cNvPr>
          <p:cNvSpPr>
            <a:spLocks noGrp="1"/>
          </p:cNvSpPr>
          <p:nvPr>
            <p:ph type="ctrTitle"/>
          </p:nvPr>
        </p:nvSpPr>
        <p:spPr>
          <a:xfrm>
            <a:off x="138783" y="4878754"/>
            <a:ext cx="9058225" cy="2032486"/>
          </a:xfrm>
        </p:spPr>
        <p:txBody>
          <a:bodyPr>
            <a:normAutofit/>
          </a:bodyPr>
          <a:lstStyle/>
          <a:p>
            <a:r>
              <a:rPr lang="en-US" sz="5400" b="1" dirty="0">
                <a:solidFill>
                  <a:schemeClr val="tx1"/>
                </a:solidFill>
              </a:rPr>
              <a:t>In His Refuge, We Equip – Part 2</a:t>
            </a:r>
            <a:r>
              <a:rPr lang="en-US" sz="5400" b="1" dirty="0"/>
              <a:t/>
            </a:r>
            <a:br>
              <a:rPr lang="en-US" sz="5400" b="1" dirty="0"/>
            </a:br>
            <a:r>
              <a:rPr lang="en-US" sz="4000" b="1" i="1" dirty="0">
                <a:solidFill>
                  <a:schemeClr val="bg2">
                    <a:lumMod val="25000"/>
                  </a:schemeClr>
                </a:solidFill>
              </a:rPr>
              <a:t>Psalm 73:21-28</a:t>
            </a:r>
            <a:r>
              <a:rPr lang="en-US" sz="5400" b="1" i="1" dirty="0">
                <a:solidFill>
                  <a:schemeClr val="bg2">
                    <a:lumMod val="25000"/>
                  </a:schemeClr>
                </a:solidFill>
              </a:rPr>
              <a:t/>
            </a:r>
            <a:br>
              <a:rPr lang="en-US" sz="5400" b="1" i="1" dirty="0">
                <a:solidFill>
                  <a:schemeClr val="bg2">
                    <a:lumMod val="25000"/>
                  </a:schemeClr>
                </a:solidFill>
              </a:rPr>
            </a:br>
            <a:endParaRPr lang="en-US" sz="5400" b="1" i="1" dirty="0"/>
          </a:p>
        </p:txBody>
      </p:sp>
      <p:pic>
        <p:nvPicPr>
          <p:cNvPr id="6" name="Picture 5">
            <a:extLst>
              <a:ext uri="{FF2B5EF4-FFF2-40B4-BE49-F238E27FC236}">
                <a16:creationId xmlns:a16="http://schemas.microsoft.com/office/drawing/2014/main" xmlns="" id="{573EDE9C-D310-40E3-AAB5-146B71204E5D}"/>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979285" y="106326"/>
            <a:ext cx="6233431" cy="4136065"/>
          </a:xfrm>
          <a:prstGeom prst="rect">
            <a:avLst/>
          </a:prstGeom>
        </p:spPr>
      </p:pic>
      <p:sp>
        <p:nvSpPr>
          <p:cNvPr id="8" name="Title 1">
            <a:extLst>
              <a:ext uri="{FF2B5EF4-FFF2-40B4-BE49-F238E27FC236}">
                <a16:creationId xmlns:a16="http://schemas.microsoft.com/office/drawing/2014/main" xmlns="" id="{2FDB4E3D-D9F6-48C7-92D6-FC5A62AD1C72}"/>
              </a:ext>
            </a:extLst>
          </p:cNvPr>
          <p:cNvSpPr txBox="1">
            <a:spLocks/>
          </p:cNvSpPr>
          <p:nvPr/>
        </p:nvSpPr>
        <p:spPr>
          <a:xfrm>
            <a:off x="138782" y="4287160"/>
            <a:ext cx="9058225" cy="203248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r>
              <a:rPr lang="en-US" sz="4800" b="1" dirty="0">
                <a:solidFill>
                  <a:srgbClr val="C00000"/>
                </a:solidFill>
              </a:rPr>
              <a:t>“</a:t>
            </a:r>
            <a:r>
              <a:rPr lang="en-US" sz="4800" b="1" i="1" dirty="0">
                <a:solidFill>
                  <a:srgbClr val="C00000"/>
                </a:solidFill>
              </a:rPr>
              <a:t>There is a way that seems right to a man, but its end is the way to death</a:t>
            </a:r>
            <a:r>
              <a:rPr lang="en-US" sz="4800" b="1" dirty="0">
                <a:solidFill>
                  <a:srgbClr val="C00000"/>
                </a:solidFill>
              </a:rPr>
              <a:t>.” </a:t>
            </a:r>
            <a:r>
              <a:rPr lang="en-US" sz="4800" b="1" dirty="0">
                <a:solidFill>
                  <a:schemeClr val="tx1"/>
                </a:solidFill>
              </a:rPr>
              <a:t>Proverbs 14:12</a:t>
            </a:r>
            <a:endParaRPr lang="en-US" sz="3200" b="1" i="1" dirty="0">
              <a:solidFill>
                <a:schemeClr val="tx1"/>
              </a:solidFill>
            </a:endParaRPr>
          </a:p>
        </p:txBody>
      </p:sp>
    </p:spTree>
    <p:extLst>
      <p:ext uri="{BB962C8B-B14F-4D97-AF65-F5344CB8AC3E}">
        <p14:creationId xmlns:p14="http://schemas.microsoft.com/office/powerpoint/2010/main" val="42772918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3C7CDE-29CE-4D5A-842D-95CD5C4245BA}"/>
              </a:ext>
            </a:extLst>
          </p:cNvPr>
          <p:cNvSpPr>
            <a:spLocks noGrp="1"/>
          </p:cNvSpPr>
          <p:nvPr>
            <p:ph type="title"/>
          </p:nvPr>
        </p:nvSpPr>
        <p:spPr/>
        <p:txBody>
          <a:bodyPr/>
          <a:lstStyle/>
          <a:p>
            <a:r>
              <a:rPr lang="en-US" b="1" dirty="0">
                <a:solidFill>
                  <a:srgbClr val="C00000"/>
                </a:solidFill>
              </a:rPr>
              <a:t>I.</a:t>
            </a:r>
            <a:r>
              <a:rPr lang="en-US" b="1" dirty="0">
                <a:solidFill>
                  <a:schemeClr val="tx1"/>
                </a:solidFill>
              </a:rPr>
              <a:t> Our own understanding leaves us ill equipped to walk rightly before God </a:t>
            </a:r>
            <a:endParaRPr lang="en-US" b="1" i="1" dirty="0">
              <a:solidFill>
                <a:schemeClr val="tx1"/>
              </a:solidFill>
            </a:endParaRPr>
          </a:p>
        </p:txBody>
      </p:sp>
      <p:sp>
        <p:nvSpPr>
          <p:cNvPr id="3" name="Content Placeholder 2">
            <a:extLst>
              <a:ext uri="{FF2B5EF4-FFF2-40B4-BE49-F238E27FC236}">
                <a16:creationId xmlns:a16="http://schemas.microsoft.com/office/drawing/2014/main" xmlns="" id="{FD658043-F81E-40F4-AF2B-72155A6C49E5}"/>
              </a:ext>
            </a:extLst>
          </p:cNvPr>
          <p:cNvSpPr>
            <a:spLocks noGrp="1"/>
          </p:cNvSpPr>
          <p:nvPr>
            <p:ph idx="1"/>
          </p:nvPr>
        </p:nvSpPr>
        <p:spPr>
          <a:xfrm>
            <a:off x="1097280" y="1845734"/>
            <a:ext cx="10058400" cy="4023360"/>
          </a:xfrm>
        </p:spPr>
        <p:txBody>
          <a:bodyPr>
            <a:noAutofit/>
          </a:bodyPr>
          <a:lstStyle/>
          <a:p>
            <a:pPr marL="514350" indent="-514350">
              <a:buFont typeface="+mj-lt"/>
              <a:buAutoNum type="alphaUcPeriod"/>
            </a:pPr>
            <a:r>
              <a:rPr lang="en-US" sz="3200" b="1" dirty="0">
                <a:solidFill>
                  <a:schemeClr val="tx1"/>
                </a:solidFill>
              </a:rPr>
              <a:t>The psalmist believed that his faith in God was in vain because of the apparent injustice of his circumstances (</a:t>
            </a:r>
            <a:r>
              <a:rPr lang="en-US" sz="3200" b="1" i="1" dirty="0">
                <a:solidFill>
                  <a:schemeClr val="tx1"/>
                </a:solidFill>
              </a:rPr>
              <a:t>verses 1-14</a:t>
            </a:r>
            <a:r>
              <a:rPr lang="en-US" sz="3200" b="1" dirty="0">
                <a:solidFill>
                  <a:schemeClr val="tx1"/>
                </a:solidFill>
              </a:rPr>
              <a:t>)</a:t>
            </a:r>
          </a:p>
          <a:p>
            <a:pPr marL="514350" indent="-514350">
              <a:buFont typeface="+mj-lt"/>
              <a:buAutoNum type="alphaUcPeriod"/>
            </a:pPr>
            <a:r>
              <a:rPr lang="en-US" sz="3200" b="1" dirty="0">
                <a:solidFill>
                  <a:schemeClr val="tx1"/>
                </a:solidFill>
              </a:rPr>
              <a:t>The psalmist turned the apparent injustice of his circumstances into a distorted view of God and His ways  (</a:t>
            </a:r>
            <a:r>
              <a:rPr lang="en-US" sz="3200" b="1" i="1" dirty="0">
                <a:solidFill>
                  <a:schemeClr val="tx1"/>
                </a:solidFill>
              </a:rPr>
              <a:t>verses 21-22</a:t>
            </a:r>
            <a:r>
              <a:rPr lang="en-US" sz="3200" b="1" dirty="0">
                <a:solidFill>
                  <a:schemeClr val="tx1"/>
                </a:solidFill>
              </a:rPr>
              <a:t>)</a:t>
            </a:r>
          </a:p>
          <a:p>
            <a:pPr marL="0" indent="0">
              <a:buNone/>
            </a:pPr>
            <a:endParaRPr lang="en-US" sz="3200" b="1" dirty="0">
              <a:solidFill>
                <a:schemeClr val="tx1"/>
              </a:solidFill>
            </a:endParaRPr>
          </a:p>
          <a:p>
            <a:r>
              <a:rPr lang="en-US" sz="3200" b="1" dirty="0">
                <a:solidFill>
                  <a:schemeClr val="tx1"/>
                </a:solidFill>
              </a:rPr>
              <a:t> </a:t>
            </a:r>
            <a:endParaRPr lang="en-US" sz="3200" b="1" i="1" dirty="0">
              <a:solidFill>
                <a:schemeClr val="tx1"/>
              </a:solidFill>
            </a:endParaRPr>
          </a:p>
        </p:txBody>
      </p:sp>
    </p:spTree>
    <p:extLst>
      <p:ext uri="{BB962C8B-B14F-4D97-AF65-F5344CB8AC3E}">
        <p14:creationId xmlns:p14="http://schemas.microsoft.com/office/powerpoint/2010/main" val="23011676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3C7CDE-29CE-4D5A-842D-95CD5C4245BA}"/>
              </a:ext>
            </a:extLst>
          </p:cNvPr>
          <p:cNvSpPr>
            <a:spLocks noGrp="1"/>
          </p:cNvSpPr>
          <p:nvPr>
            <p:ph type="title"/>
          </p:nvPr>
        </p:nvSpPr>
        <p:spPr>
          <a:xfrm>
            <a:off x="1097280" y="358795"/>
            <a:ext cx="10058400" cy="1450757"/>
          </a:xfrm>
        </p:spPr>
        <p:txBody>
          <a:bodyPr>
            <a:normAutofit/>
          </a:bodyPr>
          <a:lstStyle/>
          <a:p>
            <a:r>
              <a:rPr lang="en-US" b="1" dirty="0">
                <a:solidFill>
                  <a:srgbClr val="C00000"/>
                </a:solidFill>
              </a:rPr>
              <a:t>II. </a:t>
            </a:r>
            <a:r>
              <a:rPr lang="en-US" b="1" dirty="0">
                <a:solidFill>
                  <a:schemeClr val="tx1"/>
                </a:solidFill>
              </a:rPr>
              <a:t>God’s gracious counsel guides us to walk wisely in light of eternity</a:t>
            </a:r>
          </a:p>
        </p:txBody>
      </p:sp>
      <p:sp>
        <p:nvSpPr>
          <p:cNvPr id="3" name="Content Placeholder 2">
            <a:extLst>
              <a:ext uri="{FF2B5EF4-FFF2-40B4-BE49-F238E27FC236}">
                <a16:creationId xmlns:a16="http://schemas.microsoft.com/office/drawing/2014/main" xmlns="" id="{FD658043-F81E-40F4-AF2B-72155A6C49E5}"/>
              </a:ext>
            </a:extLst>
          </p:cNvPr>
          <p:cNvSpPr>
            <a:spLocks noGrp="1"/>
          </p:cNvSpPr>
          <p:nvPr>
            <p:ph idx="1"/>
          </p:nvPr>
        </p:nvSpPr>
        <p:spPr>
          <a:xfrm>
            <a:off x="357809" y="1845734"/>
            <a:ext cx="11569148" cy="4023360"/>
          </a:xfrm>
        </p:spPr>
        <p:txBody>
          <a:bodyPr>
            <a:normAutofit/>
          </a:bodyPr>
          <a:lstStyle/>
          <a:p>
            <a:pPr marL="742950" indent="-742950">
              <a:buFont typeface="+mj-lt"/>
              <a:buAutoNum type="alphaUcPeriod"/>
            </a:pPr>
            <a:r>
              <a:rPr lang="en-US" sz="3200" b="1" dirty="0">
                <a:solidFill>
                  <a:schemeClr val="tx1"/>
                </a:solidFill>
              </a:rPr>
              <a:t>God’s grace preserves His people unto eternity despite their failings </a:t>
            </a:r>
            <a:r>
              <a:rPr lang="en-US" sz="3200" b="1" i="1" dirty="0">
                <a:solidFill>
                  <a:schemeClr val="tx1"/>
                </a:solidFill>
              </a:rPr>
              <a:t>(verses 1, 23-24, 26)</a:t>
            </a:r>
          </a:p>
          <a:p>
            <a:pPr marL="742950" indent="-742950">
              <a:buFont typeface="+mj-lt"/>
              <a:buAutoNum type="alphaUcPeriod"/>
            </a:pPr>
            <a:endParaRPr lang="en-US" sz="3200" b="1" i="1" dirty="0">
              <a:solidFill>
                <a:schemeClr val="tx1"/>
              </a:solidFill>
            </a:endParaRPr>
          </a:p>
          <a:p>
            <a:pPr marL="0" indent="0" algn="ctr">
              <a:buNone/>
            </a:pPr>
            <a:r>
              <a:rPr lang="en-US" sz="3200" b="1" i="1" dirty="0">
                <a:solidFill>
                  <a:srgbClr val="C00000"/>
                </a:solidFill>
              </a:rPr>
              <a:t>“My sheep hear my voice, and I know them, and they follow me. I give them eternal life, and they will never perish, and no one will snatch them out of my hand.” </a:t>
            </a:r>
            <a:r>
              <a:rPr lang="en-US" sz="3200" b="1" dirty="0">
                <a:solidFill>
                  <a:schemeClr val="tx1"/>
                </a:solidFill>
              </a:rPr>
              <a:t>John 10:27-28</a:t>
            </a:r>
            <a:r>
              <a:rPr lang="en-US" b="1" dirty="0">
                <a:solidFill>
                  <a:schemeClr val="tx1"/>
                </a:solidFill>
              </a:rPr>
              <a:t> </a:t>
            </a:r>
          </a:p>
          <a:p>
            <a:pPr marL="0" indent="0">
              <a:buNone/>
            </a:pPr>
            <a:endParaRPr lang="en-US" sz="3200" b="1" dirty="0">
              <a:solidFill>
                <a:schemeClr val="tx1"/>
              </a:solidFill>
            </a:endParaRPr>
          </a:p>
          <a:p>
            <a:pPr marL="742950" indent="-742950">
              <a:buFont typeface="+mj-lt"/>
              <a:buAutoNum type="alphaUcPeriod"/>
            </a:pPr>
            <a:endParaRPr lang="en-US" sz="3200" b="1" i="1" dirty="0">
              <a:solidFill>
                <a:schemeClr val="tx1"/>
              </a:solidFill>
            </a:endParaRPr>
          </a:p>
          <a:p>
            <a:pPr marL="0" indent="0" algn="ctr">
              <a:buNone/>
            </a:pPr>
            <a:endParaRPr lang="en-US" sz="3200" b="1" dirty="0">
              <a:cs typeface="Times New Roman" panose="02020603050405020304" pitchFamily="18" charset="0"/>
            </a:endParaRPr>
          </a:p>
          <a:p>
            <a:pPr marL="0" indent="0">
              <a:buNone/>
            </a:pPr>
            <a:endParaRPr lang="en-US" sz="3200" b="1" i="1" dirty="0">
              <a:solidFill>
                <a:srgbClr val="C00000"/>
              </a:solidFill>
            </a:endParaRPr>
          </a:p>
          <a:p>
            <a:pPr marL="0" indent="0" algn="ctr">
              <a:buNone/>
            </a:pPr>
            <a:endParaRPr lang="en-US" sz="3200" b="1" dirty="0">
              <a:solidFill>
                <a:schemeClr val="tx1"/>
              </a:solidFill>
            </a:endParaRPr>
          </a:p>
        </p:txBody>
      </p:sp>
    </p:spTree>
    <p:extLst>
      <p:ext uri="{BB962C8B-B14F-4D97-AF65-F5344CB8AC3E}">
        <p14:creationId xmlns:p14="http://schemas.microsoft.com/office/powerpoint/2010/main" val="5037654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3C7CDE-29CE-4D5A-842D-95CD5C4245BA}"/>
              </a:ext>
            </a:extLst>
          </p:cNvPr>
          <p:cNvSpPr>
            <a:spLocks noGrp="1"/>
          </p:cNvSpPr>
          <p:nvPr>
            <p:ph type="title"/>
          </p:nvPr>
        </p:nvSpPr>
        <p:spPr>
          <a:xfrm>
            <a:off x="1097280" y="358795"/>
            <a:ext cx="10058400" cy="1450757"/>
          </a:xfrm>
        </p:spPr>
        <p:txBody>
          <a:bodyPr>
            <a:normAutofit/>
          </a:bodyPr>
          <a:lstStyle/>
          <a:p>
            <a:r>
              <a:rPr lang="en-US" b="1" dirty="0">
                <a:solidFill>
                  <a:srgbClr val="C00000"/>
                </a:solidFill>
              </a:rPr>
              <a:t>II. </a:t>
            </a:r>
            <a:r>
              <a:rPr lang="en-US" b="1" dirty="0">
                <a:solidFill>
                  <a:schemeClr val="tx1"/>
                </a:solidFill>
              </a:rPr>
              <a:t>God’s gracious counsel guides us to walk wisely in light of eternity</a:t>
            </a:r>
          </a:p>
        </p:txBody>
      </p:sp>
      <p:sp>
        <p:nvSpPr>
          <p:cNvPr id="3" name="Content Placeholder 2">
            <a:extLst>
              <a:ext uri="{FF2B5EF4-FFF2-40B4-BE49-F238E27FC236}">
                <a16:creationId xmlns:a16="http://schemas.microsoft.com/office/drawing/2014/main" xmlns="" id="{FD658043-F81E-40F4-AF2B-72155A6C49E5}"/>
              </a:ext>
            </a:extLst>
          </p:cNvPr>
          <p:cNvSpPr>
            <a:spLocks noGrp="1"/>
          </p:cNvSpPr>
          <p:nvPr>
            <p:ph idx="1"/>
          </p:nvPr>
        </p:nvSpPr>
        <p:spPr>
          <a:xfrm>
            <a:off x="357809" y="1845734"/>
            <a:ext cx="11569148" cy="4446782"/>
          </a:xfrm>
        </p:spPr>
        <p:txBody>
          <a:bodyPr>
            <a:normAutofit/>
          </a:bodyPr>
          <a:lstStyle/>
          <a:p>
            <a:pPr marL="742950" indent="-742950">
              <a:buFont typeface="+mj-lt"/>
              <a:buAutoNum type="alphaUcPeriod"/>
            </a:pPr>
            <a:r>
              <a:rPr lang="en-US" sz="3200" b="1" dirty="0">
                <a:solidFill>
                  <a:schemeClr val="tx1"/>
                </a:solidFill>
              </a:rPr>
              <a:t>God’s grace preserves His people unto eternity despite their failings </a:t>
            </a:r>
            <a:r>
              <a:rPr lang="en-US" sz="3200" b="1" i="1" dirty="0">
                <a:solidFill>
                  <a:schemeClr val="tx1"/>
                </a:solidFill>
              </a:rPr>
              <a:t>(verses 1, 23-24, 26)</a:t>
            </a:r>
          </a:p>
          <a:p>
            <a:pPr marL="742950" indent="-742950">
              <a:buFont typeface="+mj-lt"/>
              <a:buAutoNum type="alphaUcPeriod"/>
            </a:pPr>
            <a:r>
              <a:rPr lang="en-US" sz="3200" b="1" dirty="0">
                <a:solidFill>
                  <a:schemeClr val="tx1"/>
                </a:solidFill>
              </a:rPr>
              <a:t>God’s grace is </a:t>
            </a:r>
            <a:r>
              <a:rPr lang="en-US" sz="3200" b="1" u="sng" dirty="0">
                <a:solidFill>
                  <a:schemeClr val="tx1"/>
                </a:solidFill>
              </a:rPr>
              <a:t>sole sufficient</a:t>
            </a:r>
            <a:r>
              <a:rPr lang="en-US" sz="3200" b="1" dirty="0">
                <a:solidFill>
                  <a:schemeClr val="tx1"/>
                </a:solidFill>
              </a:rPr>
              <a:t> to preserve His people unto eternity (</a:t>
            </a:r>
            <a:r>
              <a:rPr lang="en-US" sz="3200" b="1" i="1" dirty="0">
                <a:solidFill>
                  <a:schemeClr val="tx1"/>
                </a:solidFill>
              </a:rPr>
              <a:t>verse 25</a:t>
            </a:r>
            <a:r>
              <a:rPr lang="en-US" sz="3200" b="1" dirty="0">
                <a:solidFill>
                  <a:schemeClr val="tx1"/>
                </a:solidFill>
              </a:rPr>
              <a:t>)</a:t>
            </a:r>
          </a:p>
          <a:p>
            <a:pPr marL="742950" indent="-742950">
              <a:buFont typeface="+mj-lt"/>
              <a:buAutoNum type="alphaUcPeriod"/>
            </a:pPr>
            <a:r>
              <a:rPr lang="en-US" sz="3200" b="1" dirty="0">
                <a:solidFill>
                  <a:schemeClr val="tx1"/>
                </a:solidFill>
              </a:rPr>
              <a:t>God’s grace is vindicated in His final judgment of those who reject Him (</a:t>
            </a:r>
            <a:r>
              <a:rPr lang="en-US" sz="3200" b="1" i="1" dirty="0">
                <a:solidFill>
                  <a:schemeClr val="tx1"/>
                </a:solidFill>
              </a:rPr>
              <a:t>verse 27</a:t>
            </a:r>
            <a:r>
              <a:rPr lang="en-US" sz="3200" b="1" dirty="0">
                <a:solidFill>
                  <a:schemeClr val="tx1"/>
                </a:solidFill>
              </a:rPr>
              <a:t>)</a:t>
            </a:r>
          </a:p>
          <a:p>
            <a:pPr marL="0" indent="0" algn="ctr">
              <a:buNone/>
            </a:pPr>
            <a:r>
              <a:rPr lang="en-US" sz="3200" b="1" i="1" dirty="0">
                <a:solidFill>
                  <a:srgbClr val="C00000"/>
                </a:solidFill>
              </a:rPr>
              <a:t>“For I the </a:t>
            </a:r>
            <a:r>
              <a:rPr lang="en-US" sz="3200" b="1" i="1" cap="small" dirty="0">
                <a:solidFill>
                  <a:srgbClr val="C00000"/>
                </a:solidFill>
              </a:rPr>
              <a:t>Lord</a:t>
            </a:r>
            <a:r>
              <a:rPr lang="en-US" sz="3200" b="1" i="1" dirty="0">
                <a:solidFill>
                  <a:srgbClr val="C00000"/>
                </a:solidFill>
              </a:rPr>
              <a:t> do not change; therefore you, O children of Jacob, are not consumed” </a:t>
            </a:r>
            <a:r>
              <a:rPr lang="en-US" sz="3200" b="1" dirty="0">
                <a:solidFill>
                  <a:schemeClr val="tx1"/>
                </a:solidFill>
              </a:rPr>
              <a:t>Malachi 3:6</a:t>
            </a:r>
            <a:endParaRPr lang="en-US" sz="3200" b="1" i="1" dirty="0">
              <a:solidFill>
                <a:schemeClr val="tx1"/>
              </a:solidFill>
            </a:endParaRPr>
          </a:p>
          <a:p>
            <a:pPr marL="742950" indent="-742950">
              <a:buFont typeface="+mj-lt"/>
              <a:buAutoNum type="alphaUcPeriod"/>
            </a:pPr>
            <a:endParaRPr lang="en-US" sz="3200" b="1" i="1" dirty="0">
              <a:solidFill>
                <a:schemeClr val="tx1"/>
              </a:solidFill>
            </a:endParaRPr>
          </a:p>
          <a:p>
            <a:pPr marL="0" indent="0">
              <a:buNone/>
            </a:pPr>
            <a:endParaRPr lang="en-US" sz="3200" b="1" dirty="0">
              <a:solidFill>
                <a:schemeClr val="tx1"/>
              </a:solidFill>
            </a:endParaRPr>
          </a:p>
          <a:p>
            <a:pPr marL="742950" indent="-742950">
              <a:buFont typeface="+mj-lt"/>
              <a:buAutoNum type="alphaUcPeriod"/>
            </a:pPr>
            <a:endParaRPr lang="en-US" sz="3200" b="1" i="1" dirty="0">
              <a:solidFill>
                <a:schemeClr val="tx1"/>
              </a:solidFill>
            </a:endParaRPr>
          </a:p>
          <a:p>
            <a:pPr marL="0" indent="0" algn="ctr">
              <a:buNone/>
            </a:pPr>
            <a:endParaRPr lang="en-US" sz="3200" b="1" dirty="0">
              <a:cs typeface="Times New Roman" panose="02020603050405020304" pitchFamily="18" charset="0"/>
            </a:endParaRPr>
          </a:p>
          <a:p>
            <a:pPr marL="0" indent="0">
              <a:buNone/>
            </a:pPr>
            <a:endParaRPr lang="en-US" sz="3200" b="1" i="1" dirty="0">
              <a:solidFill>
                <a:srgbClr val="C00000"/>
              </a:solidFill>
            </a:endParaRPr>
          </a:p>
          <a:p>
            <a:pPr marL="0" indent="0" algn="ctr">
              <a:buNone/>
            </a:pPr>
            <a:endParaRPr lang="en-US" sz="3200" b="1" dirty="0">
              <a:solidFill>
                <a:schemeClr val="tx1"/>
              </a:solidFill>
            </a:endParaRPr>
          </a:p>
        </p:txBody>
      </p:sp>
      <p:cxnSp>
        <p:nvCxnSpPr>
          <p:cNvPr id="4" name="Straight Connector 3">
            <a:extLst>
              <a:ext uri="{FF2B5EF4-FFF2-40B4-BE49-F238E27FC236}">
                <a16:creationId xmlns:a16="http://schemas.microsoft.com/office/drawing/2014/main" xmlns="" id="{86930A19-F8C9-427F-9346-5A45ACEA1088}"/>
              </a:ext>
            </a:extLst>
          </p:cNvPr>
          <p:cNvCxnSpPr/>
          <p:nvPr/>
        </p:nvCxnSpPr>
        <p:spPr>
          <a:xfrm>
            <a:off x="746760" y="4953462"/>
            <a:ext cx="1069848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02131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par>
                          <p:cTn id="18" fill="hold">
                            <p:stCondLst>
                              <p:cond delay="2000"/>
                            </p:stCondLst>
                            <p:childTnLst>
                              <p:par>
                                <p:cTn id="19" presetID="6" presetClass="entr" presetSubtype="16"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ircle(in)">
                                      <p:cBhvr>
                                        <p:cTn id="21"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3C7CDE-29CE-4D5A-842D-95CD5C4245BA}"/>
              </a:ext>
            </a:extLst>
          </p:cNvPr>
          <p:cNvSpPr>
            <a:spLocks noGrp="1"/>
          </p:cNvSpPr>
          <p:nvPr>
            <p:ph type="title"/>
          </p:nvPr>
        </p:nvSpPr>
        <p:spPr>
          <a:xfrm>
            <a:off x="1097280" y="358795"/>
            <a:ext cx="10058400" cy="1450757"/>
          </a:xfrm>
        </p:spPr>
        <p:txBody>
          <a:bodyPr>
            <a:normAutofit fontScale="90000"/>
          </a:bodyPr>
          <a:lstStyle/>
          <a:p>
            <a:r>
              <a:rPr lang="en-US" b="1" dirty="0">
                <a:solidFill>
                  <a:srgbClr val="C00000"/>
                </a:solidFill>
              </a:rPr>
              <a:t>III. </a:t>
            </a:r>
            <a:r>
              <a:rPr lang="en-US" b="1" dirty="0">
                <a:solidFill>
                  <a:schemeClr val="tx1"/>
                </a:solidFill>
              </a:rPr>
              <a:t>In His Refuge, He draws us near and equips us to glorify His ways for the sake of His people</a:t>
            </a:r>
          </a:p>
        </p:txBody>
      </p:sp>
      <p:sp>
        <p:nvSpPr>
          <p:cNvPr id="3" name="Content Placeholder 2">
            <a:extLst>
              <a:ext uri="{FF2B5EF4-FFF2-40B4-BE49-F238E27FC236}">
                <a16:creationId xmlns:a16="http://schemas.microsoft.com/office/drawing/2014/main" xmlns="" id="{FD658043-F81E-40F4-AF2B-72155A6C49E5}"/>
              </a:ext>
            </a:extLst>
          </p:cNvPr>
          <p:cNvSpPr>
            <a:spLocks noGrp="1"/>
          </p:cNvSpPr>
          <p:nvPr>
            <p:ph idx="1"/>
          </p:nvPr>
        </p:nvSpPr>
        <p:spPr>
          <a:xfrm>
            <a:off x="357809" y="1845733"/>
            <a:ext cx="11569148" cy="4867887"/>
          </a:xfrm>
        </p:spPr>
        <p:txBody>
          <a:bodyPr>
            <a:normAutofit/>
          </a:bodyPr>
          <a:lstStyle/>
          <a:p>
            <a:pPr marL="0" indent="0">
              <a:buNone/>
            </a:pPr>
            <a:r>
              <a:rPr lang="en-US" sz="3200" b="1" dirty="0">
                <a:solidFill>
                  <a:schemeClr val="tx1"/>
                </a:solidFill>
              </a:rPr>
              <a:t> </a:t>
            </a:r>
            <a:r>
              <a:rPr lang="en-US" sz="3200" b="1" u="sng" dirty="0">
                <a:solidFill>
                  <a:schemeClr val="tx1"/>
                </a:solidFill>
              </a:rPr>
              <a:t>Verses 15-17, 28</a:t>
            </a:r>
          </a:p>
          <a:p>
            <a:pPr>
              <a:buFont typeface="Wingdings" panose="05000000000000000000" pitchFamily="2" charset="2"/>
              <a:buChar char="Ø"/>
            </a:pPr>
            <a:r>
              <a:rPr lang="en-US" sz="3200" b="1" dirty="0">
                <a:solidFill>
                  <a:srgbClr val="C00000"/>
                </a:solidFill>
              </a:rPr>
              <a:t> </a:t>
            </a:r>
            <a:r>
              <a:rPr lang="en-US" sz="3200" b="1" dirty="0">
                <a:solidFill>
                  <a:schemeClr val="tx1"/>
                </a:solidFill>
              </a:rPr>
              <a:t>Verse 15 – </a:t>
            </a:r>
            <a:r>
              <a:rPr lang="en-US" sz="3200" b="1" i="1" dirty="0">
                <a:solidFill>
                  <a:srgbClr val="C00000"/>
                </a:solidFill>
              </a:rPr>
              <a:t>“If I had said, ‘I will speak thus,’ </a:t>
            </a:r>
            <a:r>
              <a:rPr lang="en-US" sz="3200" b="1" i="1" u="sng" dirty="0">
                <a:solidFill>
                  <a:srgbClr val="C00000"/>
                </a:solidFill>
              </a:rPr>
              <a:t>I would have betrayed the generation of your children</a:t>
            </a:r>
            <a:r>
              <a:rPr lang="en-US" sz="3200" b="1" i="1" dirty="0">
                <a:solidFill>
                  <a:srgbClr val="C00000"/>
                </a:solidFill>
              </a:rPr>
              <a:t>.” </a:t>
            </a:r>
          </a:p>
          <a:p>
            <a:pPr>
              <a:buFont typeface="Wingdings" panose="05000000000000000000" pitchFamily="2" charset="2"/>
              <a:buChar char="Ø"/>
            </a:pPr>
            <a:r>
              <a:rPr lang="en-US" sz="3200" b="1" dirty="0">
                <a:solidFill>
                  <a:srgbClr val="C00000"/>
                </a:solidFill>
              </a:rPr>
              <a:t> </a:t>
            </a:r>
            <a:r>
              <a:rPr lang="en-US" sz="3200" b="1" dirty="0">
                <a:solidFill>
                  <a:schemeClr val="tx1"/>
                </a:solidFill>
              </a:rPr>
              <a:t>Verses 16-17 – </a:t>
            </a:r>
            <a:r>
              <a:rPr lang="en-US" sz="3200" b="1" i="1" dirty="0">
                <a:solidFill>
                  <a:srgbClr val="C00000"/>
                </a:solidFill>
              </a:rPr>
              <a:t>“But when I thought how to understand this, it seemed to me </a:t>
            </a:r>
            <a:r>
              <a:rPr lang="en-US" sz="3200" b="1" i="1" u="sng" dirty="0">
                <a:solidFill>
                  <a:srgbClr val="C00000"/>
                </a:solidFill>
              </a:rPr>
              <a:t>a wearisome task</a:t>
            </a:r>
            <a:r>
              <a:rPr lang="en-US" sz="3200" b="1" i="1" dirty="0">
                <a:solidFill>
                  <a:srgbClr val="C00000"/>
                </a:solidFill>
              </a:rPr>
              <a:t>, </a:t>
            </a:r>
            <a:r>
              <a:rPr lang="en-US" sz="3200" b="1" i="1" u="sng" dirty="0">
                <a:solidFill>
                  <a:srgbClr val="C00000"/>
                </a:solidFill>
              </a:rPr>
              <a:t>until</a:t>
            </a:r>
            <a:r>
              <a:rPr lang="en-US" sz="3200" b="1" i="1" dirty="0">
                <a:solidFill>
                  <a:srgbClr val="C00000"/>
                </a:solidFill>
              </a:rPr>
              <a:t> </a:t>
            </a:r>
            <a:r>
              <a:rPr lang="en-US" sz="3200" b="1" i="1" u="sng" dirty="0">
                <a:solidFill>
                  <a:srgbClr val="C00000"/>
                </a:solidFill>
              </a:rPr>
              <a:t>I went into the sanctuary of God</a:t>
            </a:r>
            <a:r>
              <a:rPr lang="en-US" sz="3200" b="1" i="1" dirty="0">
                <a:solidFill>
                  <a:srgbClr val="C00000"/>
                </a:solidFill>
              </a:rPr>
              <a:t>; </a:t>
            </a:r>
            <a:r>
              <a:rPr lang="en-US" sz="3200" b="1" i="1" u="sng" dirty="0">
                <a:solidFill>
                  <a:srgbClr val="C00000"/>
                </a:solidFill>
              </a:rPr>
              <a:t>then I discerned their end</a:t>
            </a:r>
            <a:r>
              <a:rPr lang="en-US" sz="3200" b="1" i="1" dirty="0">
                <a:solidFill>
                  <a:srgbClr val="C00000"/>
                </a:solidFill>
              </a:rPr>
              <a:t>.”</a:t>
            </a:r>
            <a:r>
              <a:rPr lang="en-US" sz="3200" b="1" dirty="0">
                <a:solidFill>
                  <a:srgbClr val="C00000"/>
                </a:solidFill>
              </a:rPr>
              <a:t> </a:t>
            </a:r>
          </a:p>
          <a:p>
            <a:pPr>
              <a:buFont typeface="Wingdings" panose="05000000000000000000" pitchFamily="2" charset="2"/>
              <a:buChar char="Ø"/>
            </a:pPr>
            <a:endParaRPr lang="en-US" sz="3200" b="1" dirty="0">
              <a:solidFill>
                <a:srgbClr val="C00000"/>
              </a:solidFill>
            </a:endParaRPr>
          </a:p>
          <a:p>
            <a:pPr marL="0" indent="0">
              <a:buNone/>
            </a:pPr>
            <a:endParaRPr lang="en-US" sz="3200" b="1" dirty="0">
              <a:solidFill>
                <a:schemeClr val="tx1"/>
              </a:solidFill>
            </a:endParaRPr>
          </a:p>
        </p:txBody>
      </p:sp>
    </p:spTree>
    <p:extLst>
      <p:ext uri="{BB962C8B-B14F-4D97-AF65-F5344CB8AC3E}">
        <p14:creationId xmlns:p14="http://schemas.microsoft.com/office/powerpoint/2010/main" val="873090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1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1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3C7CDE-29CE-4D5A-842D-95CD5C4245BA}"/>
              </a:ext>
            </a:extLst>
          </p:cNvPr>
          <p:cNvSpPr>
            <a:spLocks noGrp="1"/>
          </p:cNvSpPr>
          <p:nvPr>
            <p:ph type="title"/>
          </p:nvPr>
        </p:nvSpPr>
        <p:spPr>
          <a:xfrm>
            <a:off x="1097280" y="358795"/>
            <a:ext cx="10058400" cy="1450757"/>
          </a:xfrm>
        </p:spPr>
        <p:txBody>
          <a:bodyPr>
            <a:normAutofit/>
          </a:bodyPr>
          <a:lstStyle/>
          <a:p>
            <a:r>
              <a:rPr lang="en-US" b="1" dirty="0">
                <a:solidFill>
                  <a:schemeClr val="tx1"/>
                </a:solidFill>
              </a:rPr>
              <a:t>Conclusion</a:t>
            </a:r>
          </a:p>
        </p:txBody>
      </p:sp>
      <p:sp>
        <p:nvSpPr>
          <p:cNvPr id="3" name="Content Placeholder 2">
            <a:extLst>
              <a:ext uri="{FF2B5EF4-FFF2-40B4-BE49-F238E27FC236}">
                <a16:creationId xmlns:a16="http://schemas.microsoft.com/office/drawing/2014/main" xmlns="" id="{FD658043-F81E-40F4-AF2B-72155A6C49E5}"/>
              </a:ext>
            </a:extLst>
          </p:cNvPr>
          <p:cNvSpPr>
            <a:spLocks noGrp="1"/>
          </p:cNvSpPr>
          <p:nvPr>
            <p:ph idx="1"/>
          </p:nvPr>
        </p:nvSpPr>
        <p:spPr>
          <a:xfrm>
            <a:off x="357809" y="1845733"/>
            <a:ext cx="11569148" cy="4867887"/>
          </a:xfrm>
        </p:spPr>
        <p:txBody>
          <a:bodyPr>
            <a:normAutofit lnSpcReduction="10000"/>
          </a:bodyPr>
          <a:lstStyle/>
          <a:p>
            <a:pPr marL="0" indent="0">
              <a:buNone/>
            </a:pPr>
            <a:r>
              <a:rPr lang="en-US" sz="3200" b="1" i="1" dirty="0">
                <a:solidFill>
                  <a:srgbClr val="C00000"/>
                </a:solidFill>
              </a:rPr>
              <a:t>“Internal ministries of the church which </a:t>
            </a:r>
            <a:r>
              <a:rPr lang="en-US" sz="3200" b="1" i="1" u="sng" dirty="0">
                <a:solidFill>
                  <a:srgbClr val="C00000"/>
                </a:solidFill>
              </a:rPr>
              <a:t>impart to the Body a thorough understanding and application of the scriptures in order to equip all believers for every good work</a:t>
            </a:r>
            <a:r>
              <a:rPr lang="en-US" sz="3200" b="1" i="1" dirty="0">
                <a:solidFill>
                  <a:srgbClr val="C00000"/>
                </a:solidFill>
              </a:rPr>
              <a:t>, as well as to prepare leaders to both serve and prepare other believers to serve according to their God-given gifts and their thoughtful placement into ministry” </a:t>
            </a:r>
            <a:r>
              <a:rPr lang="en-US" sz="3200" b="1" dirty="0">
                <a:solidFill>
                  <a:schemeClr val="tx1"/>
                </a:solidFill>
              </a:rPr>
              <a:t>Equip Ministries Objective</a:t>
            </a:r>
          </a:p>
          <a:p>
            <a:pPr marL="0" indent="0">
              <a:buNone/>
            </a:pPr>
            <a:r>
              <a:rPr lang="en-US" sz="3200" b="1" dirty="0">
                <a:solidFill>
                  <a:schemeClr val="tx1"/>
                </a:solidFill>
              </a:rPr>
              <a:t>Through the lens of the biblical concept of a Refuge, we learn…</a:t>
            </a:r>
          </a:p>
          <a:p>
            <a:pPr marL="514350" indent="-514350">
              <a:buFont typeface="+mj-lt"/>
              <a:buAutoNum type="arabicPeriod"/>
            </a:pPr>
            <a:r>
              <a:rPr lang="en-US" sz="2800" b="1" i="1" dirty="0">
                <a:solidFill>
                  <a:srgbClr val="C00000"/>
                </a:solidFill>
              </a:rPr>
              <a:t>Equipping all believers for every good work </a:t>
            </a:r>
            <a:r>
              <a:rPr lang="en-US" sz="2800" b="1" dirty="0">
                <a:solidFill>
                  <a:srgbClr val="C00000"/>
                </a:solidFill>
              </a:rPr>
              <a:t>happens in a real fallen world that is bound to confound our ability to do this very thing. Once again, </a:t>
            </a:r>
            <a:r>
              <a:rPr lang="en-US" sz="2800" b="1" u="sng" dirty="0">
                <a:solidFill>
                  <a:srgbClr val="C00000"/>
                </a:solidFill>
              </a:rPr>
              <a:t>the concept of a Refuge drives us to an all-consuming dependence upon God to meet this objective</a:t>
            </a:r>
            <a:r>
              <a:rPr lang="en-US" sz="2800" b="1" dirty="0">
                <a:solidFill>
                  <a:srgbClr val="C00000"/>
                </a:solidFill>
              </a:rPr>
              <a:t>. </a:t>
            </a:r>
            <a:endParaRPr lang="en-US" sz="4000" b="1" dirty="0">
              <a:solidFill>
                <a:srgbClr val="C00000"/>
              </a:solidFill>
            </a:endParaRPr>
          </a:p>
        </p:txBody>
      </p:sp>
      <p:cxnSp>
        <p:nvCxnSpPr>
          <p:cNvPr id="4" name="Straight Connector 3">
            <a:extLst>
              <a:ext uri="{FF2B5EF4-FFF2-40B4-BE49-F238E27FC236}">
                <a16:creationId xmlns:a16="http://schemas.microsoft.com/office/drawing/2014/main" xmlns="" id="{2641170C-62E1-4C70-B4BE-E63E73336304}"/>
              </a:ext>
            </a:extLst>
          </p:cNvPr>
          <p:cNvCxnSpPr/>
          <p:nvPr/>
        </p:nvCxnSpPr>
        <p:spPr>
          <a:xfrm>
            <a:off x="746760" y="4303742"/>
            <a:ext cx="1069848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4124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1500"/>
                                        <p:tgtEl>
                                          <p:spTgt spid="3">
                                            <p:txEl>
                                              <p:pRg st="1" end="1"/>
                                            </p:txEl>
                                          </p:spTgt>
                                        </p:tgtEl>
                                      </p:cBhvr>
                                    </p:animEffect>
                                  </p:childTnLst>
                                </p:cTn>
                              </p:par>
                            </p:childTnLst>
                          </p:cTn>
                        </p:par>
                        <p:par>
                          <p:cTn id="13" fill="hold">
                            <p:stCondLst>
                              <p:cond delay="1500"/>
                            </p:stCondLst>
                            <p:childTnLst>
                              <p:par>
                                <p:cTn id="14" presetID="6" presetClass="entr" presetSubtype="16"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ircle(in)">
                                      <p:cBhvr>
                                        <p:cTn id="16" dur="1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3C7CDE-29CE-4D5A-842D-95CD5C4245BA}"/>
              </a:ext>
            </a:extLst>
          </p:cNvPr>
          <p:cNvSpPr>
            <a:spLocks noGrp="1"/>
          </p:cNvSpPr>
          <p:nvPr>
            <p:ph type="title"/>
          </p:nvPr>
        </p:nvSpPr>
        <p:spPr>
          <a:xfrm>
            <a:off x="1097280" y="358795"/>
            <a:ext cx="10058400" cy="1450757"/>
          </a:xfrm>
        </p:spPr>
        <p:txBody>
          <a:bodyPr>
            <a:normAutofit/>
          </a:bodyPr>
          <a:lstStyle/>
          <a:p>
            <a:r>
              <a:rPr lang="en-US" b="1" dirty="0">
                <a:solidFill>
                  <a:schemeClr val="tx1"/>
                </a:solidFill>
              </a:rPr>
              <a:t>Conclusion</a:t>
            </a:r>
          </a:p>
        </p:txBody>
      </p:sp>
      <p:sp>
        <p:nvSpPr>
          <p:cNvPr id="3" name="Content Placeholder 2">
            <a:extLst>
              <a:ext uri="{FF2B5EF4-FFF2-40B4-BE49-F238E27FC236}">
                <a16:creationId xmlns:a16="http://schemas.microsoft.com/office/drawing/2014/main" xmlns="" id="{FD658043-F81E-40F4-AF2B-72155A6C49E5}"/>
              </a:ext>
            </a:extLst>
          </p:cNvPr>
          <p:cNvSpPr>
            <a:spLocks noGrp="1"/>
          </p:cNvSpPr>
          <p:nvPr>
            <p:ph idx="1"/>
          </p:nvPr>
        </p:nvSpPr>
        <p:spPr>
          <a:xfrm>
            <a:off x="357809" y="1845733"/>
            <a:ext cx="11569148" cy="4867887"/>
          </a:xfrm>
        </p:spPr>
        <p:txBody>
          <a:bodyPr>
            <a:normAutofit/>
          </a:bodyPr>
          <a:lstStyle/>
          <a:p>
            <a:pPr marL="0" indent="0">
              <a:buNone/>
            </a:pPr>
            <a:r>
              <a:rPr lang="en-US" sz="3200" b="1" i="1" dirty="0">
                <a:solidFill>
                  <a:srgbClr val="C00000"/>
                </a:solidFill>
              </a:rPr>
              <a:t>“</a:t>
            </a:r>
            <a:r>
              <a:rPr lang="en-US" sz="3200" b="1" i="1" u="sng" dirty="0">
                <a:solidFill>
                  <a:srgbClr val="C00000"/>
                </a:solidFill>
              </a:rPr>
              <a:t>Internal ministries of the church which impart to the Body</a:t>
            </a:r>
            <a:r>
              <a:rPr lang="en-US" sz="3200" b="1" i="1" dirty="0">
                <a:solidFill>
                  <a:srgbClr val="C00000"/>
                </a:solidFill>
              </a:rPr>
              <a:t> a thorough understanding and application of the scriptures in order to equip all believers for every good work, as well as to prepare leaders to both serve and prepare other believers to serve according to their God-given gifts and their thoughtful placement into ministry” </a:t>
            </a:r>
            <a:r>
              <a:rPr lang="en-US" sz="3200" b="1" dirty="0">
                <a:solidFill>
                  <a:schemeClr val="tx1"/>
                </a:solidFill>
              </a:rPr>
              <a:t>Equip Ministries Objective</a:t>
            </a:r>
          </a:p>
          <a:p>
            <a:pPr marL="0" indent="0">
              <a:buNone/>
            </a:pPr>
            <a:r>
              <a:rPr lang="en-US" sz="3200" b="1" dirty="0">
                <a:solidFill>
                  <a:schemeClr val="tx1"/>
                </a:solidFill>
              </a:rPr>
              <a:t>Through the lens of the biblical concept of a Refuge, we learn…</a:t>
            </a:r>
          </a:p>
          <a:p>
            <a:pPr marL="514350" indent="-514350">
              <a:buFont typeface="+mj-lt"/>
              <a:buAutoNum type="arabicPeriod" startAt="2"/>
            </a:pPr>
            <a:r>
              <a:rPr lang="en-US" sz="2800" b="1" dirty="0">
                <a:solidFill>
                  <a:srgbClr val="C00000"/>
                </a:solidFill>
              </a:rPr>
              <a:t>God brings His provision of wisdom to serve Him well in every good work </a:t>
            </a:r>
            <a:r>
              <a:rPr lang="en-US" sz="2800" b="1" u="sng" dirty="0">
                <a:solidFill>
                  <a:srgbClr val="C00000"/>
                </a:solidFill>
              </a:rPr>
              <a:t>through the community of His people</a:t>
            </a:r>
            <a:r>
              <a:rPr lang="en-US" sz="2800" b="1" dirty="0">
                <a:solidFill>
                  <a:srgbClr val="C00000"/>
                </a:solidFill>
              </a:rPr>
              <a:t>.  </a:t>
            </a:r>
          </a:p>
        </p:txBody>
      </p:sp>
      <p:cxnSp>
        <p:nvCxnSpPr>
          <p:cNvPr id="4" name="Straight Connector 3">
            <a:extLst>
              <a:ext uri="{FF2B5EF4-FFF2-40B4-BE49-F238E27FC236}">
                <a16:creationId xmlns:a16="http://schemas.microsoft.com/office/drawing/2014/main" xmlns="" id="{2641170C-62E1-4C70-B4BE-E63E73336304}"/>
              </a:ext>
            </a:extLst>
          </p:cNvPr>
          <p:cNvCxnSpPr/>
          <p:nvPr/>
        </p:nvCxnSpPr>
        <p:spPr>
          <a:xfrm>
            <a:off x="746760" y="4604537"/>
            <a:ext cx="1069848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868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1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1750</TotalTime>
  <Words>912</Words>
  <Application>Microsoft Macintosh PowerPoint</Application>
  <PresentationFormat>Custom</PresentationFormat>
  <Paragraphs>47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Retrospect</vt:lpstr>
      <vt:lpstr>PowerPoint Presentation</vt:lpstr>
      <vt:lpstr>PowerPoint Presentation</vt:lpstr>
      <vt:lpstr>In His Refuge, We Equip – Part 2 Psalm 73:21-28 </vt:lpstr>
      <vt:lpstr>I. Our own understanding leaves us ill equipped to walk rightly before God </vt:lpstr>
      <vt:lpstr>II. God’s gracious counsel guides us to walk wisely in light of eternity</vt:lpstr>
      <vt:lpstr>II. God’s gracious counsel guides us to walk wisely in light of eternity</vt:lpstr>
      <vt:lpstr>III. In His Refuge, He draws us near and equips us to glorify His ways for the sake of His people</vt:lpstr>
      <vt:lpstr>Conclusion</vt:lpstr>
      <vt:lpstr>Conclusion</vt:lpstr>
      <vt:lpstr>Conclusion</vt:lpstr>
      <vt:lpstr>Conclusion</vt:lpstr>
      <vt:lpstr>In His Refuge, We Equip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Vision for Discipleship: Connected and Caring</dc:title>
  <dc:creator>User1</dc:creator>
  <cp:lastModifiedBy>Leptondale Bible Church</cp:lastModifiedBy>
  <cp:revision>91</cp:revision>
  <cp:lastPrinted>2017-10-30T16:15:50Z</cp:lastPrinted>
  <dcterms:created xsi:type="dcterms:W3CDTF">2017-10-30T14:48:26Z</dcterms:created>
  <dcterms:modified xsi:type="dcterms:W3CDTF">2018-02-25T14:23:46Z</dcterms:modified>
</cp:coreProperties>
</file>