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348" r:id="rId3"/>
    <p:sldId id="349" r:id="rId4"/>
    <p:sldId id="339" r:id="rId5"/>
    <p:sldId id="341" r:id="rId6"/>
    <p:sldId id="350" r:id="rId7"/>
    <p:sldId id="343" r:id="rId8"/>
    <p:sldId id="351" r:id="rId9"/>
    <p:sldId id="344" r:id="rId10"/>
    <p:sldId id="352" r:id="rId11"/>
    <p:sldId id="35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9" autoAdjust="0"/>
    <p:restoredTop sz="94660"/>
  </p:normalViewPr>
  <p:slideViewPr>
    <p:cSldViewPr snapToGrid="0">
      <p:cViewPr varScale="1">
        <p:scale>
          <a:sx n="158" d="100"/>
          <a:sy n="158" d="100"/>
        </p:scale>
        <p:origin x="-12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8"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CCBB67-6E05-42D9-BBC6-628A251E1E3D}"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4068192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CCBB67-6E05-42D9-BBC6-628A251E1E3D}"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94020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CCBB67-6E05-42D9-BBC6-628A251E1E3D}"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E66350-13E3-4F16-9C7F-2A5BC3BEC91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0385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2CCBB67-6E05-42D9-BBC6-628A251E1E3D}"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1500663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2CCBB67-6E05-42D9-BBC6-628A251E1E3D}"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E66350-13E3-4F16-9C7F-2A5BC3BEC91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6030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2CCBB67-6E05-42D9-BBC6-628A251E1E3D}"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3772157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CBB67-6E05-42D9-BBC6-628A251E1E3D}"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266903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CBB67-6E05-42D9-BBC6-628A251E1E3D}"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99009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CBB67-6E05-42D9-BBC6-628A251E1E3D}"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69586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CCBB67-6E05-42D9-BBC6-628A251E1E3D}"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306703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CCBB67-6E05-42D9-BBC6-628A251E1E3D}"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324947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CCBB67-6E05-42D9-BBC6-628A251E1E3D}" type="datetimeFigureOut">
              <a:rPr lang="en-US" smtClean="0"/>
              <a:t>8/10/17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54924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CCBB67-6E05-42D9-BBC6-628A251E1E3D}" type="datetimeFigureOut">
              <a:rPr lang="en-US" smtClean="0"/>
              <a:t>8/10/17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3404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CBB67-6E05-42D9-BBC6-628A251E1E3D}" type="datetimeFigureOut">
              <a:rPr lang="en-US" smtClean="0"/>
              <a:t>8/10/17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2378011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CCBB67-6E05-42D9-BBC6-628A251E1E3D}"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56947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CCBB67-6E05-42D9-BBC6-628A251E1E3D}"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E66350-13E3-4F16-9C7F-2A5BC3BEC918}" type="slidenum">
              <a:rPr lang="en-US" smtClean="0"/>
              <a:t>‹#›</a:t>
            </a:fld>
            <a:endParaRPr lang="en-US"/>
          </a:p>
        </p:txBody>
      </p:sp>
    </p:spTree>
    <p:extLst>
      <p:ext uri="{BB962C8B-B14F-4D97-AF65-F5344CB8AC3E}">
        <p14:creationId xmlns:p14="http://schemas.microsoft.com/office/powerpoint/2010/main" val="11318014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2CCBB67-6E05-42D9-BBC6-628A251E1E3D}" type="datetimeFigureOut">
              <a:rPr lang="en-US" smtClean="0"/>
              <a:t>8/10/17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7E66350-13E3-4F16-9C7F-2A5BC3BEC918}" type="slidenum">
              <a:rPr lang="en-US" smtClean="0"/>
              <a:t>‹#›</a:t>
            </a:fld>
            <a:endParaRPr lang="en-US"/>
          </a:p>
        </p:txBody>
      </p:sp>
    </p:spTree>
    <p:extLst>
      <p:ext uri="{BB962C8B-B14F-4D97-AF65-F5344CB8AC3E}">
        <p14:creationId xmlns:p14="http://schemas.microsoft.com/office/powerpoint/2010/main" val="3807469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1" y="227870"/>
            <a:ext cx="11367452" cy="1280890"/>
          </a:xfrm>
        </p:spPr>
        <p:txBody>
          <a:bodyPr>
            <a:noAutofit/>
          </a:bodyPr>
          <a:lstStyle/>
          <a:p>
            <a:r>
              <a:rPr lang="en-US" b="1" dirty="0"/>
              <a:t>The Millennium: </a:t>
            </a:r>
            <a:br>
              <a:rPr lang="en-US" b="1" dirty="0"/>
            </a:br>
            <a:r>
              <a:rPr lang="en-US" b="1" dirty="0"/>
              <a:t>The future 1000-year reign of Christ on earth</a:t>
            </a:r>
            <a:endParaRPr lang="en-US" b="1" i="1" dirty="0"/>
          </a:p>
        </p:txBody>
      </p:sp>
      <p:sp>
        <p:nvSpPr>
          <p:cNvPr id="7" name="Rectangle 6">
            <a:extLst>
              <a:ext uri="{FF2B5EF4-FFF2-40B4-BE49-F238E27FC236}">
                <a16:creationId xmlns:a16="http://schemas.microsoft.com/office/drawing/2014/main" xmlns="" id="{A8BF0B77-5CA9-4004-A077-451679D5A44F}"/>
              </a:ext>
            </a:extLst>
          </p:cNvPr>
          <p:cNvSpPr/>
          <p:nvPr/>
        </p:nvSpPr>
        <p:spPr>
          <a:xfrm>
            <a:off x="112776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Christs return and the Resurrection</a:t>
            </a:r>
          </a:p>
        </p:txBody>
      </p:sp>
      <p:cxnSp>
        <p:nvCxnSpPr>
          <p:cNvPr id="9" name="Straight Arrow Connector 8">
            <a:extLst>
              <a:ext uri="{FF2B5EF4-FFF2-40B4-BE49-F238E27FC236}">
                <a16:creationId xmlns:a16="http://schemas.microsoft.com/office/drawing/2014/main" xmlns="" id="{FF094237-E30B-4CC2-A01C-0366BB57F522}"/>
              </a:ext>
            </a:extLst>
          </p:cNvPr>
          <p:cNvCxnSpPr/>
          <p:nvPr/>
        </p:nvCxnSpPr>
        <p:spPr>
          <a:xfrm>
            <a:off x="2438400" y="440436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82AD280E-9A45-4211-BF7B-1B08FFF9DB74}"/>
              </a:ext>
            </a:extLst>
          </p:cNvPr>
          <p:cNvSpPr/>
          <p:nvPr/>
        </p:nvSpPr>
        <p:spPr>
          <a:xfrm>
            <a:off x="3596640" y="2225040"/>
            <a:ext cx="1097280" cy="4419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solidFill>
                  <a:schemeClr val="bg1"/>
                </a:solidFill>
              </a:rPr>
              <a:t>Christ’s 1000-year reign</a:t>
            </a:r>
          </a:p>
        </p:txBody>
      </p:sp>
      <p:sp>
        <p:nvSpPr>
          <p:cNvPr id="11" name="Rectangle 10">
            <a:extLst>
              <a:ext uri="{FF2B5EF4-FFF2-40B4-BE49-F238E27FC236}">
                <a16:creationId xmlns:a16="http://schemas.microsoft.com/office/drawing/2014/main" xmlns="" id="{3C2348C2-F65F-44AC-BE68-EE0173758D26}"/>
              </a:ext>
            </a:extLst>
          </p:cNvPr>
          <p:cNvSpPr/>
          <p:nvPr/>
        </p:nvSpPr>
        <p:spPr>
          <a:xfrm>
            <a:off x="624840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The Final Judgment</a:t>
            </a:r>
          </a:p>
        </p:txBody>
      </p:sp>
      <p:sp>
        <p:nvSpPr>
          <p:cNvPr id="12" name="Rectangle 11">
            <a:extLst>
              <a:ext uri="{FF2B5EF4-FFF2-40B4-BE49-F238E27FC236}">
                <a16:creationId xmlns:a16="http://schemas.microsoft.com/office/drawing/2014/main" xmlns="" id="{9488FABD-3E57-40F2-8AA6-C5CC673DACD9}"/>
              </a:ext>
            </a:extLst>
          </p:cNvPr>
          <p:cNvSpPr/>
          <p:nvPr/>
        </p:nvSpPr>
        <p:spPr>
          <a:xfrm>
            <a:off x="890016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The Age of Eternity</a:t>
            </a:r>
          </a:p>
        </p:txBody>
      </p:sp>
      <p:cxnSp>
        <p:nvCxnSpPr>
          <p:cNvPr id="13" name="Straight Arrow Connector 12">
            <a:extLst>
              <a:ext uri="{FF2B5EF4-FFF2-40B4-BE49-F238E27FC236}">
                <a16:creationId xmlns:a16="http://schemas.microsoft.com/office/drawing/2014/main" xmlns="" id="{A797DF17-6A39-4B4C-AF73-44BBA4B1EAEF}"/>
              </a:ext>
            </a:extLst>
          </p:cNvPr>
          <p:cNvCxnSpPr/>
          <p:nvPr/>
        </p:nvCxnSpPr>
        <p:spPr>
          <a:xfrm>
            <a:off x="4998720" y="438912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6E9907EA-A2DE-4BD1-96B4-A1567852A474}"/>
              </a:ext>
            </a:extLst>
          </p:cNvPr>
          <p:cNvCxnSpPr/>
          <p:nvPr/>
        </p:nvCxnSpPr>
        <p:spPr>
          <a:xfrm>
            <a:off x="7665720" y="440436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088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ircle(in)">
                                      <p:cBhvr>
                                        <p:cTn id="11" dur="1500"/>
                                        <p:tgtEl>
                                          <p:spTgt spid="9"/>
                                        </p:tgtEl>
                                      </p:cBhvr>
                                    </p:animEffect>
                                  </p:childTnLst>
                                </p:cTn>
                              </p:par>
                            </p:childTnLst>
                          </p:cTn>
                        </p:par>
                        <p:par>
                          <p:cTn id="12" fill="hold">
                            <p:stCondLst>
                              <p:cond delay="3500"/>
                            </p:stCondLst>
                            <p:childTnLst>
                              <p:par>
                                <p:cTn id="13" presetID="6"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1500"/>
                                        <p:tgtEl>
                                          <p:spTgt spid="10"/>
                                        </p:tgtEl>
                                      </p:cBhvr>
                                    </p:animEffect>
                                  </p:childTnLst>
                                </p:cTn>
                              </p:par>
                            </p:childTnLst>
                          </p:cTn>
                        </p:par>
                        <p:par>
                          <p:cTn id="16" fill="hold">
                            <p:stCondLst>
                              <p:cond delay="5000"/>
                            </p:stCondLst>
                            <p:childTnLst>
                              <p:par>
                                <p:cTn id="17" presetID="6" presetClass="entr" presetSubtype="16"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in)">
                                      <p:cBhvr>
                                        <p:cTn id="19" dur="1500"/>
                                        <p:tgtEl>
                                          <p:spTgt spid="13"/>
                                        </p:tgtEl>
                                      </p:cBhvr>
                                    </p:animEffect>
                                  </p:childTnLst>
                                </p:cTn>
                              </p:par>
                            </p:childTnLst>
                          </p:cTn>
                        </p:par>
                        <p:par>
                          <p:cTn id="20" fill="hold">
                            <p:stCondLst>
                              <p:cond delay="6500"/>
                            </p:stCondLst>
                            <p:childTnLst>
                              <p:par>
                                <p:cTn id="21" presetID="6" presetClass="entr" presetSubtype="16"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1500"/>
                                        <p:tgtEl>
                                          <p:spTgt spid="11"/>
                                        </p:tgtEl>
                                      </p:cBhvr>
                                    </p:animEffect>
                                  </p:childTnLst>
                                </p:cTn>
                              </p:par>
                            </p:childTnLst>
                          </p:cTn>
                        </p:par>
                        <p:par>
                          <p:cTn id="24" fill="hold">
                            <p:stCondLst>
                              <p:cond delay="8000"/>
                            </p:stCondLst>
                            <p:childTnLst>
                              <p:par>
                                <p:cTn id="25" presetID="6" presetClass="entr" presetSubtype="16"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in)">
                                      <p:cBhvr>
                                        <p:cTn id="27" dur="1500"/>
                                        <p:tgtEl>
                                          <p:spTgt spid="14"/>
                                        </p:tgtEl>
                                      </p:cBhvr>
                                    </p:animEffect>
                                  </p:childTnLst>
                                </p:cTn>
                              </p:par>
                            </p:childTnLst>
                          </p:cTn>
                        </p:par>
                        <p:par>
                          <p:cTn id="28" fill="hold">
                            <p:stCondLst>
                              <p:cond delay="9500"/>
                            </p:stCondLst>
                            <p:childTnLst>
                              <p:par>
                                <p:cTn id="29" presetID="6" presetClass="entr" presetSubtype="16"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6FB8115-D024-40E5-8A29-83C1FAEA6B76}"/>
              </a:ext>
            </a:extLst>
          </p:cNvPr>
          <p:cNvSpPr>
            <a:spLocks noGrp="1"/>
          </p:cNvSpPr>
          <p:nvPr>
            <p:ph idx="1"/>
          </p:nvPr>
        </p:nvSpPr>
        <p:spPr>
          <a:xfrm>
            <a:off x="447472" y="570591"/>
            <a:ext cx="11057140" cy="5672137"/>
          </a:xfrm>
        </p:spPr>
        <p:txBody>
          <a:bodyPr>
            <a:noAutofit/>
          </a:bodyPr>
          <a:lstStyle/>
          <a:p>
            <a:pPr marL="0" indent="0">
              <a:buNone/>
            </a:pPr>
            <a:r>
              <a:rPr lang="en-US" sz="2800" b="1" dirty="0">
                <a:solidFill>
                  <a:schemeClr val="tx1"/>
                </a:solidFill>
              </a:rPr>
              <a:t>“</a:t>
            </a:r>
            <a:r>
              <a:rPr lang="en-US" sz="2800" b="1" i="1" dirty="0">
                <a:solidFill>
                  <a:schemeClr val="tx1"/>
                </a:solidFill>
              </a:rPr>
              <a:t>Works are unmistakable evidence of the loyalty of the heart; they express either belief or unbelief, faithfulness or unfaithfulness. </a:t>
            </a:r>
            <a:r>
              <a:rPr lang="en-US" sz="2800" b="1" i="1" u="sng" dirty="0">
                <a:solidFill>
                  <a:schemeClr val="tx1"/>
                </a:solidFill>
              </a:rPr>
              <a:t>The judgment will reveal through the records </a:t>
            </a:r>
            <a:r>
              <a:rPr lang="en-US" sz="2800" b="1" i="1" dirty="0">
                <a:solidFill>
                  <a:schemeClr val="tx1"/>
                </a:solidFill>
              </a:rPr>
              <a:t>whether or not the loyalties were with God and the Lamb or with God’s enemies. John’s theology of faith and its inseparable relation to works is the same as Jesus’ and Paul’s (John 5:29; Romans 2:6–16). This judgment is not a balancing of good works over bad works. Those who have their names in the Lamb’s book of life will also have records of righteous deeds. The opposite will be true as well. The imagery reflects the delicate balance between grace and obedience.</a:t>
            </a:r>
            <a:r>
              <a:rPr lang="en-US" sz="2800" b="1" dirty="0">
                <a:solidFill>
                  <a:schemeClr val="tx1"/>
                </a:solidFill>
              </a:rPr>
              <a:t>”</a:t>
            </a:r>
          </a:p>
          <a:p>
            <a:pPr marL="0" indent="0">
              <a:buNone/>
            </a:pPr>
            <a:r>
              <a:rPr lang="en-US" sz="2800" b="1" dirty="0">
                <a:solidFill>
                  <a:srgbClr val="C00000"/>
                </a:solidFill>
              </a:rPr>
              <a:t>Alan Johnson, Emeritus Professor of New Testament and Christian Ethics at Wheaton College</a:t>
            </a:r>
          </a:p>
        </p:txBody>
      </p:sp>
    </p:spTree>
    <p:extLst>
      <p:ext uri="{BB962C8B-B14F-4D97-AF65-F5344CB8AC3E}">
        <p14:creationId xmlns:p14="http://schemas.microsoft.com/office/powerpoint/2010/main" val="3371874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250"/>
                            </p:stCondLst>
                            <p:childTnLst>
                              <p:par>
                                <p:cTn id="9" presetID="6" presetClass="entr" presetSubtype="16"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6FB8115-D024-40E5-8A29-83C1FAEA6B76}"/>
              </a:ext>
            </a:extLst>
          </p:cNvPr>
          <p:cNvSpPr>
            <a:spLocks noGrp="1"/>
          </p:cNvSpPr>
          <p:nvPr>
            <p:ph idx="1"/>
          </p:nvPr>
        </p:nvSpPr>
        <p:spPr>
          <a:xfrm>
            <a:off x="647497" y="1870753"/>
            <a:ext cx="11057140" cy="3487059"/>
          </a:xfrm>
        </p:spPr>
        <p:txBody>
          <a:bodyPr>
            <a:noAutofit/>
          </a:bodyPr>
          <a:lstStyle/>
          <a:p>
            <a:pPr marL="0" indent="0">
              <a:buNone/>
            </a:pPr>
            <a:r>
              <a:rPr lang="en-US" sz="2800" b="1" i="1" dirty="0">
                <a:solidFill>
                  <a:schemeClr val="tx1"/>
                </a:solidFill>
              </a:rPr>
              <a:t>“</a:t>
            </a:r>
            <a:r>
              <a:rPr lang="en-US" sz="2800" b="1" i="1" u="sng" dirty="0">
                <a:solidFill>
                  <a:schemeClr val="tx1"/>
                </a:solidFill>
              </a:rPr>
              <a:t>Do not be deceived</a:t>
            </a:r>
            <a:r>
              <a:rPr lang="en-US" sz="2800" b="1" i="1" dirty="0">
                <a:solidFill>
                  <a:schemeClr val="tx1"/>
                </a:solidFill>
              </a:rPr>
              <a:t>: God is not mocked, for whatever one sows, that will he also reap. For the one who sows to his own flesh will from the flesh reap corruption, but the one who sows to the Spirit will from the Spirit reap eternal life. And </a:t>
            </a:r>
            <a:r>
              <a:rPr lang="en-US" sz="2800" b="1" i="1" u="sng" dirty="0">
                <a:solidFill>
                  <a:schemeClr val="tx1"/>
                </a:solidFill>
              </a:rPr>
              <a:t>let us not grow weary of doing good, for in due season we will reap, if we do not give up</a:t>
            </a:r>
            <a:r>
              <a:rPr lang="en-US" sz="2800" b="1" i="1" dirty="0">
                <a:solidFill>
                  <a:schemeClr val="tx1"/>
                </a:solidFill>
              </a:rPr>
              <a:t>.” </a:t>
            </a:r>
            <a:r>
              <a:rPr lang="en-US" sz="2800" b="1" dirty="0">
                <a:solidFill>
                  <a:srgbClr val="C00000"/>
                </a:solidFill>
              </a:rPr>
              <a:t>Galatians 6:7-9</a:t>
            </a:r>
            <a:endParaRPr lang="en-US" sz="4000" b="1" dirty="0">
              <a:solidFill>
                <a:srgbClr val="C00000"/>
              </a:solidFill>
            </a:endParaRPr>
          </a:p>
        </p:txBody>
      </p:sp>
    </p:spTree>
    <p:extLst>
      <p:ext uri="{BB962C8B-B14F-4D97-AF65-F5344CB8AC3E}">
        <p14:creationId xmlns:p14="http://schemas.microsoft.com/office/powerpoint/2010/main" val="12090198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1" y="227870"/>
            <a:ext cx="11367452" cy="1280890"/>
          </a:xfrm>
        </p:spPr>
        <p:txBody>
          <a:bodyPr>
            <a:noAutofit/>
          </a:bodyPr>
          <a:lstStyle/>
          <a:p>
            <a:r>
              <a:rPr lang="en-US" b="1" dirty="0"/>
              <a:t>The Millennium: </a:t>
            </a:r>
            <a:br>
              <a:rPr lang="en-US" b="1" dirty="0"/>
            </a:br>
            <a:r>
              <a:rPr lang="en-US" b="1" dirty="0"/>
              <a:t>The future 1000-year reign of Christ on earth</a:t>
            </a:r>
            <a:endParaRPr lang="en-US" b="1" i="1" dirty="0"/>
          </a:p>
        </p:txBody>
      </p:sp>
      <p:grpSp>
        <p:nvGrpSpPr>
          <p:cNvPr id="3" name="Group 2">
            <a:extLst>
              <a:ext uri="{FF2B5EF4-FFF2-40B4-BE49-F238E27FC236}">
                <a16:creationId xmlns:a16="http://schemas.microsoft.com/office/drawing/2014/main" xmlns="" id="{DD50F030-EBDD-4403-B814-A00BEA9583D9}"/>
              </a:ext>
            </a:extLst>
          </p:cNvPr>
          <p:cNvGrpSpPr/>
          <p:nvPr/>
        </p:nvGrpSpPr>
        <p:grpSpPr>
          <a:xfrm>
            <a:off x="1127760" y="2225040"/>
            <a:ext cx="8869680" cy="4419600"/>
            <a:chOff x="1127760" y="2225040"/>
            <a:chExt cx="8869680" cy="4419600"/>
          </a:xfrm>
        </p:grpSpPr>
        <p:sp>
          <p:nvSpPr>
            <p:cNvPr id="7" name="Rectangle 6">
              <a:extLst>
                <a:ext uri="{FF2B5EF4-FFF2-40B4-BE49-F238E27FC236}">
                  <a16:creationId xmlns:a16="http://schemas.microsoft.com/office/drawing/2014/main" xmlns="" id="{A8BF0B77-5CA9-4004-A077-451679D5A44F}"/>
                </a:ext>
              </a:extLst>
            </p:cNvPr>
            <p:cNvSpPr/>
            <p:nvPr/>
          </p:nvSpPr>
          <p:spPr>
            <a:xfrm>
              <a:off x="112776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Christs return and the Resurrection</a:t>
              </a:r>
            </a:p>
          </p:txBody>
        </p:sp>
        <p:cxnSp>
          <p:nvCxnSpPr>
            <p:cNvPr id="9" name="Straight Arrow Connector 8">
              <a:extLst>
                <a:ext uri="{FF2B5EF4-FFF2-40B4-BE49-F238E27FC236}">
                  <a16:creationId xmlns:a16="http://schemas.microsoft.com/office/drawing/2014/main" xmlns="" id="{FF094237-E30B-4CC2-A01C-0366BB57F522}"/>
                </a:ext>
              </a:extLst>
            </p:cNvPr>
            <p:cNvCxnSpPr/>
            <p:nvPr/>
          </p:nvCxnSpPr>
          <p:spPr>
            <a:xfrm>
              <a:off x="2438400" y="440436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82AD280E-9A45-4211-BF7B-1B08FFF9DB74}"/>
                </a:ext>
              </a:extLst>
            </p:cNvPr>
            <p:cNvSpPr/>
            <p:nvPr/>
          </p:nvSpPr>
          <p:spPr>
            <a:xfrm>
              <a:off x="3596640" y="2225040"/>
              <a:ext cx="1097280" cy="441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solidFill>
                    <a:schemeClr val="accent1"/>
                  </a:solidFill>
                </a:rPr>
                <a:t>Christ’s 1000-year reign</a:t>
              </a:r>
            </a:p>
          </p:txBody>
        </p:sp>
        <p:sp>
          <p:nvSpPr>
            <p:cNvPr id="11" name="Rectangle 10">
              <a:extLst>
                <a:ext uri="{FF2B5EF4-FFF2-40B4-BE49-F238E27FC236}">
                  <a16:creationId xmlns:a16="http://schemas.microsoft.com/office/drawing/2014/main" xmlns="" id="{3C2348C2-F65F-44AC-BE68-EE0173758D26}"/>
                </a:ext>
              </a:extLst>
            </p:cNvPr>
            <p:cNvSpPr/>
            <p:nvPr/>
          </p:nvSpPr>
          <p:spPr>
            <a:xfrm>
              <a:off x="624840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The Final Judgment</a:t>
              </a:r>
            </a:p>
          </p:txBody>
        </p:sp>
        <p:sp>
          <p:nvSpPr>
            <p:cNvPr id="12" name="Rectangle 11">
              <a:extLst>
                <a:ext uri="{FF2B5EF4-FFF2-40B4-BE49-F238E27FC236}">
                  <a16:creationId xmlns:a16="http://schemas.microsoft.com/office/drawing/2014/main" xmlns="" id="{9488FABD-3E57-40F2-8AA6-C5CC673DACD9}"/>
                </a:ext>
              </a:extLst>
            </p:cNvPr>
            <p:cNvSpPr/>
            <p:nvPr/>
          </p:nvSpPr>
          <p:spPr>
            <a:xfrm>
              <a:off x="890016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The Age of Eternity</a:t>
              </a:r>
            </a:p>
          </p:txBody>
        </p:sp>
        <p:cxnSp>
          <p:nvCxnSpPr>
            <p:cNvPr id="13" name="Straight Arrow Connector 12">
              <a:extLst>
                <a:ext uri="{FF2B5EF4-FFF2-40B4-BE49-F238E27FC236}">
                  <a16:creationId xmlns:a16="http://schemas.microsoft.com/office/drawing/2014/main" xmlns="" id="{A797DF17-6A39-4B4C-AF73-44BBA4B1EAEF}"/>
                </a:ext>
              </a:extLst>
            </p:cNvPr>
            <p:cNvCxnSpPr/>
            <p:nvPr/>
          </p:nvCxnSpPr>
          <p:spPr>
            <a:xfrm>
              <a:off x="4998720" y="438912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6E9907EA-A2DE-4BD1-96B4-A1567852A474}"/>
                </a:ext>
              </a:extLst>
            </p:cNvPr>
            <p:cNvCxnSpPr/>
            <p:nvPr/>
          </p:nvCxnSpPr>
          <p:spPr>
            <a:xfrm>
              <a:off x="7665720" y="440436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4" name="Rectangle 3">
            <a:extLst>
              <a:ext uri="{FF2B5EF4-FFF2-40B4-BE49-F238E27FC236}">
                <a16:creationId xmlns:a16="http://schemas.microsoft.com/office/drawing/2014/main" xmlns="" id="{9D1B8C37-3D94-4277-9779-E6A5DC8C1D4F}"/>
              </a:ext>
            </a:extLst>
          </p:cNvPr>
          <p:cNvSpPr/>
          <p:nvPr/>
        </p:nvSpPr>
        <p:spPr>
          <a:xfrm rot="18554456">
            <a:off x="3631980" y="2309853"/>
            <a:ext cx="1097280" cy="384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Church Age and Great Tribulation</a:t>
            </a:r>
          </a:p>
        </p:txBody>
      </p:sp>
      <p:sp>
        <p:nvSpPr>
          <p:cNvPr id="5" name="Arrow: Curved Right 4">
            <a:extLst>
              <a:ext uri="{FF2B5EF4-FFF2-40B4-BE49-F238E27FC236}">
                <a16:creationId xmlns:a16="http://schemas.microsoft.com/office/drawing/2014/main" xmlns="" id="{99A2DF3E-606B-462B-B0D5-8777EDC58D6B}"/>
              </a:ext>
            </a:extLst>
          </p:cNvPr>
          <p:cNvSpPr/>
          <p:nvPr/>
        </p:nvSpPr>
        <p:spPr>
          <a:xfrm rot="5400000">
            <a:off x="681515" y="722041"/>
            <a:ext cx="1761776" cy="3124807"/>
          </a:xfrm>
          <a:prstGeom prst="curv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554565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25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par>
                          <p:cTn id="12" fill="hold">
                            <p:stCondLst>
                              <p:cond delay="4250"/>
                            </p:stCondLst>
                            <p:childTnLst>
                              <p:par>
                                <p:cTn id="13" presetID="6"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1" y="227870"/>
            <a:ext cx="11367452" cy="1280890"/>
          </a:xfrm>
        </p:spPr>
        <p:txBody>
          <a:bodyPr>
            <a:noAutofit/>
          </a:bodyPr>
          <a:lstStyle/>
          <a:p>
            <a:r>
              <a:rPr lang="en-US" b="1" dirty="0"/>
              <a:t>The Millennium: </a:t>
            </a:r>
            <a:br>
              <a:rPr lang="en-US" b="1" dirty="0"/>
            </a:br>
            <a:r>
              <a:rPr lang="en-US" b="1" dirty="0"/>
              <a:t>The future 1000-year reign of Christ on earth</a:t>
            </a:r>
            <a:endParaRPr lang="en-US" b="1" i="1" dirty="0"/>
          </a:p>
        </p:txBody>
      </p:sp>
      <p:grpSp>
        <p:nvGrpSpPr>
          <p:cNvPr id="4" name="Group 3">
            <a:extLst>
              <a:ext uri="{FF2B5EF4-FFF2-40B4-BE49-F238E27FC236}">
                <a16:creationId xmlns:a16="http://schemas.microsoft.com/office/drawing/2014/main" xmlns="" id="{AB24BB5D-E28C-479F-A158-5D23C99CF6F1}"/>
              </a:ext>
            </a:extLst>
          </p:cNvPr>
          <p:cNvGrpSpPr/>
          <p:nvPr/>
        </p:nvGrpSpPr>
        <p:grpSpPr>
          <a:xfrm>
            <a:off x="1127760" y="1853562"/>
            <a:ext cx="8869680" cy="4419600"/>
            <a:chOff x="1127760" y="2225040"/>
            <a:chExt cx="8869680" cy="4419600"/>
          </a:xfrm>
        </p:grpSpPr>
        <p:sp>
          <p:nvSpPr>
            <p:cNvPr id="7" name="Rectangle 6">
              <a:extLst>
                <a:ext uri="{FF2B5EF4-FFF2-40B4-BE49-F238E27FC236}">
                  <a16:creationId xmlns:a16="http://schemas.microsoft.com/office/drawing/2014/main" xmlns="" id="{A8BF0B77-5CA9-4004-A077-451679D5A44F}"/>
                </a:ext>
              </a:extLst>
            </p:cNvPr>
            <p:cNvSpPr/>
            <p:nvPr/>
          </p:nvSpPr>
          <p:spPr>
            <a:xfrm>
              <a:off x="112776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Christs return and the Resurrection</a:t>
              </a:r>
            </a:p>
          </p:txBody>
        </p:sp>
        <p:cxnSp>
          <p:nvCxnSpPr>
            <p:cNvPr id="9" name="Straight Arrow Connector 8">
              <a:extLst>
                <a:ext uri="{FF2B5EF4-FFF2-40B4-BE49-F238E27FC236}">
                  <a16:creationId xmlns:a16="http://schemas.microsoft.com/office/drawing/2014/main" xmlns="" id="{FF094237-E30B-4CC2-A01C-0366BB57F522}"/>
                </a:ext>
              </a:extLst>
            </p:cNvPr>
            <p:cNvCxnSpPr/>
            <p:nvPr/>
          </p:nvCxnSpPr>
          <p:spPr>
            <a:xfrm>
              <a:off x="2438400" y="440436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82AD280E-9A45-4211-BF7B-1B08FFF9DB74}"/>
                </a:ext>
              </a:extLst>
            </p:cNvPr>
            <p:cNvSpPr/>
            <p:nvPr/>
          </p:nvSpPr>
          <p:spPr>
            <a:xfrm>
              <a:off x="3596640" y="2225040"/>
              <a:ext cx="1097280" cy="4419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solidFill>
                    <a:schemeClr val="bg1"/>
                  </a:solidFill>
                </a:rPr>
                <a:t>Christ’s 1000-year reign</a:t>
              </a:r>
            </a:p>
          </p:txBody>
        </p:sp>
        <p:sp>
          <p:nvSpPr>
            <p:cNvPr id="11" name="Rectangle 10">
              <a:extLst>
                <a:ext uri="{FF2B5EF4-FFF2-40B4-BE49-F238E27FC236}">
                  <a16:creationId xmlns:a16="http://schemas.microsoft.com/office/drawing/2014/main" xmlns="" id="{3C2348C2-F65F-44AC-BE68-EE0173758D26}"/>
                </a:ext>
              </a:extLst>
            </p:cNvPr>
            <p:cNvSpPr/>
            <p:nvPr/>
          </p:nvSpPr>
          <p:spPr>
            <a:xfrm>
              <a:off x="624840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The Final Judgment</a:t>
              </a:r>
            </a:p>
          </p:txBody>
        </p:sp>
        <p:sp>
          <p:nvSpPr>
            <p:cNvPr id="12" name="Rectangle 11">
              <a:extLst>
                <a:ext uri="{FF2B5EF4-FFF2-40B4-BE49-F238E27FC236}">
                  <a16:creationId xmlns:a16="http://schemas.microsoft.com/office/drawing/2014/main" xmlns="" id="{9488FABD-3E57-40F2-8AA6-C5CC673DACD9}"/>
                </a:ext>
              </a:extLst>
            </p:cNvPr>
            <p:cNvSpPr/>
            <p:nvPr/>
          </p:nvSpPr>
          <p:spPr>
            <a:xfrm>
              <a:off x="8900160" y="2225040"/>
              <a:ext cx="10972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t>The Age of Eternity</a:t>
              </a:r>
            </a:p>
          </p:txBody>
        </p:sp>
        <p:cxnSp>
          <p:nvCxnSpPr>
            <p:cNvPr id="13" name="Straight Arrow Connector 12">
              <a:extLst>
                <a:ext uri="{FF2B5EF4-FFF2-40B4-BE49-F238E27FC236}">
                  <a16:creationId xmlns:a16="http://schemas.microsoft.com/office/drawing/2014/main" xmlns="" id="{A797DF17-6A39-4B4C-AF73-44BBA4B1EAEF}"/>
                </a:ext>
              </a:extLst>
            </p:cNvPr>
            <p:cNvCxnSpPr/>
            <p:nvPr/>
          </p:nvCxnSpPr>
          <p:spPr>
            <a:xfrm>
              <a:off x="4998720" y="438912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6E9907EA-A2DE-4BD1-96B4-A1567852A474}"/>
                </a:ext>
              </a:extLst>
            </p:cNvPr>
            <p:cNvCxnSpPr/>
            <p:nvPr/>
          </p:nvCxnSpPr>
          <p:spPr>
            <a:xfrm>
              <a:off x="7665720" y="4404360"/>
              <a:ext cx="990600"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5" name="Oval 4">
            <a:extLst>
              <a:ext uri="{FF2B5EF4-FFF2-40B4-BE49-F238E27FC236}">
                <a16:creationId xmlns:a16="http://schemas.microsoft.com/office/drawing/2014/main" xmlns="" id="{778DEB5D-FA5E-4086-BCD5-20C8AB3C306A}"/>
              </a:ext>
            </a:extLst>
          </p:cNvPr>
          <p:cNvSpPr/>
          <p:nvPr/>
        </p:nvSpPr>
        <p:spPr>
          <a:xfrm>
            <a:off x="3300413" y="1493040"/>
            <a:ext cx="1698307" cy="5049203"/>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7531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1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1E8C55E-A554-464B-AB89-4405368BD58D}"/>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colorTemperature colorTemp="590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08549" y="200977"/>
            <a:ext cx="6432884" cy="643288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TextBox 6">
            <a:extLst>
              <a:ext uri="{FF2B5EF4-FFF2-40B4-BE49-F238E27FC236}">
                <a16:creationId xmlns:a16="http://schemas.microsoft.com/office/drawing/2014/main" xmlns="" id="{4CD701E1-5549-4DB5-8594-B00885F3290C}"/>
              </a:ext>
            </a:extLst>
          </p:cNvPr>
          <p:cNvSpPr txBox="1"/>
          <p:nvPr/>
        </p:nvSpPr>
        <p:spPr>
          <a:xfrm>
            <a:off x="6914148" y="2053389"/>
            <a:ext cx="5133474" cy="2800767"/>
          </a:xfrm>
          <a:prstGeom prst="rect">
            <a:avLst/>
          </a:prstGeom>
          <a:noFill/>
        </p:spPr>
        <p:txBody>
          <a:bodyPr wrap="square" rtlCol="0">
            <a:spAutoFit/>
          </a:bodyPr>
          <a:lstStyle/>
          <a:p>
            <a:pPr algn="ctr"/>
            <a:r>
              <a:rPr lang="en-US" sz="4400" b="1" dirty="0">
                <a:latin typeface="AR JULIAN" panose="02000000000000000000" pitchFamily="2" charset="0"/>
              </a:rPr>
              <a:t>Revelation 20:1-15</a:t>
            </a:r>
          </a:p>
          <a:p>
            <a:pPr algn="ctr"/>
            <a:endParaRPr lang="en-US" sz="4400" b="1" dirty="0">
              <a:latin typeface="AR JULIAN" panose="02000000000000000000" pitchFamily="2" charset="0"/>
            </a:endParaRPr>
          </a:p>
          <a:p>
            <a:pPr algn="ctr"/>
            <a:r>
              <a:rPr lang="en-US" sz="4400" b="1" dirty="0">
                <a:solidFill>
                  <a:srgbClr val="0099CC"/>
                </a:solidFill>
                <a:latin typeface="AR JULIAN" panose="02000000000000000000" pitchFamily="2" charset="0"/>
              </a:rPr>
              <a:t>Victory + Vindication!</a:t>
            </a:r>
          </a:p>
        </p:txBody>
      </p:sp>
      <p:cxnSp>
        <p:nvCxnSpPr>
          <p:cNvPr id="9" name="Straight Connector 8">
            <a:extLst>
              <a:ext uri="{FF2B5EF4-FFF2-40B4-BE49-F238E27FC236}">
                <a16:creationId xmlns:a16="http://schemas.microsoft.com/office/drawing/2014/main" xmlns="" id="{F9B76CCC-252F-4BBE-A875-2327F6A0D449}"/>
              </a:ext>
            </a:extLst>
          </p:cNvPr>
          <p:cNvCxnSpPr/>
          <p:nvPr/>
        </p:nvCxnSpPr>
        <p:spPr>
          <a:xfrm>
            <a:off x="8362122" y="4055165"/>
            <a:ext cx="1828800" cy="0"/>
          </a:xfrm>
          <a:prstGeom prst="line">
            <a:avLst/>
          </a:prstGeom>
          <a:ln w="57150">
            <a:solidFill>
              <a:srgbClr val="0099C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2E18BBD0-DEDA-4E90-BF96-7A23A41AD2FF}"/>
              </a:ext>
            </a:extLst>
          </p:cNvPr>
          <p:cNvCxnSpPr>
            <a:cxnSpLocks/>
          </p:cNvCxnSpPr>
          <p:nvPr/>
        </p:nvCxnSpPr>
        <p:spPr>
          <a:xfrm>
            <a:off x="8196470" y="4750904"/>
            <a:ext cx="2683565" cy="0"/>
          </a:xfrm>
          <a:prstGeom prst="line">
            <a:avLst/>
          </a:prstGeom>
          <a:ln w="57150">
            <a:solidFill>
              <a:srgbClr val="0099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63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par>
                          <p:cTn id="8" fill="hold">
                            <p:stCondLst>
                              <p:cond delay="2000"/>
                            </p:stCondLst>
                            <p:childTnLst>
                              <p:par>
                                <p:cTn id="9" presetID="6" presetClass="entr" presetSubtype="16" fill="hold"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circle(in)">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rPr>
              <a:t>I.</a:t>
            </a:r>
            <a:r>
              <a:rPr lang="en-US" b="1" dirty="0"/>
              <a:t> The 1000-Year reign of Christ will glorify God by bringing final victory over every enemy of God</a:t>
            </a:r>
            <a:endParaRPr lang="en-US" b="1" i="1" dirty="0"/>
          </a:p>
        </p:txBody>
      </p:sp>
      <p:sp>
        <p:nvSpPr>
          <p:cNvPr id="3" name="Content Placeholder 2"/>
          <p:cNvSpPr>
            <a:spLocks noGrp="1"/>
          </p:cNvSpPr>
          <p:nvPr>
            <p:ph idx="1"/>
          </p:nvPr>
        </p:nvSpPr>
        <p:spPr>
          <a:xfrm>
            <a:off x="2589211" y="2679158"/>
            <a:ext cx="9364249" cy="2144633"/>
          </a:xfrm>
        </p:spPr>
        <p:txBody>
          <a:bodyPr>
            <a:noAutofit/>
          </a:bodyPr>
          <a:lstStyle/>
          <a:p>
            <a:pPr marL="514350" indent="-514350">
              <a:buFont typeface="+mj-lt"/>
              <a:buAutoNum type="alphaUcPeriod"/>
            </a:pPr>
            <a:r>
              <a:rPr lang="en-US" sz="3200" b="1" dirty="0">
                <a:solidFill>
                  <a:schemeClr val="tx1"/>
                </a:solidFill>
              </a:rPr>
              <a:t>Christ’s reign will glorify God by humiliating a proud adversary</a:t>
            </a:r>
          </a:p>
          <a:p>
            <a:pPr marL="514350" indent="-514350">
              <a:buFont typeface="+mj-lt"/>
              <a:buAutoNum type="alphaUcPeriod"/>
            </a:pPr>
            <a:r>
              <a:rPr lang="en-US" sz="3200" b="1" dirty="0">
                <a:solidFill>
                  <a:schemeClr val="tx1"/>
                </a:solidFill>
              </a:rPr>
              <a:t>Christ’s reign will bring the blessings of victory to God’s people of all ages  </a:t>
            </a:r>
          </a:p>
          <a:p>
            <a:pPr marL="0" indent="0">
              <a:buNone/>
            </a:pPr>
            <a:endParaRPr lang="en-US" sz="3200" b="1" dirty="0">
              <a:solidFill>
                <a:schemeClr val="tx1"/>
              </a:solidFill>
            </a:endParaRPr>
          </a:p>
        </p:txBody>
      </p:sp>
    </p:spTree>
    <p:extLst>
      <p:ext uri="{BB962C8B-B14F-4D97-AF65-F5344CB8AC3E}">
        <p14:creationId xmlns:p14="http://schemas.microsoft.com/office/powerpoint/2010/main" val="3731635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1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E011C7-8A00-48A2-B02F-CEB464529218}"/>
              </a:ext>
            </a:extLst>
          </p:cNvPr>
          <p:cNvSpPr>
            <a:spLocks noGrp="1"/>
          </p:cNvSpPr>
          <p:nvPr>
            <p:ph type="title"/>
          </p:nvPr>
        </p:nvSpPr>
        <p:spPr>
          <a:xfrm>
            <a:off x="1138989" y="255144"/>
            <a:ext cx="10365623" cy="1280890"/>
          </a:xfrm>
        </p:spPr>
        <p:txBody>
          <a:bodyPr>
            <a:noAutofit/>
          </a:bodyPr>
          <a:lstStyle/>
          <a:p>
            <a:r>
              <a:rPr lang="en-US" b="1" dirty="0">
                <a:solidFill>
                  <a:srgbClr val="C00000"/>
                </a:solidFill>
              </a:rPr>
              <a:t>To </a:t>
            </a:r>
            <a:r>
              <a:rPr lang="en-US" b="1" u="sng" dirty="0">
                <a:solidFill>
                  <a:srgbClr val="C00000"/>
                </a:solidFill>
              </a:rPr>
              <a:t>whom</a:t>
            </a:r>
            <a:r>
              <a:rPr lang="en-US" b="1" dirty="0">
                <a:solidFill>
                  <a:srgbClr val="C00000"/>
                </a:solidFill>
              </a:rPr>
              <a:t> is the authority to judge being committed in 20:4?</a:t>
            </a:r>
            <a:br>
              <a:rPr lang="en-US" b="1" dirty="0">
                <a:solidFill>
                  <a:srgbClr val="C00000"/>
                </a:solidFill>
              </a:rPr>
            </a:br>
            <a:endParaRPr lang="en-US" b="1" dirty="0">
              <a:solidFill>
                <a:srgbClr val="C00000"/>
              </a:solidFill>
            </a:endParaRPr>
          </a:p>
        </p:txBody>
      </p:sp>
      <p:sp>
        <p:nvSpPr>
          <p:cNvPr id="3" name="Content Placeholder 2">
            <a:extLst>
              <a:ext uri="{FF2B5EF4-FFF2-40B4-BE49-F238E27FC236}">
                <a16:creationId xmlns:a16="http://schemas.microsoft.com/office/drawing/2014/main" xmlns="" id="{F297D1BF-0461-477D-9D3A-1CE660BDC260}"/>
              </a:ext>
            </a:extLst>
          </p:cNvPr>
          <p:cNvSpPr>
            <a:spLocks noGrp="1"/>
          </p:cNvSpPr>
          <p:nvPr>
            <p:ph idx="1"/>
          </p:nvPr>
        </p:nvSpPr>
        <p:spPr>
          <a:xfrm>
            <a:off x="224591" y="1905000"/>
            <a:ext cx="11707248" cy="4625009"/>
          </a:xfrm>
        </p:spPr>
        <p:txBody>
          <a:bodyPr>
            <a:normAutofit/>
          </a:bodyPr>
          <a:lstStyle/>
          <a:p>
            <a:pPr marL="0" indent="0">
              <a:buNone/>
            </a:pPr>
            <a:r>
              <a:rPr lang="en-US" sz="2800" b="1" i="1" dirty="0">
                <a:solidFill>
                  <a:schemeClr val="tx1"/>
                </a:solidFill>
              </a:rPr>
              <a:t>“Do you not know that the saints will judge the world?”                    </a:t>
            </a:r>
            <a:r>
              <a:rPr lang="en-US" sz="2800" b="1" i="1" dirty="0" smtClean="0">
                <a:solidFill>
                  <a:schemeClr val="tx1"/>
                </a:solidFill>
              </a:rPr>
              <a:t> </a:t>
            </a:r>
            <a:r>
              <a:rPr lang="en-US" sz="2800" b="1" dirty="0" smtClean="0">
                <a:solidFill>
                  <a:srgbClr val="C00000"/>
                </a:solidFill>
              </a:rPr>
              <a:t>1 </a:t>
            </a:r>
            <a:r>
              <a:rPr lang="en-US" sz="2800" b="1" dirty="0">
                <a:solidFill>
                  <a:srgbClr val="C00000"/>
                </a:solidFill>
              </a:rPr>
              <a:t>Corinthians 6:2</a:t>
            </a:r>
          </a:p>
          <a:p>
            <a:pPr marL="0" indent="0">
              <a:buNone/>
            </a:pPr>
            <a:r>
              <a:rPr lang="en-US" sz="2800" b="1" i="1" dirty="0">
                <a:solidFill>
                  <a:schemeClr val="tx1"/>
                </a:solidFill>
              </a:rPr>
              <a:t>“[Jesus’ disciples will] sit on thrones judging the twelve tribes of Israel” </a:t>
            </a:r>
            <a:r>
              <a:rPr lang="en-US" sz="2800" b="1" dirty="0">
                <a:solidFill>
                  <a:srgbClr val="C00000"/>
                </a:solidFill>
              </a:rPr>
              <a:t>Luke 22:30</a:t>
            </a:r>
          </a:p>
          <a:p>
            <a:pPr marL="0" indent="0">
              <a:buNone/>
            </a:pPr>
            <a:r>
              <a:rPr lang="en-US" sz="2800" b="1" i="1" dirty="0">
                <a:solidFill>
                  <a:schemeClr val="tx1"/>
                </a:solidFill>
              </a:rPr>
              <a:t>“</a:t>
            </a:r>
            <a:r>
              <a:rPr lang="en-US" sz="2800" b="1" i="1" u="sng" dirty="0">
                <a:solidFill>
                  <a:schemeClr val="tx1"/>
                </a:solidFill>
              </a:rPr>
              <a:t>He will rule</a:t>
            </a:r>
            <a:r>
              <a:rPr lang="en-US" sz="2800" b="1" i="1" dirty="0">
                <a:solidFill>
                  <a:schemeClr val="tx1"/>
                </a:solidFill>
              </a:rPr>
              <a:t> [the nations] </a:t>
            </a:r>
            <a:r>
              <a:rPr lang="en-US" sz="2800" b="1" i="1" u="sng" dirty="0">
                <a:solidFill>
                  <a:schemeClr val="tx1"/>
                </a:solidFill>
              </a:rPr>
              <a:t>with a rod of iron</a:t>
            </a:r>
            <a:r>
              <a:rPr lang="en-US" sz="2800" b="1" i="1" dirty="0">
                <a:solidFill>
                  <a:schemeClr val="tx1"/>
                </a:solidFill>
              </a:rPr>
              <a:t>” </a:t>
            </a:r>
            <a:r>
              <a:rPr lang="en-US" sz="2800" b="1" dirty="0">
                <a:solidFill>
                  <a:srgbClr val="C00000"/>
                </a:solidFill>
              </a:rPr>
              <a:t>Revelation 19:15</a:t>
            </a:r>
          </a:p>
          <a:p>
            <a:pPr marL="0" indent="0">
              <a:buNone/>
            </a:pPr>
            <a:r>
              <a:rPr lang="en-US" sz="2800" b="1" i="1" dirty="0">
                <a:solidFill>
                  <a:schemeClr val="tx1"/>
                </a:solidFill>
              </a:rPr>
              <a:t>“</a:t>
            </a:r>
            <a:r>
              <a:rPr lang="en-US" sz="2800" b="1" i="1" u="sng" dirty="0">
                <a:solidFill>
                  <a:schemeClr val="tx1"/>
                </a:solidFill>
              </a:rPr>
              <a:t>The one who conquers</a:t>
            </a:r>
            <a:r>
              <a:rPr lang="en-US" sz="2800" b="1" i="1" dirty="0">
                <a:solidFill>
                  <a:schemeClr val="tx1"/>
                </a:solidFill>
              </a:rPr>
              <a:t> and who </a:t>
            </a:r>
            <a:r>
              <a:rPr lang="en-US" sz="2800" b="1" i="1" u="sng" dirty="0">
                <a:solidFill>
                  <a:schemeClr val="tx1"/>
                </a:solidFill>
              </a:rPr>
              <a:t>keeps my works until the end</a:t>
            </a:r>
            <a:r>
              <a:rPr lang="en-US" sz="2800" b="1" i="1" dirty="0">
                <a:solidFill>
                  <a:schemeClr val="tx1"/>
                </a:solidFill>
              </a:rPr>
              <a:t>, </a:t>
            </a:r>
            <a:r>
              <a:rPr lang="en-US" sz="2800" b="1" i="1" u="sng" dirty="0">
                <a:solidFill>
                  <a:schemeClr val="tx1"/>
                </a:solidFill>
              </a:rPr>
              <a:t>to him</a:t>
            </a:r>
            <a:r>
              <a:rPr lang="en-US" sz="2800" b="1" i="1" dirty="0">
                <a:solidFill>
                  <a:schemeClr val="tx1"/>
                </a:solidFill>
              </a:rPr>
              <a:t> </a:t>
            </a:r>
            <a:r>
              <a:rPr lang="en-US" sz="2800" b="1" i="1" u="sng" dirty="0">
                <a:solidFill>
                  <a:schemeClr val="tx1"/>
                </a:solidFill>
              </a:rPr>
              <a:t>I will give</a:t>
            </a:r>
            <a:r>
              <a:rPr lang="en-US" sz="2800" b="1" i="1" dirty="0">
                <a:solidFill>
                  <a:schemeClr val="tx1"/>
                </a:solidFill>
              </a:rPr>
              <a:t> </a:t>
            </a:r>
            <a:r>
              <a:rPr lang="en-US" sz="2800" b="1" i="1" u="sng" dirty="0">
                <a:solidFill>
                  <a:schemeClr val="tx1"/>
                </a:solidFill>
              </a:rPr>
              <a:t>authority over the nations</a:t>
            </a:r>
            <a:r>
              <a:rPr lang="en-US" sz="2800" b="1" i="1" dirty="0">
                <a:solidFill>
                  <a:schemeClr val="tx1"/>
                </a:solidFill>
              </a:rPr>
              <a:t>, and </a:t>
            </a:r>
            <a:r>
              <a:rPr lang="en-US" sz="2800" b="1" i="1" u="sng" dirty="0">
                <a:solidFill>
                  <a:schemeClr val="tx1"/>
                </a:solidFill>
              </a:rPr>
              <a:t>he will rule them with a rod of iron</a:t>
            </a:r>
            <a:r>
              <a:rPr lang="en-US" sz="2800" b="1" i="1" dirty="0">
                <a:solidFill>
                  <a:schemeClr val="tx1"/>
                </a:solidFill>
              </a:rPr>
              <a:t>, as when earthen pots are broken in pieces, even as I myself have received authority from my Father” </a:t>
            </a:r>
            <a:r>
              <a:rPr lang="en-US" sz="2800" b="1" dirty="0">
                <a:solidFill>
                  <a:srgbClr val="C00000"/>
                </a:solidFill>
              </a:rPr>
              <a:t>Revelation 2:26-27</a:t>
            </a:r>
          </a:p>
          <a:p>
            <a:pPr marL="0" indent="0">
              <a:buNone/>
            </a:pPr>
            <a:endParaRPr lang="en-US" sz="2800" b="1" i="1" dirty="0">
              <a:solidFill>
                <a:schemeClr val="tx1"/>
              </a:solidFill>
            </a:endParaRPr>
          </a:p>
          <a:p>
            <a:pPr marL="0" indent="0">
              <a:buNone/>
            </a:pPr>
            <a:endParaRPr lang="en-US" sz="2800" b="1" dirty="0">
              <a:solidFill>
                <a:schemeClr val="tx1"/>
              </a:solidFill>
            </a:endParaRPr>
          </a:p>
        </p:txBody>
      </p:sp>
    </p:spTree>
    <p:extLst>
      <p:ext uri="{BB962C8B-B14F-4D97-AF65-F5344CB8AC3E}">
        <p14:creationId xmlns:p14="http://schemas.microsoft.com/office/powerpoint/2010/main" val="851344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rPr>
              <a:t>II. </a:t>
            </a:r>
            <a:r>
              <a:rPr lang="en-US" b="1" dirty="0"/>
              <a:t>The 1000-Year reign of Christ will bring the full vindication of God’s judgment </a:t>
            </a:r>
          </a:p>
        </p:txBody>
      </p:sp>
      <p:sp>
        <p:nvSpPr>
          <p:cNvPr id="3" name="Content Placeholder 2"/>
          <p:cNvSpPr>
            <a:spLocks noGrp="1"/>
          </p:cNvSpPr>
          <p:nvPr>
            <p:ph idx="1"/>
          </p:nvPr>
        </p:nvSpPr>
        <p:spPr>
          <a:xfrm>
            <a:off x="2464516" y="2637593"/>
            <a:ext cx="9364249" cy="4605130"/>
          </a:xfrm>
        </p:spPr>
        <p:txBody>
          <a:bodyPr>
            <a:noAutofit/>
          </a:bodyPr>
          <a:lstStyle/>
          <a:p>
            <a:pPr marL="514350" indent="-514350">
              <a:buFont typeface="+mj-lt"/>
              <a:buAutoNum type="alphaUcPeriod"/>
            </a:pPr>
            <a:r>
              <a:rPr lang="en-US" sz="3200" b="1" dirty="0">
                <a:solidFill>
                  <a:schemeClr val="tx1"/>
                </a:solidFill>
              </a:rPr>
              <a:t>Christ’s reign will bring vindication to God’s people</a:t>
            </a:r>
          </a:p>
          <a:p>
            <a:pPr marL="0" indent="0">
              <a:buNone/>
            </a:pPr>
            <a:endParaRPr lang="en-US" sz="2600" b="1" i="1" dirty="0"/>
          </a:p>
          <a:p>
            <a:pPr marL="0" indent="0">
              <a:buNone/>
            </a:pPr>
            <a:r>
              <a:rPr lang="en-US" sz="2800" b="1" i="1" dirty="0">
                <a:solidFill>
                  <a:schemeClr val="tx1"/>
                </a:solidFill>
              </a:rPr>
              <a:t>“…do you not know that the saints will judge the world? … Do you not know that we are to judge angels?” </a:t>
            </a:r>
            <a:r>
              <a:rPr lang="en-US" sz="2800" b="1" dirty="0">
                <a:solidFill>
                  <a:srgbClr val="C00000"/>
                </a:solidFill>
              </a:rPr>
              <a:t>1 Corinthians 6:2-3 </a:t>
            </a:r>
          </a:p>
        </p:txBody>
      </p:sp>
    </p:spTree>
    <p:extLst>
      <p:ext uri="{BB962C8B-B14F-4D97-AF65-F5344CB8AC3E}">
        <p14:creationId xmlns:p14="http://schemas.microsoft.com/office/powerpoint/2010/main" val="153462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1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25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rPr>
              <a:t>II. </a:t>
            </a:r>
            <a:r>
              <a:rPr lang="en-US" b="1" dirty="0"/>
              <a:t>The 1000-Year reign of Christ will bring the full vindication of God’s judgment </a:t>
            </a:r>
          </a:p>
        </p:txBody>
      </p:sp>
      <p:sp>
        <p:nvSpPr>
          <p:cNvPr id="3" name="Content Placeholder 2"/>
          <p:cNvSpPr>
            <a:spLocks noGrp="1"/>
          </p:cNvSpPr>
          <p:nvPr>
            <p:ph idx="1"/>
          </p:nvPr>
        </p:nvSpPr>
        <p:spPr>
          <a:xfrm>
            <a:off x="2464516" y="2637593"/>
            <a:ext cx="9364249" cy="4605130"/>
          </a:xfrm>
        </p:spPr>
        <p:txBody>
          <a:bodyPr>
            <a:noAutofit/>
          </a:bodyPr>
          <a:lstStyle/>
          <a:p>
            <a:pPr marL="514350" indent="-514350">
              <a:buFont typeface="+mj-lt"/>
              <a:buAutoNum type="alphaUcPeriod"/>
            </a:pPr>
            <a:r>
              <a:rPr lang="en-US" sz="3200" b="1" dirty="0">
                <a:solidFill>
                  <a:schemeClr val="tx1"/>
                </a:solidFill>
              </a:rPr>
              <a:t>Christ’s reign will bring vindication to God’s people</a:t>
            </a:r>
          </a:p>
          <a:p>
            <a:pPr marL="514350" indent="-514350">
              <a:buFont typeface="+mj-lt"/>
              <a:buAutoNum type="alphaUcPeriod"/>
            </a:pPr>
            <a:r>
              <a:rPr lang="en-US" sz="3200" b="1" dirty="0">
                <a:solidFill>
                  <a:schemeClr val="tx1"/>
                </a:solidFill>
              </a:rPr>
              <a:t>Christ’s reign will vindicate God in His final judgment </a:t>
            </a:r>
          </a:p>
          <a:p>
            <a:pPr marL="0" indent="0">
              <a:buNone/>
            </a:pPr>
            <a:r>
              <a:rPr lang="en-US" sz="2600" b="1" i="1" dirty="0">
                <a:solidFill>
                  <a:schemeClr val="tx1"/>
                </a:solidFill>
              </a:rPr>
              <a:t>“They did not repent and give him glory…People gnawed their tongues in anguish and cursed the God of heaven for their pain and sores. </a:t>
            </a:r>
            <a:r>
              <a:rPr lang="en-US" sz="2600" b="1" i="1" u="sng" dirty="0">
                <a:solidFill>
                  <a:schemeClr val="tx1"/>
                </a:solidFill>
              </a:rPr>
              <a:t>They did not repent of their deeds</a:t>
            </a:r>
            <a:r>
              <a:rPr lang="en-US" sz="2600" b="1" i="1" dirty="0">
                <a:solidFill>
                  <a:schemeClr val="tx1"/>
                </a:solidFill>
              </a:rPr>
              <a:t>.” </a:t>
            </a:r>
            <a:r>
              <a:rPr lang="en-US" sz="2600" b="1" dirty="0">
                <a:solidFill>
                  <a:srgbClr val="C00000"/>
                </a:solidFill>
              </a:rPr>
              <a:t>Revelation 16:9 &amp; 11</a:t>
            </a:r>
          </a:p>
        </p:txBody>
      </p:sp>
    </p:spTree>
    <p:extLst>
      <p:ext uri="{BB962C8B-B14F-4D97-AF65-F5344CB8AC3E}">
        <p14:creationId xmlns:p14="http://schemas.microsoft.com/office/powerpoint/2010/main" val="805761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25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rPr>
              <a:t>III. </a:t>
            </a:r>
            <a:r>
              <a:rPr lang="en-US" b="1" dirty="0"/>
              <a:t>Where do you stand?  </a:t>
            </a:r>
          </a:p>
        </p:txBody>
      </p:sp>
      <p:sp>
        <p:nvSpPr>
          <p:cNvPr id="3" name="Content Placeholder 2"/>
          <p:cNvSpPr>
            <a:spLocks noGrp="1"/>
          </p:cNvSpPr>
          <p:nvPr>
            <p:ph idx="1"/>
          </p:nvPr>
        </p:nvSpPr>
        <p:spPr>
          <a:xfrm>
            <a:off x="2464516" y="1537450"/>
            <a:ext cx="9364249" cy="4605130"/>
          </a:xfrm>
        </p:spPr>
        <p:txBody>
          <a:bodyPr>
            <a:noAutofit/>
          </a:bodyPr>
          <a:lstStyle/>
          <a:p>
            <a:r>
              <a:rPr lang="en-US" sz="2800" b="1" dirty="0">
                <a:solidFill>
                  <a:schemeClr val="tx1"/>
                </a:solidFill>
              </a:rPr>
              <a:t> </a:t>
            </a:r>
            <a:r>
              <a:rPr lang="en-US" sz="2800" b="1" i="1" dirty="0">
                <a:solidFill>
                  <a:schemeClr val="tx1"/>
                </a:solidFill>
              </a:rPr>
              <a:t>“Therefore </a:t>
            </a:r>
            <a:r>
              <a:rPr lang="en-US" sz="2800" b="1" i="1" u="sng" dirty="0">
                <a:solidFill>
                  <a:schemeClr val="tx1"/>
                </a:solidFill>
              </a:rPr>
              <a:t>the wicked will not stand in the judgment</a:t>
            </a:r>
            <a:r>
              <a:rPr lang="en-US" sz="2800" b="1" i="1" dirty="0">
                <a:solidFill>
                  <a:schemeClr val="tx1"/>
                </a:solidFill>
              </a:rPr>
              <a:t>, nor sinners in the congregation of the righteous” </a:t>
            </a:r>
            <a:r>
              <a:rPr lang="en-US" sz="2800" b="1" dirty="0">
                <a:solidFill>
                  <a:srgbClr val="C00000"/>
                </a:solidFill>
              </a:rPr>
              <a:t>Psalm 1:5</a:t>
            </a:r>
          </a:p>
          <a:p>
            <a:r>
              <a:rPr lang="en-US" sz="2800" b="1" i="1" dirty="0">
                <a:solidFill>
                  <a:schemeClr val="tx1"/>
                </a:solidFill>
              </a:rPr>
              <a:t> “The one who conquers will have this heritage, and I will be his God and he will be my son. But as for the cowardly, the faithless, the detestable, as for murderers, the sexually immoral, sorcerers, idolaters, and all liars, </a:t>
            </a:r>
            <a:r>
              <a:rPr lang="en-US" sz="2800" b="1" i="1" u="sng" dirty="0">
                <a:solidFill>
                  <a:schemeClr val="tx1"/>
                </a:solidFill>
              </a:rPr>
              <a:t>their portion will be</a:t>
            </a:r>
            <a:r>
              <a:rPr lang="en-US" sz="2800" b="1" i="1" dirty="0">
                <a:solidFill>
                  <a:schemeClr val="tx1"/>
                </a:solidFill>
              </a:rPr>
              <a:t> in the lake that burns with fire and sulfur, which is </a:t>
            </a:r>
            <a:r>
              <a:rPr lang="en-US" sz="2800" b="1" i="1" u="sng" dirty="0">
                <a:solidFill>
                  <a:schemeClr val="tx1"/>
                </a:solidFill>
              </a:rPr>
              <a:t>the second death</a:t>
            </a:r>
            <a:r>
              <a:rPr lang="en-US" sz="2800" b="1" i="1" dirty="0">
                <a:solidFill>
                  <a:schemeClr val="tx1"/>
                </a:solidFill>
              </a:rPr>
              <a:t>.” </a:t>
            </a:r>
            <a:r>
              <a:rPr lang="en-US" sz="2800" b="1" dirty="0">
                <a:solidFill>
                  <a:srgbClr val="C00000"/>
                </a:solidFill>
              </a:rPr>
              <a:t>Revelation 21:7-8</a:t>
            </a:r>
          </a:p>
        </p:txBody>
      </p:sp>
    </p:spTree>
    <p:extLst>
      <p:ext uri="{BB962C8B-B14F-4D97-AF65-F5344CB8AC3E}">
        <p14:creationId xmlns:p14="http://schemas.microsoft.com/office/powerpoint/2010/main" val="18008050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4342</TotalTime>
  <Words>730</Words>
  <Application>Microsoft Macintosh PowerPoint</Application>
  <PresentationFormat>Custom</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The Millennium:  The future 1000-year reign of Christ on earth</vt:lpstr>
      <vt:lpstr>The Millennium:  The future 1000-year reign of Christ on earth</vt:lpstr>
      <vt:lpstr>The Millennium:  The future 1000-year reign of Christ on earth</vt:lpstr>
      <vt:lpstr>PowerPoint Presentation</vt:lpstr>
      <vt:lpstr>I. The 1000-Year reign of Christ will glorify God by bringing final victory over every enemy of God</vt:lpstr>
      <vt:lpstr>To whom is the authority to judge being committed in 20:4? </vt:lpstr>
      <vt:lpstr>II. The 1000-Year reign of Christ will bring the full vindication of God’s judgment </vt:lpstr>
      <vt:lpstr>II. The 1000-Year reign of Christ will bring the full vindication of God’s judgment </vt:lpstr>
      <vt:lpstr>III. Where do you stand?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Leptondale Bible Church</cp:lastModifiedBy>
  <cp:revision>211</cp:revision>
  <dcterms:created xsi:type="dcterms:W3CDTF">2017-01-10T15:56:07Z</dcterms:created>
  <dcterms:modified xsi:type="dcterms:W3CDTF">2017-08-10T19:29:08Z</dcterms:modified>
</cp:coreProperties>
</file>