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76" r:id="rId4"/>
    <p:sldId id="277" r:id="rId5"/>
    <p:sldId id="278" r:id="rId6"/>
    <p:sldId id="271" r:id="rId7"/>
    <p:sldId id="266"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73" d="100"/>
          <a:sy n="73" d="100"/>
        </p:scale>
        <p:origin x="-192"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CCBB67-6E05-42D9-BBC6-628A251E1E3D}" type="datetimeFigureOut">
              <a:rPr lang="en-US" smtClean="0"/>
              <a:t>2/10/17</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7E66350-13E3-4F16-9C7F-2A5BC3BEC918}" type="slidenum">
              <a:rPr lang="en-US" smtClean="0"/>
              <a:t>‹#›</a:t>
            </a:fld>
            <a:endParaRPr lang="en-US"/>
          </a:p>
        </p:txBody>
      </p:sp>
    </p:spTree>
    <p:extLst>
      <p:ext uri="{BB962C8B-B14F-4D97-AF65-F5344CB8AC3E}">
        <p14:creationId xmlns:p14="http://schemas.microsoft.com/office/powerpoint/2010/main" val="4068192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CCBB67-6E05-42D9-BBC6-628A251E1E3D}" type="datetimeFigureOut">
              <a:rPr lang="en-US" smtClean="0"/>
              <a:t>2/10/17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7E66350-13E3-4F16-9C7F-2A5BC3BEC918}" type="slidenum">
              <a:rPr lang="en-US" smtClean="0"/>
              <a:t>‹#›</a:t>
            </a:fld>
            <a:endParaRPr lang="en-US"/>
          </a:p>
        </p:txBody>
      </p:sp>
    </p:spTree>
    <p:extLst>
      <p:ext uri="{BB962C8B-B14F-4D97-AF65-F5344CB8AC3E}">
        <p14:creationId xmlns:p14="http://schemas.microsoft.com/office/powerpoint/2010/main" val="940205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CCBB67-6E05-42D9-BBC6-628A251E1E3D}" type="datetimeFigureOut">
              <a:rPr lang="en-US" smtClean="0"/>
              <a:t>2/10/17</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7E66350-13E3-4F16-9C7F-2A5BC3BEC918}"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60385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2CCBB67-6E05-42D9-BBC6-628A251E1E3D}" type="datetimeFigureOut">
              <a:rPr lang="en-US" smtClean="0"/>
              <a:t>2/10/17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7E66350-13E3-4F16-9C7F-2A5BC3BEC918}" type="slidenum">
              <a:rPr lang="en-US" smtClean="0"/>
              <a:t>‹#›</a:t>
            </a:fld>
            <a:endParaRPr lang="en-US"/>
          </a:p>
        </p:txBody>
      </p:sp>
    </p:spTree>
    <p:extLst>
      <p:ext uri="{BB962C8B-B14F-4D97-AF65-F5344CB8AC3E}">
        <p14:creationId xmlns:p14="http://schemas.microsoft.com/office/powerpoint/2010/main" val="1500663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2CCBB67-6E05-42D9-BBC6-628A251E1E3D}" type="datetimeFigureOut">
              <a:rPr lang="en-US" smtClean="0"/>
              <a:t>2/10/17</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7E66350-13E3-4F16-9C7F-2A5BC3BEC918}"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16030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2CCBB67-6E05-42D9-BBC6-628A251E1E3D}" type="datetimeFigureOut">
              <a:rPr lang="en-US" smtClean="0"/>
              <a:t>2/10/17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7E66350-13E3-4F16-9C7F-2A5BC3BEC918}" type="slidenum">
              <a:rPr lang="en-US" smtClean="0"/>
              <a:t>‹#›</a:t>
            </a:fld>
            <a:endParaRPr lang="en-US"/>
          </a:p>
        </p:txBody>
      </p:sp>
    </p:spTree>
    <p:extLst>
      <p:ext uri="{BB962C8B-B14F-4D97-AF65-F5344CB8AC3E}">
        <p14:creationId xmlns:p14="http://schemas.microsoft.com/office/powerpoint/2010/main" val="3772157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CCBB67-6E05-42D9-BBC6-628A251E1E3D}" type="datetimeFigureOut">
              <a:rPr lang="en-US" smtClean="0"/>
              <a:t>2/10/17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7E66350-13E3-4F16-9C7F-2A5BC3BEC918}" type="slidenum">
              <a:rPr lang="en-US" smtClean="0"/>
              <a:t>‹#›</a:t>
            </a:fld>
            <a:endParaRPr lang="en-US"/>
          </a:p>
        </p:txBody>
      </p:sp>
    </p:spTree>
    <p:extLst>
      <p:ext uri="{BB962C8B-B14F-4D97-AF65-F5344CB8AC3E}">
        <p14:creationId xmlns:p14="http://schemas.microsoft.com/office/powerpoint/2010/main" val="2669037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CCBB67-6E05-42D9-BBC6-628A251E1E3D}" type="datetimeFigureOut">
              <a:rPr lang="en-US" smtClean="0"/>
              <a:t>2/10/17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7E66350-13E3-4F16-9C7F-2A5BC3BEC918}" type="slidenum">
              <a:rPr lang="en-US" smtClean="0"/>
              <a:t>‹#›</a:t>
            </a:fld>
            <a:endParaRPr lang="en-US"/>
          </a:p>
        </p:txBody>
      </p:sp>
    </p:spTree>
    <p:extLst>
      <p:ext uri="{BB962C8B-B14F-4D97-AF65-F5344CB8AC3E}">
        <p14:creationId xmlns:p14="http://schemas.microsoft.com/office/powerpoint/2010/main" val="990091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CCBB67-6E05-42D9-BBC6-628A251E1E3D}" type="datetimeFigureOut">
              <a:rPr lang="en-US" smtClean="0"/>
              <a:t>2/10/17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7E66350-13E3-4F16-9C7F-2A5BC3BEC918}" type="slidenum">
              <a:rPr lang="en-US" smtClean="0"/>
              <a:t>‹#›</a:t>
            </a:fld>
            <a:endParaRPr lang="en-US"/>
          </a:p>
        </p:txBody>
      </p:sp>
    </p:spTree>
    <p:extLst>
      <p:ext uri="{BB962C8B-B14F-4D97-AF65-F5344CB8AC3E}">
        <p14:creationId xmlns:p14="http://schemas.microsoft.com/office/powerpoint/2010/main" val="695866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CCBB67-6E05-42D9-BBC6-628A251E1E3D}" type="datetimeFigureOut">
              <a:rPr lang="en-US" smtClean="0"/>
              <a:t>2/10/17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7E66350-13E3-4F16-9C7F-2A5BC3BEC918}" type="slidenum">
              <a:rPr lang="en-US" smtClean="0"/>
              <a:t>‹#›</a:t>
            </a:fld>
            <a:endParaRPr lang="en-US"/>
          </a:p>
        </p:txBody>
      </p:sp>
    </p:spTree>
    <p:extLst>
      <p:ext uri="{BB962C8B-B14F-4D97-AF65-F5344CB8AC3E}">
        <p14:creationId xmlns:p14="http://schemas.microsoft.com/office/powerpoint/2010/main" val="3067031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CCBB67-6E05-42D9-BBC6-628A251E1E3D}" type="datetimeFigureOut">
              <a:rPr lang="en-US" smtClean="0"/>
              <a:t>2/10/17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7E66350-13E3-4F16-9C7F-2A5BC3BEC918}" type="slidenum">
              <a:rPr lang="en-US" smtClean="0"/>
              <a:t>‹#›</a:t>
            </a:fld>
            <a:endParaRPr lang="en-US"/>
          </a:p>
        </p:txBody>
      </p:sp>
    </p:spTree>
    <p:extLst>
      <p:ext uri="{BB962C8B-B14F-4D97-AF65-F5344CB8AC3E}">
        <p14:creationId xmlns:p14="http://schemas.microsoft.com/office/powerpoint/2010/main" val="3249477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CCBB67-6E05-42D9-BBC6-628A251E1E3D}" type="datetimeFigureOut">
              <a:rPr lang="en-US" smtClean="0"/>
              <a:t>2/10/17</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7E66350-13E3-4F16-9C7F-2A5BC3BEC918}" type="slidenum">
              <a:rPr lang="en-US" smtClean="0"/>
              <a:t>‹#›</a:t>
            </a:fld>
            <a:endParaRPr lang="en-US"/>
          </a:p>
        </p:txBody>
      </p:sp>
    </p:spTree>
    <p:extLst>
      <p:ext uri="{BB962C8B-B14F-4D97-AF65-F5344CB8AC3E}">
        <p14:creationId xmlns:p14="http://schemas.microsoft.com/office/powerpoint/2010/main" val="549249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CCBB67-6E05-42D9-BBC6-628A251E1E3D}" type="datetimeFigureOut">
              <a:rPr lang="en-US" smtClean="0"/>
              <a:t>2/10/17</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7E66350-13E3-4F16-9C7F-2A5BC3BEC918}" type="slidenum">
              <a:rPr lang="en-US" smtClean="0"/>
              <a:t>‹#›</a:t>
            </a:fld>
            <a:endParaRPr lang="en-US"/>
          </a:p>
        </p:txBody>
      </p:sp>
    </p:spTree>
    <p:extLst>
      <p:ext uri="{BB962C8B-B14F-4D97-AF65-F5344CB8AC3E}">
        <p14:creationId xmlns:p14="http://schemas.microsoft.com/office/powerpoint/2010/main" val="3404566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CBB67-6E05-42D9-BBC6-628A251E1E3D}" type="datetimeFigureOut">
              <a:rPr lang="en-US" smtClean="0"/>
              <a:t>2/10/17</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7E66350-13E3-4F16-9C7F-2A5BC3BEC918}" type="slidenum">
              <a:rPr lang="en-US" smtClean="0"/>
              <a:t>‹#›</a:t>
            </a:fld>
            <a:endParaRPr lang="en-US"/>
          </a:p>
        </p:txBody>
      </p:sp>
    </p:spTree>
    <p:extLst>
      <p:ext uri="{BB962C8B-B14F-4D97-AF65-F5344CB8AC3E}">
        <p14:creationId xmlns:p14="http://schemas.microsoft.com/office/powerpoint/2010/main" val="2378011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2CCBB67-6E05-42D9-BBC6-628A251E1E3D}" type="datetimeFigureOut">
              <a:rPr lang="en-US" smtClean="0"/>
              <a:t>2/10/17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7E66350-13E3-4F16-9C7F-2A5BC3BEC918}" type="slidenum">
              <a:rPr lang="en-US" smtClean="0"/>
              <a:t>‹#›</a:t>
            </a:fld>
            <a:endParaRPr lang="en-US"/>
          </a:p>
        </p:txBody>
      </p:sp>
    </p:spTree>
    <p:extLst>
      <p:ext uri="{BB962C8B-B14F-4D97-AF65-F5344CB8AC3E}">
        <p14:creationId xmlns:p14="http://schemas.microsoft.com/office/powerpoint/2010/main" val="569470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2CCBB67-6E05-42D9-BBC6-628A251E1E3D}" type="datetimeFigureOut">
              <a:rPr lang="en-US" smtClean="0"/>
              <a:t>2/10/17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7E66350-13E3-4F16-9C7F-2A5BC3BEC918}" type="slidenum">
              <a:rPr lang="en-US" smtClean="0"/>
              <a:t>‹#›</a:t>
            </a:fld>
            <a:endParaRPr lang="en-US"/>
          </a:p>
        </p:txBody>
      </p:sp>
    </p:spTree>
    <p:extLst>
      <p:ext uri="{BB962C8B-B14F-4D97-AF65-F5344CB8AC3E}">
        <p14:creationId xmlns:p14="http://schemas.microsoft.com/office/powerpoint/2010/main" val="11318014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2CCBB67-6E05-42D9-BBC6-628A251E1E3D}" type="datetimeFigureOut">
              <a:rPr lang="en-US" smtClean="0"/>
              <a:t>2/10/17</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7E66350-13E3-4F16-9C7F-2A5BC3BEC918}" type="slidenum">
              <a:rPr lang="en-US" smtClean="0"/>
              <a:t>‹#›</a:t>
            </a:fld>
            <a:endParaRPr lang="en-US"/>
          </a:p>
        </p:txBody>
      </p:sp>
    </p:spTree>
    <p:extLst>
      <p:ext uri="{BB962C8B-B14F-4D97-AF65-F5344CB8AC3E}">
        <p14:creationId xmlns:p14="http://schemas.microsoft.com/office/powerpoint/2010/main" val="38074691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5236774" y="209065"/>
            <a:ext cx="6595836" cy="5878532"/>
          </a:xfrm>
          <a:prstGeom prst="rect">
            <a:avLst/>
          </a:prstGeom>
          <a:noFill/>
        </p:spPr>
        <p:txBody>
          <a:bodyPr wrap="square" rtlCol="0">
            <a:spAutoFit/>
          </a:bodyPr>
          <a:lstStyle/>
          <a:p>
            <a:pPr algn="ctr"/>
            <a:r>
              <a:rPr lang="en-US" sz="4000" b="1" i="1" dirty="0">
                <a:latin typeface="+mj-lt"/>
              </a:rPr>
              <a:t>“A Race Divided is Grace Provided”</a:t>
            </a:r>
          </a:p>
          <a:p>
            <a:endParaRPr lang="en-US" sz="4000" b="1" dirty="0">
              <a:latin typeface="+mj-lt"/>
            </a:endParaRPr>
          </a:p>
          <a:p>
            <a:r>
              <a:rPr lang="en-US" sz="3600" b="1" dirty="0">
                <a:solidFill>
                  <a:schemeClr val="accent5">
                    <a:lumMod val="75000"/>
                  </a:schemeClr>
                </a:solidFill>
              </a:rPr>
              <a:t>Genesis 10:32—11:9, 12:1-3</a:t>
            </a:r>
          </a:p>
          <a:p>
            <a:endParaRPr lang="en-US" sz="4000" b="1" dirty="0">
              <a:solidFill>
                <a:schemeClr val="bg2">
                  <a:lumMod val="50000"/>
                </a:schemeClr>
              </a:solidFill>
            </a:endParaRPr>
          </a:p>
          <a:p>
            <a:r>
              <a:rPr lang="en-US" sz="3600" b="1" u="sng" dirty="0">
                <a:solidFill>
                  <a:schemeClr val="accent5">
                    <a:lumMod val="75000"/>
                  </a:schemeClr>
                </a:solidFill>
              </a:rPr>
              <a:t>The nations</a:t>
            </a:r>
            <a:r>
              <a:rPr lang="en-US" sz="3600" b="1" dirty="0">
                <a:solidFill>
                  <a:schemeClr val="accent5">
                    <a:lumMod val="75000"/>
                  </a:schemeClr>
                </a:solidFill>
              </a:rPr>
              <a:t>… </a:t>
            </a:r>
          </a:p>
          <a:p>
            <a:pPr marL="571500" indent="-571500">
              <a:buFont typeface="Wingdings" panose="05000000000000000000" pitchFamily="2" charset="2"/>
              <a:buChar char="Ø"/>
            </a:pPr>
            <a:r>
              <a:rPr lang="en-US" sz="3600" b="1" dirty="0">
                <a:solidFill>
                  <a:schemeClr val="accent5">
                    <a:lumMod val="75000"/>
                  </a:schemeClr>
                </a:solidFill>
              </a:rPr>
              <a:t>in the plan for redemption</a:t>
            </a:r>
          </a:p>
          <a:p>
            <a:pPr marL="571500" indent="-571500">
              <a:buFont typeface="Wingdings" panose="05000000000000000000" pitchFamily="2" charset="2"/>
              <a:buChar char="Ø"/>
            </a:pPr>
            <a:r>
              <a:rPr lang="en-US" sz="3600" b="1" dirty="0">
                <a:solidFill>
                  <a:schemeClr val="accent5">
                    <a:lumMod val="75000"/>
                  </a:schemeClr>
                </a:solidFill>
              </a:rPr>
              <a:t>as the civilizational framework for eternal blessing</a:t>
            </a:r>
          </a:p>
        </p:txBody>
      </p:sp>
      <p:pic>
        <p:nvPicPr>
          <p:cNvPr id="3" name="Content Placeholder 2"/>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5110" y="-24675"/>
            <a:ext cx="5122227" cy="6882675"/>
          </a:xfrm>
        </p:spPr>
      </p:pic>
    </p:spTree>
    <p:extLst>
      <p:ext uri="{BB962C8B-B14F-4D97-AF65-F5344CB8AC3E}">
        <p14:creationId xmlns:p14="http://schemas.microsoft.com/office/powerpoint/2010/main" val="9229773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circle(in)">
                                      <p:cBhvr>
                                        <p:cTn id="7" dur="2000"/>
                                        <p:tgtEl>
                                          <p:spTgt spid="5">
                                            <p:txEl>
                                              <p:pRg st="5" end="5"/>
                                            </p:txEl>
                                          </p:spTgt>
                                        </p:tgtEl>
                                      </p:cBhvr>
                                    </p:animEffect>
                                  </p:childTnLst>
                                </p:cTn>
                              </p:par>
                            </p:childTnLst>
                          </p:cTn>
                        </p:par>
                        <p:par>
                          <p:cTn id="8" fill="hold">
                            <p:stCondLst>
                              <p:cond delay="2000"/>
                            </p:stCondLst>
                            <p:childTnLst>
                              <p:par>
                                <p:cTn id="9" presetID="6" presetClass="entr" presetSubtype="16" fill="hold" nodeType="afterEffect">
                                  <p:stCondLst>
                                    <p:cond delay="750"/>
                                  </p:stCondLst>
                                  <p:childTnLst>
                                    <p:set>
                                      <p:cBhvr>
                                        <p:cTn id="10" dur="1" fill="hold">
                                          <p:stCondLst>
                                            <p:cond delay="0"/>
                                          </p:stCondLst>
                                        </p:cTn>
                                        <p:tgtEl>
                                          <p:spTgt spid="5">
                                            <p:txEl>
                                              <p:pRg st="6" end="6"/>
                                            </p:txEl>
                                          </p:spTgt>
                                        </p:tgtEl>
                                        <p:attrNameLst>
                                          <p:attrName>style.visibility</p:attrName>
                                        </p:attrNameLst>
                                      </p:cBhvr>
                                      <p:to>
                                        <p:strVal val="visible"/>
                                      </p:to>
                                    </p:set>
                                    <p:animEffect transition="in" filter="circle(in)">
                                      <p:cBhvr>
                                        <p:cTn id="11"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00000"/>
                </a:solidFill>
              </a:rPr>
              <a:t>I.</a:t>
            </a:r>
            <a:r>
              <a:rPr lang="en-US" b="1" dirty="0"/>
              <a:t> God’s creation of the nations: part of His plan for our redemption</a:t>
            </a:r>
            <a:endParaRPr lang="en-US" dirty="0"/>
          </a:p>
        </p:txBody>
      </p:sp>
      <p:sp>
        <p:nvSpPr>
          <p:cNvPr id="3" name="Content Placeholder 2"/>
          <p:cNvSpPr>
            <a:spLocks noGrp="1"/>
          </p:cNvSpPr>
          <p:nvPr>
            <p:ph idx="1"/>
          </p:nvPr>
        </p:nvSpPr>
        <p:spPr>
          <a:xfrm>
            <a:off x="2589211" y="2252870"/>
            <a:ext cx="9364249" cy="4605130"/>
          </a:xfrm>
        </p:spPr>
        <p:txBody>
          <a:bodyPr>
            <a:normAutofit lnSpcReduction="10000"/>
          </a:bodyPr>
          <a:lstStyle/>
          <a:p>
            <a:pPr marL="514350" indent="-514350">
              <a:buFont typeface="+mj-lt"/>
              <a:buAutoNum type="alphaUcPeriod"/>
            </a:pPr>
            <a:r>
              <a:rPr lang="en-US" sz="3200" b="1" dirty="0"/>
              <a:t>The nations are a redemptive measure to restrain the sinfulness of mankind </a:t>
            </a:r>
            <a:r>
              <a:rPr lang="en-US" sz="3200" b="1" i="1" dirty="0"/>
              <a:t>(Verses 11:1-9) </a:t>
            </a:r>
          </a:p>
          <a:p>
            <a:pPr marL="914400" lvl="1" indent="-514350">
              <a:buFont typeface="+mj-lt"/>
              <a:buAutoNum type="arabicPeriod"/>
            </a:pPr>
            <a:r>
              <a:rPr lang="en-US" sz="2800" b="1" i="1" dirty="0">
                <a:solidFill>
                  <a:srgbClr val="C00000"/>
                </a:solidFill>
              </a:rPr>
              <a:t>Left unrestrained, mankind embraces the destructiveness of pride (1-4)</a:t>
            </a:r>
          </a:p>
          <a:p>
            <a:pPr marL="914400" lvl="1" indent="-514350">
              <a:buFont typeface="+mj-lt"/>
              <a:buAutoNum type="arabicPeriod"/>
            </a:pPr>
            <a:r>
              <a:rPr lang="en-US" sz="2800" b="1" i="1" dirty="0">
                <a:solidFill>
                  <a:srgbClr val="C00000"/>
                </a:solidFill>
              </a:rPr>
              <a:t>God divided humanity into nations to restrain us from the sin of pride (5-9)</a:t>
            </a:r>
          </a:p>
          <a:p>
            <a:pPr marL="914400" lvl="1" indent="-514350">
              <a:buFont typeface="+mj-lt"/>
              <a:buAutoNum type="arabicPeriod" startAt="3"/>
            </a:pPr>
            <a:r>
              <a:rPr lang="en-US" sz="2800" b="1" i="1" dirty="0">
                <a:solidFill>
                  <a:srgbClr val="C00000"/>
                </a:solidFill>
              </a:rPr>
              <a:t>The nations restrain mankind from the proliferation of wickedness (Genesis 4-6 &amp; Romans 13:1-4)</a:t>
            </a:r>
          </a:p>
          <a:p>
            <a:pPr marL="514350" indent="-514350">
              <a:buFont typeface="+mj-lt"/>
              <a:buAutoNum type="alphaUcPeriod"/>
            </a:pPr>
            <a:endParaRPr lang="en-US" sz="3000" b="1" dirty="0"/>
          </a:p>
          <a:p>
            <a:pPr marL="0" indent="0">
              <a:buNone/>
            </a:pPr>
            <a:endParaRPr lang="en-US" sz="2800" b="1" i="1" dirty="0"/>
          </a:p>
        </p:txBody>
      </p:sp>
    </p:spTree>
    <p:extLst>
      <p:ext uri="{BB962C8B-B14F-4D97-AF65-F5344CB8AC3E}">
        <p14:creationId xmlns:p14="http://schemas.microsoft.com/office/powerpoint/2010/main" val="35550223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344556"/>
            <a:ext cx="9271484" cy="3777622"/>
          </a:xfrm>
        </p:spPr>
        <p:txBody>
          <a:bodyPr>
            <a:noAutofit/>
          </a:bodyPr>
          <a:lstStyle/>
          <a:p>
            <a:pPr marL="0" indent="0" algn="ctr">
              <a:buNone/>
            </a:pPr>
            <a:r>
              <a:rPr lang="en-US" sz="2800" b="1" dirty="0"/>
              <a:t>“</a:t>
            </a:r>
            <a:r>
              <a:rPr lang="en-US" sz="2800" b="1" i="1" dirty="0"/>
              <a:t>Let every person be subject to the governing authorities. For </a:t>
            </a:r>
            <a:r>
              <a:rPr lang="en-US" sz="2800" b="1" i="1" u="sng" dirty="0"/>
              <a:t>there is no authority except from God</a:t>
            </a:r>
            <a:r>
              <a:rPr lang="en-US" sz="2800" b="1" i="1" dirty="0"/>
              <a:t>, and </a:t>
            </a:r>
            <a:r>
              <a:rPr lang="en-US" sz="2800" b="1" i="1" u="sng" dirty="0"/>
              <a:t>those that exist have been instituted by God</a:t>
            </a:r>
            <a:r>
              <a:rPr lang="en-US" sz="2800" b="1" i="1" dirty="0"/>
              <a:t>. Therefore, whoever resists the authorities resists what God has appointed, and </a:t>
            </a:r>
            <a:r>
              <a:rPr lang="en-US" sz="2800" b="1" i="1" u="sng" dirty="0"/>
              <a:t>those who resist will incur judgment</a:t>
            </a:r>
            <a:r>
              <a:rPr lang="en-US" sz="2800" b="1" i="1" dirty="0"/>
              <a:t>. For rulers are not a terror to good conduct, but to bad. Would you have no fear of the one who is in authority? Then do what is good, and you will receive his approval, for </a:t>
            </a:r>
            <a:r>
              <a:rPr lang="en-US" sz="2800" b="1" i="1" u="sng" dirty="0"/>
              <a:t>he is God’s servant for your good</a:t>
            </a:r>
            <a:r>
              <a:rPr lang="en-US" sz="2800" b="1" i="1" dirty="0"/>
              <a:t>. But if you do wrong, be afraid, for </a:t>
            </a:r>
            <a:r>
              <a:rPr lang="en-US" sz="2800" b="1" i="1" u="sng" dirty="0"/>
              <a:t>he does not bear the sword in vain</a:t>
            </a:r>
            <a:r>
              <a:rPr lang="en-US" sz="2800" b="1" i="1" dirty="0"/>
              <a:t>. For </a:t>
            </a:r>
            <a:r>
              <a:rPr lang="en-US" sz="2800" b="1" i="1" u="sng" dirty="0"/>
              <a:t>he is the servant of God, an avenger who carries out God’s wrath</a:t>
            </a:r>
            <a:r>
              <a:rPr lang="en-US" sz="2800" b="1" i="1" dirty="0"/>
              <a:t> on the wrongdoer.</a:t>
            </a:r>
            <a:r>
              <a:rPr lang="en-US" sz="2800" b="1" dirty="0"/>
              <a:t>” </a:t>
            </a:r>
          </a:p>
          <a:p>
            <a:pPr marL="0" indent="0" algn="ctr">
              <a:buNone/>
            </a:pPr>
            <a:r>
              <a:rPr lang="en-US" sz="2800" b="1" dirty="0">
                <a:solidFill>
                  <a:srgbClr val="C00000"/>
                </a:solidFill>
              </a:rPr>
              <a:t>Romans 13:1-4</a:t>
            </a:r>
          </a:p>
        </p:txBody>
      </p:sp>
    </p:spTree>
    <p:extLst>
      <p:ext uri="{BB962C8B-B14F-4D97-AF65-F5344CB8AC3E}">
        <p14:creationId xmlns:p14="http://schemas.microsoft.com/office/powerpoint/2010/main" val="18053259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00000"/>
                </a:solidFill>
              </a:rPr>
              <a:t>I.</a:t>
            </a:r>
            <a:r>
              <a:rPr lang="en-US" b="1" dirty="0"/>
              <a:t> God’s creation of the nations: part of His plan for our redemption</a:t>
            </a:r>
            <a:endParaRPr lang="en-US" dirty="0"/>
          </a:p>
        </p:txBody>
      </p:sp>
      <p:sp>
        <p:nvSpPr>
          <p:cNvPr id="3" name="Content Placeholder 2"/>
          <p:cNvSpPr>
            <a:spLocks noGrp="1"/>
          </p:cNvSpPr>
          <p:nvPr>
            <p:ph idx="1"/>
          </p:nvPr>
        </p:nvSpPr>
        <p:spPr>
          <a:xfrm>
            <a:off x="2589211" y="2252870"/>
            <a:ext cx="9364249" cy="4605130"/>
          </a:xfrm>
        </p:spPr>
        <p:txBody>
          <a:bodyPr>
            <a:normAutofit lnSpcReduction="10000"/>
          </a:bodyPr>
          <a:lstStyle/>
          <a:p>
            <a:pPr marL="514350" indent="-514350">
              <a:buFont typeface="+mj-lt"/>
              <a:buAutoNum type="alphaUcPeriod"/>
            </a:pPr>
            <a:r>
              <a:rPr lang="en-US" sz="3200" b="1" dirty="0"/>
              <a:t>The nations are a redemptive measure to restrain the sinfulness of mankind </a:t>
            </a:r>
            <a:r>
              <a:rPr lang="en-US" sz="3200" b="1" i="1" dirty="0"/>
              <a:t>(Verses 11:1-9) </a:t>
            </a:r>
          </a:p>
          <a:p>
            <a:pPr marL="514350" indent="-514350">
              <a:buFont typeface="+mj-lt"/>
              <a:buAutoNum type="alphaUcPeriod"/>
            </a:pPr>
            <a:r>
              <a:rPr lang="en-US" sz="3200" b="1" dirty="0"/>
              <a:t>The nations are an object of God’s work of eternal redemption</a:t>
            </a:r>
          </a:p>
          <a:p>
            <a:pPr marL="914400" lvl="1" indent="-514350">
              <a:buFont typeface="+mj-lt"/>
              <a:buAutoNum type="arabicPeriod"/>
            </a:pPr>
            <a:r>
              <a:rPr lang="en-US" sz="2800" b="1" i="1" dirty="0">
                <a:solidFill>
                  <a:srgbClr val="C00000"/>
                </a:solidFill>
              </a:rPr>
              <a:t>If the church is Christ’s chosen vehicle to spread the gospel, the nations are the roads the church travels (Matthew 28:19)</a:t>
            </a:r>
          </a:p>
          <a:p>
            <a:pPr marL="914400" lvl="1" indent="-514350">
              <a:buFont typeface="+mj-lt"/>
              <a:buAutoNum type="arabicPeriod"/>
            </a:pPr>
            <a:r>
              <a:rPr lang="en-US" sz="2800" b="1" i="1" dirty="0">
                <a:solidFill>
                  <a:srgbClr val="C00000"/>
                </a:solidFill>
              </a:rPr>
              <a:t>Redeemed nations will endure as a feature of eternal civilization (Revelation 21:24-26)</a:t>
            </a:r>
          </a:p>
          <a:p>
            <a:pPr marL="914400" lvl="1" indent="-514350">
              <a:buFont typeface="+mj-lt"/>
              <a:buAutoNum type="arabicPeriod"/>
            </a:pPr>
            <a:endParaRPr lang="en-US" sz="3000" b="1" dirty="0"/>
          </a:p>
          <a:p>
            <a:pPr marL="0" indent="0">
              <a:buNone/>
            </a:pPr>
            <a:endParaRPr lang="en-US" sz="2800" b="1" i="1" dirty="0"/>
          </a:p>
        </p:txBody>
      </p:sp>
    </p:spTree>
    <p:extLst>
      <p:ext uri="{BB962C8B-B14F-4D97-AF65-F5344CB8AC3E}">
        <p14:creationId xmlns:p14="http://schemas.microsoft.com/office/powerpoint/2010/main" val="33942885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7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par>
                          <p:cTn id="8" fill="hold">
                            <p:stCondLst>
                              <p:cond delay="2750"/>
                            </p:stCondLst>
                            <p:childTnLst>
                              <p:par>
                                <p:cTn id="9" presetID="6" presetClass="entr" presetSubtype="16" fill="hold" nodeType="afterEffect">
                                  <p:stCondLst>
                                    <p:cond delay="7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ircle(in)">
                                      <p:cBhvr>
                                        <p:cTn id="11" dur="2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2800" b="1" dirty="0"/>
              <a:t>“</a:t>
            </a:r>
            <a:r>
              <a:rPr lang="en-US" sz="2800" b="1" i="1" dirty="0"/>
              <a:t>By its light will </a:t>
            </a:r>
            <a:r>
              <a:rPr lang="en-US" sz="2800" b="1" i="1" u="sng" dirty="0"/>
              <a:t>the nations walk</a:t>
            </a:r>
            <a:r>
              <a:rPr lang="en-US" sz="2800" b="1" i="1" dirty="0"/>
              <a:t>, and </a:t>
            </a:r>
            <a:r>
              <a:rPr lang="en-US" sz="2800" b="1" i="1" u="sng" dirty="0"/>
              <a:t>the kings of the earth</a:t>
            </a:r>
            <a:r>
              <a:rPr lang="en-US" sz="2800" b="1" i="1" dirty="0"/>
              <a:t> will bring their glory into it, and its gates will never be shut by day—and there will be no night there. </a:t>
            </a:r>
            <a:r>
              <a:rPr lang="en-US" sz="2800" b="1" i="1" u="sng" dirty="0"/>
              <a:t>They will bring into it the glory and the honor of the nations</a:t>
            </a:r>
            <a:r>
              <a:rPr lang="en-US" sz="2800" b="1" dirty="0"/>
              <a:t>” </a:t>
            </a:r>
          </a:p>
          <a:p>
            <a:pPr marL="0" indent="0" algn="ctr">
              <a:buNone/>
            </a:pPr>
            <a:r>
              <a:rPr lang="en-US" sz="2800" b="1" dirty="0">
                <a:solidFill>
                  <a:srgbClr val="C00000"/>
                </a:solidFill>
              </a:rPr>
              <a:t>Revelation 21:24-26 </a:t>
            </a:r>
          </a:p>
          <a:p>
            <a:endParaRPr lang="en-US" sz="2800" b="1" dirty="0"/>
          </a:p>
        </p:txBody>
      </p:sp>
    </p:spTree>
    <p:extLst>
      <p:ext uri="{BB962C8B-B14F-4D97-AF65-F5344CB8AC3E}">
        <p14:creationId xmlns:p14="http://schemas.microsoft.com/office/powerpoint/2010/main" val="20550988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02908"/>
          </a:xfrm>
        </p:spPr>
        <p:txBody>
          <a:bodyPr>
            <a:noAutofit/>
          </a:bodyPr>
          <a:lstStyle/>
          <a:p>
            <a:r>
              <a:rPr lang="en-US" b="1" dirty="0">
                <a:solidFill>
                  <a:srgbClr val="C00000"/>
                </a:solidFill>
              </a:rPr>
              <a:t>II.</a:t>
            </a:r>
            <a:r>
              <a:rPr lang="en-US" b="1" dirty="0"/>
              <a:t> God’s creation of a great nation will bring eternal blessing to all the nations</a:t>
            </a:r>
            <a:endParaRPr lang="en-US" dirty="0"/>
          </a:p>
        </p:txBody>
      </p:sp>
      <p:sp>
        <p:nvSpPr>
          <p:cNvPr id="3" name="Content Placeholder 2"/>
          <p:cNvSpPr>
            <a:spLocks noGrp="1"/>
          </p:cNvSpPr>
          <p:nvPr>
            <p:ph idx="1"/>
          </p:nvPr>
        </p:nvSpPr>
        <p:spPr>
          <a:xfrm>
            <a:off x="2589212" y="2216723"/>
            <a:ext cx="8915400" cy="4622752"/>
          </a:xfrm>
        </p:spPr>
        <p:txBody>
          <a:bodyPr>
            <a:normAutofit/>
          </a:bodyPr>
          <a:lstStyle/>
          <a:p>
            <a:pPr marL="514350" indent="-514350">
              <a:buFont typeface="+mj-lt"/>
              <a:buAutoNum type="alphaUcPeriod"/>
            </a:pPr>
            <a:r>
              <a:rPr lang="en-US" sz="3200" b="1" dirty="0"/>
              <a:t>God’s plan of redemption broadens in scope to the nations.</a:t>
            </a:r>
            <a:r>
              <a:rPr lang="en-US" sz="3200" b="1" i="1" dirty="0"/>
              <a:t>(verses 12:2-3)</a:t>
            </a:r>
          </a:p>
          <a:p>
            <a:pPr marL="514350" indent="-514350">
              <a:buFont typeface="+mj-lt"/>
              <a:buAutoNum type="alphaUcPeriod"/>
            </a:pPr>
            <a:r>
              <a:rPr lang="en-US" sz="3200" b="1" dirty="0"/>
              <a:t>God’s work of redemption narrows in scope to one man </a:t>
            </a:r>
            <a:r>
              <a:rPr lang="en-US" sz="3200" b="1" i="1" dirty="0"/>
              <a:t>(verses 12:3 &amp; Galatians 3)</a:t>
            </a:r>
          </a:p>
        </p:txBody>
      </p:sp>
    </p:spTree>
    <p:extLst>
      <p:ext uri="{BB962C8B-B14F-4D97-AF65-F5344CB8AC3E}">
        <p14:creationId xmlns:p14="http://schemas.microsoft.com/office/powerpoint/2010/main" val="26926860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III.</a:t>
            </a:r>
            <a:r>
              <a:rPr lang="en-US" b="1" dirty="0"/>
              <a:t> Learn the lessons of a race divided and grace provided!</a:t>
            </a:r>
            <a:r>
              <a:rPr lang="en-US" dirty="0"/>
              <a:t> </a:t>
            </a:r>
          </a:p>
        </p:txBody>
      </p:sp>
      <p:sp>
        <p:nvSpPr>
          <p:cNvPr id="3" name="Content Placeholder 2"/>
          <p:cNvSpPr>
            <a:spLocks noGrp="1"/>
          </p:cNvSpPr>
          <p:nvPr>
            <p:ph idx="1"/>
          </p:nvPr>
        </p:nvSpPr>
        <p:spPr>
          <a:xfrm>
            <a:off x="2589212" y="2133599"/>
            <a:ext cx="8915400" cy="4350327"/>
          </a:xfrm>
        </p:spPr>
        <p:txBody>
          <a:bodyPr>
            <a:normAutofit/>
          </a:bodyPr>
          <a:lstStyle/>
          <a:p>
            <a:pPr marL="514350" indent="-514350">
              <a:buFont typeface="+mj-lt"/>
              <a:buAutoNum type="alphaUcPeriod"/>
            </a:pPr>
            <a:r>
              <a:rPr lang="en-US" sz="3200" b="1" dirty="0"/>
              <a:t>Yield to the obstacles He casts before our pride</a:t>
            </a:r>
          </a:p>
          <a:p>
            <a:pPr marL="514350" indent="-514350">
              <a:buFont typeface="+mj-lt"/>
              <a:buAutoNum type="alphaUcPeriod"/>
            </a:pPr>
            <a:r>
              <a:rPr lang="en-US" sz="3200" b="1" dirty="0"/>
              <a:t>Yield to His call to redeem the nations </a:t>
            </a:r>
            <a:r>
              <a:rPr lang="en-US" sz="3200" b="1" i="1" dirty="0"/>
              <a:t>(Acts 1:8 &amp; 8:1)</a:t>
            </a:r>
            <a:endParaRPr lang="en-US" sz="4400" b="1" i="1" dirty="0">
              <a:solidFill>
                <a:srgbClr val="C00000"/>
              </a:solidFill>
            </a:endParaRPr>
          </a:p>
        </p:txBody>
      </p:sp>
    </p:spTree>
    <p:extLst>
      <p:ext uri="{BB962C8B-B14F-4D97-AF65-F5344CB8AC3E}">
        <p14:creationId xmlns:p14="http://schemas.microsoft.com/office/powerpoint/2010/main" val="41224429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1040</TotalTime>
  <Words>514</Words>
  <Application>Microsoft Macintosh PowerPoint</Application>
  <PresentationFormat>Custom</PresentationFormat>
  <Paragraphs>27</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Wisp</vt:lpstr>
      <vt:lpstr>PowerPoint Presentation</vt:lpstr>
      <vt:lpstr>I. God’s creation of the nations: part of His plan for our redemption</vt:lpstr>
      <vt:lpstr>PowerPoint Presentation</vt:lpstr>
      <vt:lpstr>I. God’s creation of the nations: part of His plan for our redemption</vt:lpstr>
      <vt:lpstr>PowerPoint Presentation</vt:lpstr>
      <vt:lpstr>II. God’s creation of a great nation will bring eternal blessing to all the nations</vt:lpstr>
      <vt:lpstr>III. Learn the lessons of a race divided and grace provided!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User1</dc:creator>
  <cp:lastModifiedBy>Leptondale Bible Church</cp:lastModifiedBy>
  <cp:revision>36</cp:revision>
  <dcterms:created xsi:type="dcterms:W3CDTF">2017-01-10T15:56:07Z</dcterms:created>
  <dcterms:modified xsi:type="dcterms:W3CDTF">2017-02-10T17:01:21Z</dcterms:modified>
</cp:coreProperties>
</file>