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2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by Books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81B-4FCC-8FBF-F66094B68238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81B-4FCC-8FBF-F66094B68238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81B-4FCC-8FBF-F66094B68238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81B-4FCC-8FBF-F66094B68238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1B-4FCC-8FBF-F66094B68238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81B-4FCC-8FBF-F66094B68238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Genesis</c:v>
                </c:pt>
                <c:pt idx="1">
                  <c:v>Isaiah </c:v>
                </c:pt>
                <c:pt idx="2">
                  <c:v>Matthew</c:v>
                </c:pt>
                <c:pt idx="3">
                  <c:v>Acts</c:v>
                </c:pt>
                <c:pt idx="4">
                  <c:v>Revelation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5.0</c:v>
                </c:pt>
                <c:pt idx="1">
                  <c:v>6.0</c:v>
                </c:pt>
                <c:pt idx="2">
                  <c:v>3.0</c:v>
                </c:pt>
                <c:pt idx="3">
                  <c:v>3.0</c:v>
                </c:pt>
                <c:pt idx="4">
                  <c:v>8.0</c:v>
                </c:pt>
                <c:pt idx="5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1B-4FCC-8FBF-F66094B6823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Gospel: A Redemption and Restoration Story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262626"/>
                </a:solidFill>
              </a:rPr>
              <a:t>New Year Series Preview</a:t>
            </a:r>
          </a:p>
        </p:txBody>
      </p:sp>
    </p:spTree>
    <p:extLst>
      <p:ext uri="{BB962C8B-B14F-4D97-AF65-F5344CB8AC3E}">
        <p14:creationId xmlns:p14="http://schemas.microsoft.com/office/powerpoint/2010/main" val="422111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62626"/>
                </a:solidFill>
              </a:rPr>
              <a:t>31 Messages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Start’s next Sunday and continues into the month of October</a:t>
            </a:r>
          </a:p>
          <a:p>
            <a:pPr lvl="1"/>
            <a:r>
              <a:rPr lang="en-US" sz="2800" b="1" i="1" dirty="0">
                <a:solidFill>
                  <a:srgbClr val="262626"/>
                </a:solidFill>
              </a:rPr>
              <a:t>Breaks for Palm Sunday, Easter, 5</a:t>
            </a:r>
            <a:r>
              <a:rPr lang="en-US" sz="2800" b="1" i="1" baseline="30000" dirty="0">
                <a:solidFill>
                  <a:srgbClr val="262626"/>
                </a:solidFill>
              </a:rPr>
              <a:t>th</a:t>
            </a:r>
            <a:r>
              <a:rPr lang="en-US" sz="2800" b="1" i="1" dirty="0">
                <a:solidFill>
                  <a:srgbClr val="262626"/>
                </a:solidFill>
              </a:rPr>
              <a:t> Sunday Outreach services and Pastor vacation</a:t>
            </a:r>
          </a:p>
          <a:p>
            <a:r>
              <a:rPr lang="en-US" sz="3200" b="1" dirty="0">
                <a:solidFill>
                  <a:srgbClr val="262626"/>
                </a:solidFill>
              </a:rPr>
              <a:t>Genesis to Revelation and selected stops in between </a:t>
            </a:r>
          </a:p>
        </p:txBody>
      </p:sp>
    </p:spTree>
    <p:extLst>
      <p:ext uri="{BB962C8B-B14F-4D97-AF65-F5344CB8AC3E}">
        <p14:creationId xmlns:p14="http://schemas.microsoft.com/office/powerpoint/2010/main" val="105387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30145"/>
              </p:ext>
            </p:extLst>
          </p:nvPr>
        </p:nvGraphicFramePr>
        <p:xfrm>
          <a:off x="1431236" y="834887"/>
          <a:ext cx="10588486" cy="580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64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…Restoration and Redemption </a:t>
            </a:r>
            <a:r>
              <a:rPr lang="en-US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981739" y="1693599"/>
            <a:ext cx="7580243" cy="4690634"/>
            <a:chOff x="2981739" y="1693599"/>
            <a:chExt cx="7580243" cy="4690634"/>
          </a:xfrm>
        </p:grpSpPr>
        <p:grpSp>
          <p:nvGrpSpPr>
            <p:cNvPr id="14" name="Group 13"/>
            <p:cNvGrpSpPr/>
            <p:nvPr/>
          </p:nvGrpSpPr>
          <p:grpSpPr>
            <a:xfrm>
              <a:off x="2981739" y="2182143"/>
              <a:ext cx="7580243" cy="3740425"/>
              <a:chOff x="3273287" y="2703443"/>
              <a:chExt cx="5817704" cy="212034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3273287" y="4810539"/>
                <a:ext cx="1550504" cy="1325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4823791" y="2703443"/>
                <a:ext cx="967409" cy="210709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791200" y="2716696"/>
                <a:ext cx="848139" cy="140473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652591" y="4121426"/>
                <a:ext cx="24384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150349" y="5922568"/>
              <a:ext cx="1683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Exposition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2003" y="1693599"/>
              <a:ext cx="1683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Climax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31898" y="4683553"/>
              <a:ext cx="1683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7371578">
              <a:off x="4233354" y="3864154"/>
              <a:ext cx="2100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Rising Action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3902227">
              <a:off x="6027693" y="3228912"/>
              <a:ext cx="22594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Falling Action</a:t>
              </a:r>
            </a:p>
          </p:txBody>
        </p:sp>
      </p:grpSp>
      <p:sp>
        <p:nvSpPr>
          <p:cNvPr id="23" name="Speech Bubble: Rectangle with Corners Rounded 22"/>
          <p:cNvSpPr/>
          <p:nvPr/>
        </p:nvSpPr>
        <p:spPr>
          <a:xfrm>
            <a:off x="1839462" y="3688496"/>
            <a:ext cx="2465233" cy="1643270"/>
          </a:xfrm>
          <a:prstGeom prst="wedgeRoundRectCallout">
            <a:avLst>
              <a:gd name="adj1" fmla="val 41489"/>
              <a:gd name="adj2" fmla="val 826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Characters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The Hero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32570" y="5331766"/>
            <a:ext cx="1683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</a:t>
            </a:r>
          </a:p>
        </p:txBody>
      </p:sp>
      <p:sp>
        <p:nvSpPr>
          <p:cNvPr id="28" name="Speech Bubble: Rectangle with Corners Rounded 27"/>
          <p:cNvSpPr/>
          <p:nvPr/>
        </p:nvSpPr>
        <p:spPr>
          <a:xfrm>
            <a:off x="5636809" y="4984917"/>
            <a:ext cx="2465233" cy="1643270"/>
          </a:xfrm>
          <a:prstGeom prst="wedgeRoundRectCallout">
            <a:avLst>
              <a:gd name="adj1" fmla="val -73158"/>
              <a:gd name="adj2" fmla="val 59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The Villain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The conflict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053785" y="5914956"/>
            <a:ext cx="3248703" cy="670605"/>
            <a:chOff x="8736865" y="5806552"/>
            <a:chExt cx="3248703" cy="670605"/>
          </a:xfrm>
        </p:grpSpPr>
        <p:cxnSp>
          <p:nvCxnSpPr>
            <p:cNvPr id="27" name="Straight Arrow Connector 26"/>
            <p:cNvCxnSpPr/>
            <p:nvPr/>
          </p:nvCxnSpPr>
          <p:spPr>
            <a:xfrm flipH="1" flipV="1">
              <a:off x="8736865" y="5806552"/>
              <a:ext cx="1699410" cy="3884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0302543" y="5953937"/>
              <a:ext cx="16830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Fall</a:t>
              </a:r>
            </a:p>
          </p:txBody>
        </p:sp>
      </p:grpSp>
      <p:sp>
        <p:nvSpPr>
          <p:cNvPr id="31" name="Speech Bubble: Rectangle with Corners Rounded 30"/>
          <p:cNvSpPr/>
          <p:nvPr/>
        </p:nvSpPr>
        <p:spPr>
          <a:xfrm>
            <a:off x="2355274" y="1857326"/>
            <a:ext cx="2825466" cy="1817731"/>
          </a:xfrm>
          <a:prstGeom prst="wedgeRoundRectCallout">
            <a:avLst>
              <a:gd name="adj1" fmla="val 45985"/>
              <a:gd name="adj2" fmla="val 75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The conflict plays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Climax and resolution foreshadowed</a:t>
            </a:r>
          </a:p>
        </p:txBody>
      </p:sp>
      <p:sp>
        <p:nvSpPr>
          <p:cNvPr id="32" name="Speech Bubble: Rectangle with Corners Rounded 31"/>
          <p:cNvSpPr/>
          <p:nvPr/>
        </p:nvSpPr>
        <p:spPr>
          <a:xfrm>
            <a:off x="7481925" y="1296656"/>
            <a:ext cx="2825466" cy="1817731"/>
          </a:xfrm>
          <a:prstGeom prst="wedgeRoundRectCallout">
            <a:avLst>
              <a:gd name="adj1" fmla="val -71698"/>
              <a:gd name="adj2" fmla="val -132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Excitement peaks!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Outcome of the story revealed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357113" y="2129570"/>
            <a:ext cx="3316464" cy="954107"/>
            <a:chOff x="8736866" y="5738516"/>
            <a:chExt cx="2436745" cy="954107"/>
          </a:xfrm>
        </p:grpSpPr>
        <p:cxnSp>
          <p:nvCxnSpPr>
            <p:cNvPr id="34" name="Straight Arrow Connector 33"/>
            <p:cNvCxnSpPr/>
            <p:nvPr/>
          </p:nvCxnSpPr>
          <p:spPr>
            <a:xfrm flipH="1" flipV="1">
              <a:off x="8736866" y="5806552"/>
              <a:ext cx="753720" cy="1759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9490586" y="5738516"/>
              <a:ext cx="168302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Redemption</a:t>
              </a:r>
            </a:p>
          </p:txBody>
        </p:sp>
      </p:grpSp>
      <p:sp>
        <p:nvSpPr>
          <p:cNvPr id="37" name="Speech Bubble: Rectangle with Corners Rounded 36"/>
          <p:cNvSpPr/>
          <p:nvPr/>
        </p:nvSpPr>
        <p:spPr>
          <a:xfrm>
            <a:off x="9413326" y="2692400"/>
            <a:ext cx="2825466" cy="1817731"/>
          </a:xfrm>
          <a:prstGeom prst="wedgeRoundRectCallout">
            <a:avLst>
              <a:gd name="adj1" fmla="val -60420"/>
              <a:gd name="adj2" fmla="val 553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Hero prevails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Conditions greater at the end than at the beginning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31898" y="4183862"/>
            <a:ext cx="2175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Restoration</a:t>
            </a:r>
          </a:p>
        </p:txBody>
      </p:sp>
      <p:sp>
        <p:nvSpPr>
          <p:cNvPr id="39" name="Speech Bubble: Rectangle with Corners Rounded 38"/>
          <p:cNvSpPr/>
          <p:nvPr/>
        </p:nvSpPr>
        <p:spPr>
          <a:xfrm>
            <a:off x="7843487" y="2764138"/>
            <a:ext cx="3493786" cy="1298513"/>
          </a:xfrm>
          <a:prstGeom prst="wedgeRoundRectCallout">
            <a:avLst>
              <a:gd name="adj1" fmla="val -63247"/>
              <a:gd name="adj2" fmla="val 83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Outcome secured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Events which lead to the outcome</a:t>
            </a:r>
          </a:p>
        </p:txBody>
      </p:sp>
    </p:spTree>
    <p:extLst>
      <p:ext uri="{BB962C8B-B14F-4D97-AF65-F5344CB8AC3E}">
        <p14:creationId xmlns:p14="http://schemas.microsoft.com/office/powerpoint/2010/main" val="37369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8" grpId="0" animBg="1"/>
      <p:bldP spid="31" grpId="0" animBg="1"/>
      <p:bldP spid="32" grpId="0" animBg="1"/>
      <p:bldP spid="37" grpId="0" animBg="1"/>
      <p:bldP spid="38" grpId="0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26473"/>
            <a:ext cx="9478097" cy="5384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“And God saw everything that he had made, and behold, it was very good. And there was evening and there was morning, the sixth day. Thus 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heavens and the earth were finished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and all the host of them.”</a:t>
            </a:r>
            <a:r>
              <a:rPr lang="en-US" sz="2800" b="1" dirty="0"/>
              <a:t> 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Genesis 1:31-2:1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262626"/>
                </a:solidFill>
              </a:rPr>
              <a:t>“Then I saw </a:t>
            </a:r>
            <a:r>
              <a:rPr lang="en-US" sz="2800" b="1" u="sng" dirty="0">
                <a:solidFill>
                  <a:srgbClr val="262626"/>
                </a:solidFill>
              </a:rPr>
              <a:t>a new heaven and a new earth</a:t>
            </a:r>
            <a:r>
              <a:rPr lang="en-US" sz="2800" b="1" dirty="0">
                <a:solidFill>
                  <a:srgbClr val="262626"/>
                </a:solidFill>
              </a:rPr>
              <a:t>, for </a:t>
            </a:r>
            <a:r>
              <a:rPr lang="en-US" sz="2800" b="1" u="sng" dirty="0">
                <a:solidFill>
                  <a:srgbClr val="262626"/>
                </a:solidFill>
              </a:rPr>
              <a:t>the first </a:t>
            </a:r>
            <a:r>
              <a:rPr lang="en-US" sz="2800" b="1" dirty="0">
                <a:solidFill>
                  <a:srgbClr val="262626"/>
                </a:solidFill>
              </a:rPr>
              <a:t>heaven and the first earth </a:t>
            </a:r>
            <a:r>
              <a:rPr lang="en-US" sz="2800" b="1" u="sng" dirty="0">
                <a:solidFill>
                  <a:srgbClr val="262626"/>
                </a:solidFill>
              </a:rPr>
              <a:t>had passed away</a:t>
            </a:r>
            <a:r>
              <a:rPr lang="en-US" sz="2800" b="1" dirty="0">
                <a:solidFill>
                  <a:srgbClr val="262626"/>
                </a:solidFill>
              </a:rPr>
              <a:t>…And </a:t>
            </a:r>
            <a:r>
              <a:rPr lang="en-US" sz="2800" b="1" dirty="0" smtClean="0">
                <a:solidFill>
                  <a:srgbClr val="262626"/>
                </a:solidFill>
              </a:rPr>
              <a:t>He </a:t>
            </a:r>
            <a:r>
              <a:rPr lang="en-US" sz="2800" b="1" dirty="0">
                <a:solidFill>
                  <a:srgbClr val="262626"/>
                </a:solidFill>
              </a:rPr>
              <a:t>who was seated on the throne said, ‘Behold, I am making </a:t>
            </a:r>
            <a:r>
              <a:rPr lang="en-US" sz="2800" b="1" u="sng" dirty="0">
                <a:solidFill>
                  <a:srgbClr val="262626"/>
                </a:solidFill>
              </a:rPr>
              <a:t>all things</a:t>
            </a:r>
            <a:r>
              <a:rPr lang="en-US" sz="2800" b="1" dirty="0">
                <a:solidFill>
                  <a:srgbClr val="262626"/>
                </a:solidFill>
              </a:rPr>
              <a:t> new.’” 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Revelation 21:1, 5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12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236</Words>
  <Application>Microsoft Macintosh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The Gospel: A Redemption and Restoration Story </vt:lpstr>
      <vt:lpstr>Overview</vt:lpstr>
      <vt:lpstr>PowerPoint Presentation</vt:lpstr>
      <vt:lpstr>…Restoration and Redemption Story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Gospel: A Redemption and Restoration Story</dc:title>
  <dc:creator>User1</dc:creator>
  <cp:lastModifiedBy>Leptondale Bible Church</cp:lastModifiedBy>
  <cp:revision>14</cp:revision>
  <dcterms:created xsi:type="dcterms:W3CDTF">2016-12-21T15:30:44Z</dcterms:created>
  <dcterms:modified xsi:type="dcterms:W3CDTF">2016-12-31T18:11:04Z</dcterms:modified>
</cp:coreProperties>
</file>