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3" r:id="rId3"/>
    <p:sldId id="266" r:id="rId4"/>
    <p:sldId id="290" r:id="rId5"/>
    <p:sldId id="294" r:id="rId6"/>
    <p:sldId id="291" r:id="rId7"/>
    <p:sldId id="29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92F"/>
    <a:srgbClr val="333137"/>
    <a:srgbClr val="7C7787"/>
    <a:srgbClr val="DD95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-288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E1FD-432A-47AB-8C7B-882B5C355F43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634D-EC85-4244-ABD3-581CCF442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98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E1FD-432A-47AB-8C7B-882B5C355F43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634D-EC85-4244-ABD3-581CCF442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E1FD-432A-47AB-8C7B-882B5C355F43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634D-EC85-4244-ABD3-581CCF442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53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E1FD-432A-47AB-8C7B-882B5C355F43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634D-EC85-4244-ABD3-581CCF44265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9931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E1FD-432A-47AB-8C7B-882B5C355F43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634D-EC85-4244-ABD3-581CCF442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56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E1FD-432A-47AB-8C7B-882B5C355F43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634D-EC85-4244-ABD3-581CCF442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04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E1FD-432A-47AB-8C7B-882B5C355F43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634D-EC85-4244-ABD3-581CCF442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95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E1FD-432A-47AB-8C7B-882B5C355F43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634D-EC85-4244-ABD3-581CCF442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70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E1FD-432A-47AB-8C7B-882B5C355F43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634D-EC85-4244-ABD3-581CCF442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4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E1FD-432A-47AB-8C7B-882B5C355F43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634D-EC85-4244-ABD3-581CCF442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23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E1FD-432A-47AB-8C7B-882B5C355F43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634D-EC85-4244-ABD3-581CCF442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5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E1FD-432A-47AB-8C7B-882B5C355F43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634D-EC85-4244-ABD3-581CCF442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9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E1FD-432A-47AB-8C7B-882B5C355F43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634D-EC85-4244-ABD3-581CCF442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91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E1FD-432A-47AB-8C7B-882B5C355F43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634D-EC85-4244-ABD3-581CCF442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0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E1FD-432A-47AB-8C7B-882B5C355F43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634D-EC85-4244-ABD3-581CCF442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E1FD-432A-47AB-8C7B-882B5C355F43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634D-EC85-4244-ABD3-581CCF442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65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E1FD-432A-47AB-8C7B-882B5C355F43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634D-EC85-4244-ABD3-581CCF442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3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0DEE1FD-432A-47AB-8C7B-882B5C355F43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0D634D-EC85-4244-ABD3-581CCF442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30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eg"/><Relationship Id="rId5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eg"/><Relationship Id="rId5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eg"/><Relationship Id="rId5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222" r="333" b="16444"/>
          <a:stretch/>
        </p:blipFill>
        <p:spPr>
          <a:xfrm>
            <a:off x="1844040" y="1674106"/>
            <a:ext cx="4175760" cy="4985774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alphaModFix amt="9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1085" b="23684"/>
          <a:stretch/>
        </p:blipFill>
        <p:spPr>
          <a:xfrm>
            <a:off x="5706607" y="182880"/>
            <a:ext cx="4885194" cy="49377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TextBox 8"/>
          <p:cNvSpPr txBox="1"/>
          <p:nvPr/>
        </p:nvSpPr>
        <p:spPr>
          <a:xfrm>
            <a:off x="251792" y="26577"/>
            <a:ext cx="5310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</a:rPr>
              <a:t>The King and the Prophets</a:t>
            </a:r>
          </a:p>
          <a:p>
            <a:pPr algn="ctr"/>
            <a:r>
              <a:rPr lang="en-US" sz="3600" b="1" i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Jesus Messiah…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61151" y="5081761"/>
            <a:ext cx="54055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…the Consolation of Israel*</a:t>
            </a:r>
          </a:p>
          <a:p>
            <a:pPr algn="ctr"/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</a:rPr>
              <a:t>Isaiah 61:1-11</a:t>
            </a:r>
          </a:p>
          <a:p>
            <a:pPr algn="ctr"/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</a:rPr>
              <a:t>(*Luke 2:25)</a:t>
            </a:r>
          </a:p>
        </p:txBody>
      </p:sp>
    </p:spTree>
    <p:extLst>
      <p:ext uri="{BB962C8B-B14F-4D97-AF65-F5344CB8AC3E}">
        <p14:creationId xmlns:p14="http://schemas.microsoft.com/office/powerpoint/2010/main" val="2207432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18930" y="1154348"/>
            <a:ext cx="5842221" cy="4804576"/>
            <a:chOff x="718930" y="1154348"/>
            <a:chExt cx="5842221" cy="480457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4222" r="333" b="16444"/>
            <a:stretch/>
          </p:blipFill>
          <p:spPr>
            <a:xfrm>
              <a:off x="718930" y="2260525"/>
              <a:ext cx="2788795" cy="3698399"/>
            </a:xfrm>
            <a:prstGeom prst="rect">
              <a:avLst/>
            </a:prstGeom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1085" b="23684"/>
            <a:stretch/>
          </p:blipFill>
          <p:spPr>
            <a:xfrm>
              <a:off x="3298558" y="1154348"/>
              <a:ext cx="3262593" cy="366278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</p:grpSp>
      <p:sp>
        <p:nvSpPr>
          <p:cNvPr id="10" name="TextBox 9"/>
          <p:cNvSpPr txBox="1"/>
          <p:nvPr/>
        </p:nvSpPr>
        <p:spPr>
          <a:xfrm>
            <a:off x="6561151" y="655535"/>
            <a:ext cx="54055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Preview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</a:rPr>
              <a:t>Content of the good news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</a:rPr>
              <a:t>The basis for the good news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</a:rPr>
              <a:t>The faithful’s response to the good news</a:t>
            </a:r>
          </a:p>
        </p:txBody>
      </p:sp>
    </p:spTree>
    <p:extLst>
      <p:ext uri="{BB962C8B-B14F-4D97-AF65-F5344CB8AC3E}">
        <p14:creationId xmlns:p14="http://schemas.microsoft.com/office/powerpoint/2010/main" val="4164023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761397"/>
            <a:ext cx="10364451" cy="1596177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I.</a:t>
            </a:r>
            <a:r>
              <a:rPr lang="en-US" b="1" dirty="0"/>
              <a:t> The Messiah proclaims the good news!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8052" y="2357575"/>
            <a:ext cx="10960174" cy="427887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b="1" dirty="0"/>
              <a:t>The Messiah will lift faithful Israel from despair into the splendor of His glory </a:t>
            </a:r>
            <a:r>
              <a:rPr lang="en-US" sz="2800" b="1" i="1" dirty="0">
                <a:solidFill>
                  <a:srgbClr val="C00000"/>
                </a:solidFill>
              </a:rPr>
              <a:t>(verses 1-3)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b="1" dirty="0"/>
              <a:t>The Messiah will transform faithful Israel’s existence into everlasting joy </a:t>
            </a:r>
            <a:r>
              <a:rPr lang="en-US" sz="2800" b="1" i="1" dirty="0">
                <a:solidFill>
                  <a:srgbClr val="C00000"/>
                </a:solidFill>
              </a:rPr>
              <a:t>(verses 4-7)</a:t>
            </a:r>
          </a:p>
          <a:p>
            <a:pPr marL="0" indent="0" algn="ctr">
              <a:buNone/>
            </a:pPr>
            <a:r>
              <a:rPr lang="en-US" sz="2800" b="1" dirty="0"/>
              <a:t>“…</a:t>
            </a:r>
            <a:r>
              <a:rPr lang="en-US" sz="2800" b="1" i="1" dirty="0"/>
              <a:t>in order that </a:t>
            </a:r>
            <a:r>
              <a:rPr lang="en-US" sz="2800" b="1" i="1" u="sng" dirty="0"/>
              <a:t>in the coming ages</a:t>
            </a:r>
            <a:r>
              <a:rPr lang="en-US" sz="2800" b="1" i="1" dirty="0"/>
              <a:t> he might show the incomparable riches of his grace</a:t>
            </a:r>
            <a:r>
              <a:rPr lang="en-US" sz="2800" b="1" dirty="0"/>
              <a:t>” </a:t>
            </a:r>
          </a:p>
          <a:p>
            <a:pPr marL="0" indent="0" algn="ctr">
              <a:buNone/>
            </a:pPr>
            <a:r>
              <a:rPr lang="en-US" sz="2800" b="1" i="1" dirty="0">
                <a:solidFill>
                  <a:srgbClr val="C00000"/>
                </a:solidFill>
              </a:rPr>
              <a:t>Ephesians  2:7</a:t>
            </a:r>
          </a:p>
          <a:p>
            <a:pPr marL="457200" indent="-457200">
              <a:buFont typeface="+mj-lt"/>
              <a:buAutoNum type="alphaUcPeriod"/>
            </a:pP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2931531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761397"/>
            <a:ext cx="10364451" cy="1596177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II.</a:t>
            </a:r>
            <a:r>
              <a:rPr lang="en-US" b="1" dirty="0"/>
              <a:t> God’s faithfulness to His people is the basis for the good news</a:t>
            </a:r>
            <a:r>
              <a:rPr lang="en-US" dirty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8052" y="2357575"/>
            <a:ext cx="10960174" cy="427887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b="1" dirty="0"/>
              <a:t>Because of God’s faithfulness, Israel will be eternally rewarded </a:t>
            </a:r>
            <a:r>
              <a:rPr lang="en-US" sz="2800" b="1" i="1" dirty="0">
                <a:solidFill>
                  <a:srgbClr val="C00000"/>
                </a:solidFill>
              </a:rPr>
              <a:t>(verse 8)</a:t>
            </a:r>
            <a:endParaRPr lang="en-US" sz="2800" b="1" dirty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800" b="1" dirty="0"/>
              <a:t>Because of God’s faithfulness, the nations will regard Israel as uniquely blessed </a:t>
            </a:r>
            <a:r>
              <a:rPr lang="en-US" sz="2800" b="1" i="1" dirty="0">
                <a:solidFill>
                  <a:srgbClr val="C00000"/>
                </a:solidFill>
              </a:rPr>
              <a:t>(verse 9)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2800" b="1" dirty="0"/>
              <a:t>“</a:t>
            </a:r>
            <a:r>
              <a:rPr lang="en-US" sz="2800" b="1" i="1" dirty="0"/>
              <a:t>But if their transgression means riches for the world, and their loss means riches for the Gentiles, </a:t>
            </a:r>
            <a:r>
              <a:rPr lang="en-US" sz="2800" b="1" i="1" u="sng" dirty="0"/>
              <a:t>how much greater riches will their full inclusion bring</a:t>
            </a:r>
            <a:r>
              <a:rPr lang="en-US" sz="2800" b="1" i="1" dirty="0"/>
              <a:t>!</a:t>
            </a:r>
            <a:r>
              <a:rPr lang="en-US" sz="2800" b="1" dirty="0"/>
              <a:t>” </a:t>
            </a:r>
          </a:p>
          <a:p>
            <a:pPr marL="0" indent="0" algn="ctr">
              <a:buNone/>
            </a:pPr>
            <a:r>
              <a:rPr lang="en-US" sz="2800" b="1" i="1" dirty="0">
                <a:solidFill>
                  <a:srgbClr val="C00000"/>
                </a:solidFill>
              </a:rPr>
              <a:t>Romans 11:12</a:t>
            </a:r>
          </a:p>
        </p:txBody>
      </p:sp>
    </p:spTree>
    <p:extLst>
      <p:ext uri="{BB962C8B-B14F-4D97-AF65-F5344CB8AC3E}">
        <p14:creationId xmlns:p14="http://schemas.microsoft.com/office/powerpoint/2010/main" val="3806772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761397"/>
            <a:ext cx="10364451" cy="1596177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III.</a:t>
            </a:r>
            <a:r>
              <a:rPr lang="en-US" b="1" dirty="0"/>
              <a:t> Delight and rejoicing is the faithful’s response to the good news </a:t>
            </a:r>
            <a:r>
              <a:rPr lang="en-US" b="1" i="1" dirty="0">
                <a:solidFill>
                  <a:srgbClr val="C00000"/>
                </a:solidFill>
              </a:rPr>
              <a:t>(verses 10-11)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6252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761397"/>
            <a:ext cx="10364451" cy="1596177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IV.</a:t>
            </a:r>
            <a:r>
              <a:rPr lang="en-US" b="1" dirty="0"/>
              <a:t> What is our response to the good news?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8052" y="2357575"/>
            <a:ext cx="10960174" cy="427887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b="1" dirty="0"/>
              <a:t>Jay Walker, founder of </a:t>
            </a:r>
            <a:r>
              <a:rPr lang="en-US" sz="2800" b="1" i="1" dirty="0"/>
              <a:t>Priceline.com</a:t>
            </a:r>
          </a:p>
          <a:p>
            <a:pPr marL="0" indent="0" algn="ctr">
              <a:buNone/>
            </a:pPr>
            <a:r>
              <a:rPr lang="en-US" sz="2800" b="1" i="1" dirty="0">
                <a:solidFill>
                  <a:srgbClr val="C00000"/>
                </a:solidFill>
              </a:rPr>
              <a:t>“You live today as though your beliefs about the future really will be fulfilled.”</a:t>
            </a:r>
          </a:p>
        </p:txBody>
      </p:sp>
    </p:spTree>
    <p:extLst>
      <p:ext uri="{BB962C8B-B14F-4D97-AF65-F5344CB8AC3E}">
        <p14:creationId xmlns:p14="http://schemas.microsoft.com/office/powerpoint/2010/main" val="1128126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222" r="333" b="16444"/>
          <a:stretch/>
        </p:blipFill>
        <p:spPr>
          <a:xfrm>
            <a:off x="718930" y="2260525"/>
            <a:ext cx="2788795" cy="369839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1085" b="23684"/>
          <a:stretch/>
        </p:blipFill>
        <p:spPr>
          <a:xfrm>
            <a:off x="3298558" y="1154348"/>
            <a:ext cx="3262593" cy="36627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0" name="TextBox 9"/>
          <p:cNvSpPr txBox="1"/>
          <p:nvPr/>
        </p:nvSpPr>
        <p:spPr>
          <a:xfrm>
            <a:off x="6561151" y="1185623"/>
            <a:ext cx="54055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C00000"/>
                </a:solidFill>
              </a:rPr>
              <a:t>And if we don’t live today as though these beliefs about the future really will be fulfilled, then </a:t>
            </a:r>
            <a:r>
              <a:rPr lang="en-US" sz="3200" b="1" i="1" u="sng" dirty="0">
                <a:solidFill>
                  <a:srgbClr val="C00000"/>
                </a:solidFill>
              </a:rPr>
              <a:t>one might have cause to wonder what it was we believed in the first place</a:t>
            </a:r>
            <a:r>
              <a:rPr lang="en-US" sz="3200" b="1" i="1" dirty="0">
                <a:solidFill>
                  <a:srgbClr val="C00000"/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62148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2792</TotalTime>
  <Words>264</Words>
  <Application>Microsoft Macintosh PowerPoint</Application>
  <PresentationFormat>Custom</PresentationFormat>
  <Paragraphs>24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Droplet</vt:lpstr>
      <vt:lpstr>PowerPoint Presentation</vt:lpstr>
      <vt:lpstr>PowerPoint Presentation</vt:lpstr>
      <vt:lpstr>I. The Messiah proclaims the good news!</vt:lpstr>
      <vt:lpstr>II. God’s faithfulness to His people is the basis for the good news </vt:lpstr>
      <vt:lpstr>III. Delight and rejoicing is the faithful’s response to the good news (verses 10-11) </vt:lpstr>
      <vt:lpstr>IV. What is our response to the good news?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</dc:creator>
  <cp:lastModifiedBy>Leptondale Bible Church</cp:lastModifiedBy>
  <cp:revision>83</cp:revision>
  <dcterms:created xsi:type="dcterms:W3CDTF">2016-09-20T14:47:08Z</dcterms:created>
  <dcterms:modified xsi:type="dcterms:W3CDTF">2016-11-30T21:17:23Z</dcterms:modified>
</cp:coreProperties>
</file>