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3" r:id="rId2"/>
    <p:sldId id="302" r:id="rId3"/>
    <p:sldId id="256" r:id="rId4"/>
    <p:sldId id="266" r:id="rId5"/>
    <p:sldId id="299" r:id="rId6"/>
    <p:sldId id="305" r:id="rId7"/>
    <p:sldId id="301" r:id="rId8"/>
    <p:sldId id="304" r:id="rId9"/>
    <p:sldId id="30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FFFF"/>
    <a:srgbClr val="2B292F"/>
    <a:srgbClr val="333137"/>
    <a:srgbClr val="7C7787"/>
    <a:srgbClr val="DD95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p:scale>
          <a:sx n="50" d="100"/>
          <a:sy n="50" d="100"/>
        </p:scale>
        <p:origin x="-2280" y="-12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DEE1FD-432A-47AB-8C7B-882B5C355F43}" type="datetimeFigureOut">
              <a:rPr lang="en-US" smtClean="0"/>
              <a:t>12/14/16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D634D-EC85-4244-ABD3-581CCF44265D}" type="slidenum">
              <a:rPr lang="en-US" smtClean="0"/>
              <a:t>‹#›</a:t>
            </a:fld>
            <a:endParaRPr lang="en-US"/>
          </a:p>
        </p:txBody>
      </p:sp>
    </p:spTree>
    <p:extLst>
      <p:ext uri="{BB962C8B-B14F-4D97-AF65-F5344CB8AC3E}">
        <p14:creationId xmlns:p14="http://schemas.microsoft.com/office/powerpoint/2010/main" val="4276498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DEE1FD-432A-47AB-8C7B-882B5C355F43}" type="datetimeFigureOut">
              <a:rPr lang="en-US" smtClean="0"/>
              <a:t>12/14/16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D634D-EC85-4244-ABD3-581CCF44265D}" type="slidenum">
              <a:rPr lang="en-US" smtClean="0"/>
              <a:t>‹#›</a:t>
            </a:fld>
            <a:endParaRPr lang="en-US"/>
          </a:p>
        </p:txBody>
      </p:sp>
    </p:spTree>
    <p:extLst>
      <p:ext uri="{BB962C8B-B14F-4D97-AF65-F5344CB8AC3E}">
        <p14:creationId xmlns:p14="http://schemas.microsoft.com/office/powerpoint/2010/main" val="31875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DEE1FD-432A-47AB-8C7B-882B5C355F43}" type="datetimeFigureOut">
              <a:rPr lang="en-US" smtClean="0"/>
              <a:t>12/14/16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D634D-EC85-4244-ABD3-581CCF44265D}" type="slidenum">
              <a:rPr lang="en-US" smtClean="0"/>
              <a:t>‹#›</a:t>
            </a:fld>
            <a:endParaRPr lang="en-US"/>
          </a:p>
        </p:txBody>
      </p:sp>
    </p:spTree>
    <p:extLst>
      <p:ext uri="{BB962C8B-B14F-4D97-AF65-F5344CB8AC3E}">
        <p14:creationId xmlns:p14="http://schemas.microsoft.com/office/powerpoint/2010/main" val="3519653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DEE1FD-432A-47AB-8C7B-882B5C355F43}" type="datetimeFigureOut">
              <a:rPr lang="en-US" smtClean="0"/>
              <a:t>12/14/16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D634D-EC85-4244-ABD3-581CCF44265D}"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89931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DEE1FD-432A-47AB-8C7B-882B5C355F43}" type="datetimeFigureOut">
              <a:rPr lang="en-US" smtClean="0"/>
              <a:t>12/14/16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D634D-EC85-4244-ABD3-581CCF44265D}" type="slidenum">
              <a:rPr lang="en-US" smtClean="0"/>
              <a:t>‹#›</a:t>
            </a:fld>
            <a:endParaRPr lang="en-US"/>
          </a:p>
        </p:txBody>
      </p:sp>
    </p:spTree>
    <p:extLst>
      <p:ext uri="{BB962C8B-B14F-4D97-AF65-F5344CB8AC3E}">
        <p14:creationId xmlns:p14="http://schemas.microsoft.com/office/powerpoint/2010/main" val="2069156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0DEE1FD-432A-47AB-8C7B-882B5C355F43}" type="datetimeFigureOut">
              <a:rPr lang="en-US" smtClean="0"/>
              <a:t>12/14/16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0D634D-EC85-4244-ABD3-581CCF44265D}" type="slidenum">
              <a:rPr lang="en-US" smtClean="0"/>
              <a:t>‹#›</a:t>
            </a:fld>
            <a:endParaRPr lang="en-US"/>
          </a:p>
        </p:txBody>
      </p:sp>
    </p:spTree>
    <p:extLst>
      <p:ext uri="{BB962C8B-B14F-4D97-AF65-F5344CB8AC3E}">
        <p14:creationId xmlns:p14="http://schemas.microsoft.com/office/powerpoint/2010/main" val="756804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0DEE1FD-432A-47AB-8C7B-882B5C355F43}" type="datetimeFigureOut">
              <a:rPr lang="en-US" smtClean="0"/>
              <a:t>12/14/16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0D634D-EC85-4244-ABD3-581CCF44265D}" type="slidenum">
              <a:rPr lang="en-US" smtClean="0"/>
              <a:t>‹#›</a:t>
            </a:fld>
            <a:endParaRPr lang="en-US"/>
          </a:p>
        </p:txBody>
      </p:sp>
    </p:spTree>
    <p:extLst>
      <p:ext uri="{BB962C8B-B14F-4D97-AF65-F5344CB8AC3E}">
        <p14:creationId xmlns:p14="http://schemas.microsoft.com/office/powerpoint/2010/main" val="2694095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EE1FD-432A-47AB-8C7B-882B5C355F43}" type="datetimeFigureOut">
              <a:rPr lang="en-US" smtClean="0"/>
              <a:t>12/14/16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D634D-EC85-4244-ABD3-581CCF44265D}" type="slidenum">
              <a:rPr lang="en-US" smtClean="0"/>
              <a:t>‹#›</a:t>
            </a:fld>
            <a:endParaRPr lang="en-US"/>
          </a:p>
        </p:txBody>
      </p:sp>
    </p:spTree>
    <p:extLst>
      <p:ext uri="{BB962C8B-B14F-4D97-AF65-F5344CB8AC3E}">
        <p14:creationId xmlns:p14="http://schemas.microsoft.com/office/powerpoint/2010/main" val="1254570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EE1FD-432A-47AB-8C7B-882B5C355F43}" type="datetimeFigureOut">
              <a:rPr lang="en-US" smtClean="0"/>
              <a:t>12/14/16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D634D-EC85-4244-ABD3-581CCF44265D}" type="slidenum">
              <a:rPr lang="en-US" smtClean="0"/>
              <a:t>‹#›</a:t>
            </a:fld>
            <a:endParaRPr lang="en-US"/>
          </a:p>
        </p:txBody>
      </p:sp>
    </p:spTree>
    <p:extLst>
      <p:ext uri="{BB962C8B-B14F-4D97-AF65-F5344CB8AC3E}">
        <p14:creationId xmlns:p14="http://schemas.microsoft.com/office/powerpoint/2010/main" val="91114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EE1FD-432A-47AB-8C7B-882B5C355F43}" type="datetimeFigureOut">
              <a:rPr lang="en-US" smtClean="0"/>
              <a:t>12/14/16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D634D-EC85-4244-ABD3-581CCF44265D}" type="slidenum">
              <a:rPr lang="en-US" smtClean="0"/>
              <a:t>‹#›</a:t>
            </a:fld>
            <a:endParaRPr lang="en-US"/>
          </a:p>
        </p:txBody>
      </p:sp>
    </p:spTree>
    <p:extLst>
      <p:ext uri="{BB962C8B-B14F-4D97-AF65-F5344CB8AC3E}">
        <p14:creationId xmlns:p14="http://schemas.microsoft.com/office/powerpoint/2010/main" val="3239923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DEE1FD-432A-47AB-8C7B-882B5C355F43}" type="datetimeFigureOut">
              <a:rPr lang="en-US" smtClean="0"/>
              <a:t>12/14/16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D634D-EC85-4244-ABD3-581CCF44265D}" type="slidenum">
              <a:rPr lang="en-US" smtClean="0"/>
              <a:t>‹#›</a:t>
            </a:fld>
            <a:endParaRPr lang="en-US"/>
          </a:p>
        </p:txBody>
      </p:sp>
    </p:spTree>
    <p:extLst>
      <p:ext uri="{BB962C8B-B14F-4D97-AF65-F5344CB8AC3E}">
        <p14:creationId xmlns:p14="http://schemas.microsoft.com/office/powerpoint/2010/main" val="418675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DEE1FD-432A-47AB-8C7B-882B5C355F43}" type="datetimeFigureOut">
              <a:rPr lang="en-US" smtClean="0"/>
              <a:t>12/14/16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D634D-EC85-4244-ABD3-581CCF44265D}" type="slidenum">
              <a:rPr lang="en-US" smtClean="0"/>
              <a:t>‹#›</a:t>
            </a:fld>
            <a:endParaRPr lang="en-US"/>
          </a:p>
        </p:txBody>
      </p:sp>
    </p:spTree>
    <p:extLst>
      <p:ext uri="{BB962C8B-B14F-4D97-AF65-F5344CB8AC3E}">
        <p14:creationId xmlns:p14="http://schemas.microsoft.com/office/powerpoint/2010/main" val="4201590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DEE1FD-432A-47AB-8C7B-882B5C355F43}" type="datetimeFigureOut">
              <a:rPr lang="en-US" smtClean="0"/>
              <a:t>12/14/16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0D634D-EC85-4244-ABD3-581CCF44265D}" type="slidenum">
              <a:rPr lang="en-US" smtClean="0"/>
              <a:t>‹#›</a:t>
            </a:fld>
            <a:endParaRPr lang="en-US"/>
          </a:p>
        </p:txBody>
      </p:sp>
    </p:spTree>
    <p:extLst>
      <p:ext uri="{BB962C8B-B14F-4D97-AF65-F5344CB8AC3E}">
        <p14:creationId xmlns:p14="http://schemas.microsoft.com/office/powerpoint/2010/main" val="3453291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DEE1FD-432A-47AB-8C7B-882B5C355F43}" type="datetimeFigureOut">
              <a:rPr lang="en-US" smtClean="0"/>
              <a:t>12/14/16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0D634D-EC85-4244-ABD3-581CCF44265D}" type="slidenum">
              <a:rPr lang="en-US" smtClean="0"/>
              <a:t>‹#›</a:t>
            </a:fld>
            <a:endParaRPr lang="en-US"/>
          </a:p>
        </p:txBody>
      </p:sp>
    </p:spTree>
    <p:extLst>
      <p:ext uri="{BB962C8B-B14F-4D97-AF65-F5344CB8AC3E}">
        <p14:creationId xmlns:p14="http://schemas.microsoft.com/office/powerpoint/2010/main" val="2876500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F0DEE1FD-432A-47AB-8C7B-882B5C355F43}" type="datetimeFigureOut">
              <a:rPr lang="en-US" smtClean="0"/>
              <a:t>12/14/16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0D634D-EC85-4244-ABD3-581CCF44265D}" type="slidenum">
              <a:rPr lang="en-US" smtClean="0"/>
              <a:t>‹#›</a:t>
            </a:fld>
            <a:endParaRPr lang="en-US"/>
          </a:p>
        </p:txBody>
      </p:sp>
    </p:spTree>
    <p:extLst>
      <p:ext uri="{BB962C8B-B14F-4D97-AF65-F5344CB8AC3E}">
        <p14:creationId xmlns:p14="http://schemas.microsoft.com/office/powerpoint/2010/main" val="66967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DEE1FD-432A-47AB-8C7B-882B5C355F43}" type="datetimeFigureOut">
              <a:rPr lang="en-US" smtClean="0"/>
              <a:t>12/14/16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D634D-EC85-4244-ABD3-581CCF44265D}" type="slidenum">
              <a:rPr lang="en-US" smtClean="0"/>
              <a:t>‹#›</a:t>
            </a:fld>
            <a:endParaRPr lang="en-US"/>
          </a:p>
        </p:txBody>
      </p:sp>
    </p:spTree>
    <p:extLst>
      <p:ext uri="{BB962C8B-B14F-4D97-AF65-F5344CB8AC3E}">
        <p14:creationId xmlns:p14="http://schemas.microsoft.com/office/powerpoint/2010/main" val="3631865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DEE1FD-432A-47AB-8C7B-882B5C355F43}" type="datetimeFigureOut">
              <a:rPr lang="en-US" smtClean="0"/>
              <a:t>12/14/16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D634D-EC85-4244-ABD3-581CCF44265D}" type="slidenum">
              <a:rPr lang="en-US" smtClean="0"/>
              <a:t>‹#›</a:t>
            </a:fld>
            <a:endParaRPr lang="en-US"/>
          </a:p>
        </p:txBody>
      </p:sp>
    </p:spTree>
    <p:extLst>
      <p:ext uri="{BB962C8B-B14F-4D97-AF65-F5344CB8AC3E}">
        <p14:creationId xmlns:p14="http://schemas.microsoft.com/office/powerpoint/2010/main" val="35488366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F0DEE1FD-432A-47AB-8C7B-882B5C355F43}" type="datetimeFigureOut">
              <a:rPr lang="en-US" smtClean="0"/>
              <a:t>12/14/16</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ED0D634D-EC85-4244-ABD3-581CCF44265D}" type="slidenum">
              <a:rPr lang="en-US" smtClean="0"/>
              <a:t>‹#›</a:t>
            </a:fld>
            <a:endParaRPr lang="en-US"/>
          </a:p>
        </p:txBody>
      </p:sp>
    </p:spTree>
    <p:extLst>
      <p:ext uri="{BB962C8B-B14F-4D97-AF65-F5344CB8AC3E}">
        <p14:creationId xmlns:p14="http://schemas.microsoft.com/office/powerpoint/2010/main" val="3326930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0144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9378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TextBox 8"/>
          <p:cNvSpPr txBox="1"/>
          <p:nvPr/>
        </p:nvSpPr>
        <p:spPr>
          <a:xfrm>
            <a:off x="4846319" y="11336"/>
            <a:ext cx="7345681" cy="2800767"/>
          </a:xfrm>
          <a:prstGeom prst="rect">
            <a:avLst/>
          </a:prstGeom>
          <a:noFill/>
        </p:spPr>
        <p:txBody>
          <a:bodyPr wrap="square" rtlCol="0">
            <a:spAutoFit/>
          </a:bodyPr>
          <a:lstStyle/>
          <a:p>
            <a:pPr algn="ctr"/>
            <a:r>
              <a:rPr lang="en-US" sz="4400" b="1" dirty="0">
                <a:ln w="6600">
                  <a:solidFill>
                    <a:srgbClr val="FF0000"/>
                  </a:solidFill>
                  <a:prstDash val="solid"/>
                </a:ln>
              </a:rPr>
              <a:t>The King and the Prophets</a:t>
            </a:r>
          </a:p>
          <a:p>
            <a:pPr algn="ctr"/>
            <a:r>
              <a:rPr lang="en-US" sz="4400" b="1" i="1" dirty="0">
                <a:ln w="6600">
                  <a:solidFill>
                    <a:srgbClr val="FF0000"/>
                  </a:solidFill>
                  <a:prstDash val="solid"/>
                </a:ln>
                <a:solidFill>
                  <a:srgbClr val="FF0000"/>
                </a:solidFill>
              </a:rPr>
              <a:t>What Child is This? </a:t>
            </a:r>
          </a:p>
          <a:p>
            <a:pPr algn="ctr"/>
            <a:r>
              <a:rPr lang="en-US" sz="4400" b="1" i="1" dirty="0">
                <a:ln w="6600">
                  <a:solidFill>
                    <a:srgbClr val="FF0000"/>
                  </a:solidFill>
                  <a:prstDash val="solid"/>
                </a:ln>
                <a:solidFill>
                  <a:srgbClr val="FF0000"/>
                </a:solidFill>
              </a:rPr>
              <a:t>Part 2</a:t>
            </a:r>
          </a:p>
        </p:txBody>
      </p:sp>
      <p:sp>
        <p:nvSpPr>
          <p:cNvPr id="10" name="TextBox 9"/>
          <p:cNvSpPr txBox="1"/>
          <p:nvPr/>
        </p:nvSpPr>
        <p:spPr>
          <a:xfrm>
            <a:off x="5075583" y="3324119"/>
            <a:ext cx="7116417" cy="1754326"/>
          </a:xfrm>
          <a:prstGeom prst="rect">
            <a:avLst/>
          </a:prstGeom>
          <a:noFill/>
        </p:spPr>
        <p:txBody>
          <a:bodyPr wrap="square" rtlCol="0">
            <a:spAutoFit/>
          </a:bodyPr>
          <a:lstStyle/>
          <a:p>
            <a:r>
              <a:rPr lang="en-US" sz="3600" b="1" u="sng" dirty="0">
                <a:ln w="6600">
                  <a:solidFill>
                    <a:srgbClr val="FF0000"/>
                  </a:solidFill>
                  <a:prstDash val="solid"/>
                </a:ln>
              </a:rPr>
              <a:t>Isaiah 9:1-7</a:t>
            </a:r>
          </a:p>
          <a:p>
            <a:pPr marL="571500" indent="-571500">
              <a:buFont typeface="Arial" panose="020B0604020202020204" pitchFamily="34" charset="0"/>
              <a:buChar char="•"/>
            </a:pPr>
            <a:r>
              <a:rPr lang="en-US" sz="3600" b="1" dirty="0">
                <a:ln w="6600">
                  <a:solidFill>
                    <a:srgbClr val="FF0000"/>
                  </a:solidFill>
                  <a:prstDash val="solid"/>
                </a:ln>
              </a:rPr>
              <a:t>Isaiah -&gt; Matthew?</a:t>
            </a:r>
          </a:p>
          <a:p>
            <a:pPr marL="571500" indent="-571500">
              <a:buFont typeface="Arial" panose="020B0604020202020204" pitchFamily="34" charset="0"/>
              <a:buChar char="•"/>
            </a:pPr>
            <a:r>
              <a:rPr lang="en-US" sz="3600" b="1" dirty="0">
                <a:ln w="6600">
                  <a:solidFill>
                    <a:srgbClr val="FF0000"/>
                  </a:solidFill>
                  <a:prstDash val="solid"/>
                </a:ln>
              </a:rPr>
              <a:t>What Child is this? … take 2</a:t>
            </a:r>
          </a:p>
        </p:txBody>
      </p:sp>
      <p:pic>
        <p:nvPicPr>
          <p:cNvPr id="6" name="Picture 5"/>
          <p:cNvPicPr>
            <a:picLocks noChangeAspect="1"/>
          </p:cNvPicPr>
          <p:nvPr/>
        </p:nvPicPr>
        <p:blipFill>
          <a:blip r:embed="rId3"/>
          <a:stretch>
            <a:fillRect/>
          </a:stretch>
        </p:blipFill>
        <p:spPr>
          <a:xfrm>
            <a:off x="4898" y="-6946"/>
            <a:ext cx="4841421" cy="6864946"/>
          </a:xfrm>
          <a:prstGeom prst="rect">
            <a:avLst/>
          </a:prstGeom>
        </p:spPr>
      </p:pic>
    </p:spTree>
    <p:extLst>
      <p:ext uri="{BB962C8B-B14F-4D97-AF65-F5344CB8AC3E}">
        <p14:creationId xmlns:p14="http://schemas.microsoft.com/office/powerpoint/2010/main" val="22074328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circle(in)">
                                      <p:cBhvr>
                                        <p:cTn id="7" dur="2000"/>
                                        <p:tgtEl>
                                          <p:spTgt spid="10">
                                            <p:txEl>
                                              <p:pRg st="1" end="1"/>
                                            </p:txEl>
                                          </p:spTgt>
                                        </p:tgtEl>
                                      </p:cBhvr>
                                    </p:animEffect>
                                  </p:childTnLst>
                                </p:cTn>
                              </p:par>
                            </p:childTnLst>
                          </p:cTn>
                        </p:par>
                        <p:par>
                          <p:cTn id="8" fill="hold">
                            <p:stCondLst>
                              <p:cond delay="2000"/>
                            </p:stCondLst>
                            <p:childTnLst>
                              <p:par>
                                <p:cTn id="9" presetID="6" presetClass="entr" presetSubtype="16" fill="hold" nodeType="afterEffect">
                                  <p:stCondLst>
                                    <p:cond delay="75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circle(in)">
                                      <p:cBhvr>
                                        <p:cTn id="11"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13245"/>
            <a:ext cx="10364451" cy="1596177"/>
          </a:xfrm>
        </p:spPr>
        <p:txBody>
          <a:bodyPr>
            <a:noAutofit/>
          </a:bodyPr>
          <a:lstStyle/>
          <a:p>
            <a:pPr algn="l"/>
            <a:r>
              <a:rPr lang="en-US" sz="3200" b="1" dirty="0">
                <a:solidFill>
                  <a:srgbClr val="C00000"/>
                </a:solidFill>
              </a:rPr>
              <a:t>I.</a:t>
            </a:r>
            <a:r>
              <a:rPr lang="en-US" sz="3200" b="1" dirty="0"/>
              <a:t> How does Mathew make the connection between a child born as a sign during Ahaz’ reign and Jesus Christ being the fulfillment of that sign?</a:t>
            </a:r>
            <a:endParaRPr lang="en-US" sz="3200" b="1" i="1" u="sng" dirty="0"/>
          </a:p>
        </p:txBody>
      </p:sp>
      <p:sp>
        <p:nvSpPr>
          <p:cNvPr id="3" name="Content Placeholder 2"/>
          <p:cNvSpPr>
            <a:spLocks noGrp="1"/>
          </p:cNvSpPr>
          <p:nvPr>
            <p:ph sz="quarter" idx="13"/>
          </p:nvPr>
        </p:nvSpPr>
        <p:spPr>
          <a:xfrm>
            <a:off x="318052" y="1692556"/>
            <a:ext cx="11873948" cy="5165443"/>
          </a:xfrm>
        </p:spPr>
        <p:txBody>
          <a:bodyPr>
            <a:normAutofit/>
          </a:bodyPr>
          <a:lstStyle/>
          <a:p>
            <a:pPr marL="457200" indent="-457200">
              <a:buFont typeface="+mj-lt"/>
              <a:buAutoNum type="alphaUcPeriod"/>
            </a:pPr>
            <a:r>
              <a:rPr lang="en-US" sz="2800" b="1" dirty="0"/>
              <a:t>Who are the mother and the son in Ahaz’ time?</a:t>
            </a:r>
          </a:p>
          <a:p>
            <a:pPr marL="457200" indent="-457200">
              <a:buFont typeface="+mj-lt"/>
              <a:buAutoNum type="alphaUcPeriod"/>
            </a:pPr>
            <a:r>
              <a:rPr lang="en-US" sz="2800" b="1" dirty="0"/>
              <a:t>How does Matthew connect Mary and Jesus to Isaiah’s virgin and Immanuel?</a:t>
            </a:r>
          </a:p>
          <a:p>
            <a:pPr marL="971550" lvl="1" indent="-514350">
              <a:buFont typeface="+mj-lt"/>
              <a:buAutoNum type="arabicPeriod"/>
            </a:pPr>
            <a:r>
              <a:rPr lang="en-US" sz="2400" b="1" i="1" dirty="0">
                <a:solidFill>
                  <a:srgbClr val="C00000"/>
                </a:solidFill>
              </a:rPr>
              <a:t>Mary and Jesus - </a:t>
            </a:r>
            <a:r>
              <a:rPr lang="en-US" sz="2400" b="1" i="1" u="sng" dirty="0">
                <a:solidFill>
                  <a:srgbClr val="C00000"/>
                </a:solidFill>
              </a:rPr>
              <a:t>and no others </a:t>
            </a:r>
            <a:r>
              <a:rPr lang="en-US" sz="2400" b="1" i="1" dirty="0">
                <a:solidFill>
                  <a:srgbClr val="C00000"/>
                </a:solidFill>
              </a:rPr>
              <a:t>- are the ones Isaiah is referring to</a:t>
            </a:r>
          </a:p>
          <a:p>
            <a:pPr marL="971550" lvl="1" indent="-514350">
              <a:buFont typeface="+mj-lt"/>
              <a:buAutoNum type="arabicPeriod"/>
            </a:pPr>
            <a:r>
              <a:rPr lang="en-US" sz="2400" b="1" i="1" dirty="0">
                <a:solidFill>
                  <a:srgbClr val="C00000"/>
                </a:solidFill>
              </a:rPr>
              <a:t>The virgin and son </a:t>
            </a:r>
            <a:r>
              <a:rPr lang="en-US" sz="2400" b="1" i="1" u="sng" dirty="0">
                <a:solidFill>
                  <a:srgbClr val="C00000"/>
                </a:solidFill>
              </a:rPr>
              <a:t>in Ahaz’ time only</a:t>
            </a:r>
            <a:r>
              <a:rPr lang="en-US" sz="2400" b="1" i="1" dirty="0">
                <a:solidFill>
                  <a:srgbClr val="C00000"/>
                </a:solidFill>
              </a:rPr>
              <a:t> are the ones Isaiah is referring to</a:t>
            </a:r>
          </a:p>
          <a:p>
            <a:pPr marL="971550" lvl="1" indent="-514350">
              <a:buFont typeface="+mj-lt"/>
              <a:buAutoNum type="arabicPeriod"/>
            </a:pPr>
            <a:r>
              <a:rPr lang="en-US" sz="2400" b="1" i="1" dirty="0">
                <a:solidFill>
                  <a:srgbClr val="C00000"/>
                </a:solidFill>
              </a:rPr>
              <a:t>The Holy Spirit inspired Matthew with new revelation that Isaiah’s prophecy had its ultimate fulfillment in Mary and Jesus</a:t>
            </a:r>
          </a:p>
          <a:p>
            <a:pPr marL="971550" lvl="1" indent="-514350">
              <a:buFont typeface="+mj-lt"/>
              <a:buAutoNum type="arabicPeriod"/>
            </a:pPr>
            <a:r>
              <a:rPr lang="en-US" sz="2400" b="1" i="1" dirty="0">
                <a:solidFill>
                  <a:srgbClr val="C00000"/>
                </a:solidFill>
              </a:rPr>
              <a:t>Inspired by the Holy Spirit, Matthew shares the </a:t>
            </a:r>
            <a:r>
              <a:rPr lang="en-US" sz="2400" b="1" i="1" u="sng" dirty="0">
                <a:solidFill>
                  <a:srgbClr val="C00000"/>
                </a:solidFill>
              </a:rPr>
              <a:t>dual fulfillment </a:t>
            </a:r>
            <a:r>
              <a:rPr lang="en-US" sz="2400" b="1" i="1" dirty="0">
                <a:solidFill>
                  <a:srgbClr val="C00000"/>
                </a:solidFill>
              </a:rPr>
              <a:t>of Isaiah’s prophecy which Isaiah himself reveals</a:t>
            </a:r>
          </a:p>
        </p:txBody>
      </p:sp>
    </p:spTree>
    <p:extLst>
      <p:ext uri="{BB962C8B-B14F-4D97-AF65-F5344CB8AC3E}">
        <p14:creationId xmlns:p14="http://schemas.microsoft.com/office/powerpoint/2010/main" val="2931531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par>
                          <p:cTn id="13" fill="hold">
                            <p:stCondLst>
                              <p:cond delay="2250"/>
                            </p:stCondLst>
                            <p:childTnLst>
                              <p:par>
                                <p:cTn id="14" presetID="6" presetClass="entr" presetSubtype="16" fill="hold" nodeType="afterEffect">
                                  <p:stCondLst>
                                    <p:cond delay="10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ircle(in)">
                                      <p:cBhvr>
                                        <p:cTn id="16" dur="2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25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25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25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in)">
                                      <p:cBhvr>
                                        <p:cTn id="3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Isaiah -&gt; Matthew: Dual fulfillment</a:t>
            </a:r>
          </a:p>
        </p:txBody>
      </p:sp>
      <p:sp>
        <p:nvSpPr>
          <p:cNvPr id="3" name="Content Placeholder 2"/>
          <p:cNvSpPr>
            <a:spLocks noGrp="1"/>
          </p:cNvSpPr>
          <p:nvPr>
            <p:ph sz="quarter" idx="13"/>
          </p:nvPr>
        </p:nvSpPr>
        <p:spPr>
          <a:xfrm>
            <a:off x="0" y="1801092"/>
            <a:ext cx="12192000" cy="3990108"/>
          </a:xfrm>
        </p:spPr>
        <p:txBody>
          <a:bodyPr>
            <a:noAutofit/>
          </a:bodyPr>
          <a:lstStyle/>
          <a:p>
            <a:pPr>
              <a:buFont typeface="Wingdings" panose="05000000000000000000" pitchFamily="2" charset="2"/>
              <a:buChar char="Ø"/>
            </a:pPr>
            <a:r>
              <a:rPr lang="en-US" sz="3200" b="1" i="1" dirty="0"/>
              <a:t> </a:t>
            </a:r>
            <a:r>
              <a:rPr lang="en-US" sz="2400" b="1" i="1" dirty="0">
                <a:solidFill>
                  <a:srgbClr val="C00000"/>
                </a:solidFill>
              </a:rPr>
              <a:t>“All this took place to fulfill what the Lord had said through </a:t>
            </a:r>
            <a:r>
              <a:rPr lang="en-US" sz="2400" b="1" i="1" u="sng" dirty="0">
                <a:solidFill>
                  <a:srgbClr val="C00000"/>
                </a:solidFill>
              </a:rPr>
              <a:t>the prophet</a:t>
            </a:r>
            <a:r>
              <a:rPr lang="en-US" sz="2400" b="1" i="1" dirty="0">
                <a:solidFill>
                  <a:srgbClr val="C00000"/>
                </a:solidFill>
              </a:rPr>
              <a:t>: ‘The virgin will conceive and give birth to a son, and they will call him Immanuel’ (</a:t>
            </a:r>
            <a:r>
              <a:rPr lang="en-US" sz="2400" b="1" i="1" u="sng" dirty="0">
                <a:solidFill>
                  <a:srgbClr val="C00000"/>
                </a:solidFill>
              </a:rPr>
              <a:t>which means</a:t>
            </a:r>
            <a:r>
              <a:rPr lang="en-US" sz="2400" b="1" i="1" dirty="0">
                <a:solidFill>
                  <a:srgbClr val="C00000"/>
                </a:solidFill>
              </a:rPr>
              <a:t> “God with us”)” </a:t>
            </a:r>
            <a:r>
              <a:rPr lang="en-US" sz="2400" b="1" dirty="0"/>
              <a:t>Matthew 1:22-23.  </a:t>
            </a:r>
          </a:p>
          <a:p>
            <a:r>
              <a:rPr lang="en-US" sz="2400" b="1" dirty="0"/>
              <a:t> </a:t>
            </a:r>
            <a:r>
              <a:rPr lang="en-US" sz="2400" b="1" i="1" dirty="0">
                <a:solidFill>
                  <a:srgbClr val="C00000"/>
                </a:solidFill>
              </a:rPr>
              <a:t>“So when you see standing in the holy place ‘the abomination that causes desolation,’ spoken of through the prophet Daniel (</a:t>
            </a:r>
            <a:r>
              <a:rPr lang="en-US" sz="2400" b="1" i="1" u="sng" dirty="0">
                <a:solidFill>
                  <a:srgbClr val="C00000"/>
                </a:solidFill>
              </a:rPr>
              <a:t>let the reader understand</a:t>
            </a:r>
            <a:r>
              <a:rPr lang="en-US" sz="2400" b="1" i="1" dirty="0">
                <a:solidFill>
                  <a:srgbClr val="C00000"/>
                </a:solidFill>
              </a:rPr>
              <a:t>)” </a:t>
            </a:r>
            <a:r>
              <a:rPr lang="en-US" sz="2400" b="1" dirty="0"/>
              <a:t>Matthew 24:15.</a:t>
            </a:r>
          </a:p>
          <a:p>
            <a:pPr>
              <a:buFont typeface="Wingdings" panose="05000000000000000000" pitchFamily="2" charset="2"/>
              <a:buChar char="Ø"/>
            </a:pPr>
            <a:endParaRPr lang="en-US" sz="2400" b="1" dirty="0"/>
          </a:p>
        </p:txBody>
      </p:sp>
    </p:spTree>
    <p:extLst>
      <p:ext uri="{BB962C8B-B14F-4D97-AF65-F5344CB8AC3E}">
        <p14:creationId xmlns:p14="http://schemas.microsoft.com/office/powerpoint/2010/main" val="1195962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83081"/>
            <a:ext cx="10364451" cy="1596177"/>
          </a:xfrm>
        </p:spPr>
        <p:txBody>
          <a:bodyPr/>
          <a:lstStyle/>
          <a:p>
            <a:r>
              <a:rPr lang="en-US" b="1" u="sng" dirty="0"/>
              <a:t>Isaiah -&gt; Matthew: Dual fulfillment</a:t>
            </a:r>
          </a:p>
        </p:txBody>
      </p:sp>
      <p:sp>
        <p:nvSpPr>
          <p:cNvPr id="3" name="Content Placeholder 2"/>
          <p:cNvSpPr>
            <a:spLocks noGrp="1"/>
          </p:cNvSpPr>
          <p:nvPr>
            <p:ph sz="quarter" idx="13"/>
          </p:nvPr>
        </p:nvSpPr>
        <p:spPr>
          <a:xfrm>
            <a:off x="0" y="1452436"/>
            <a:ext cx="12192000" cy="3990108"/>
          </a:xfrm>
        </p:spPr>
        <p:txBody>
          <a:bodyPr>
            <a:noAutofit/>
          </a:bodyPr>
          <a:lstStyle/>
          <a:p>
            <a:pPr marL="0" indent="0">
              <a:buNone/>
            </a:pPr>
            <a:r>
              <a:rPr lang="en-US" sz="2400" b="1" i="1" dirty="0"/>
              <a:t> </a:t>
            </a:r>
            <a:r>
              <a:rPr lang="en-US" sz="2400" b="1" u="sng" dirty="0"/>
              <a:t>Matthew is pointing his readers to a specific part of a dual reference in Isaiah</a:t>
            </a:r>
          </a:p>
          <a:p>
            <a:pPr lvl="1">
              <a:buFont typeface="Wingdings" panose="05000000000000000000" pitchFamily="2" charset="2"/>
              <a:buChar char="Ø"/>
            </a:pPr>
            <a:r>
              <a:rPr lang="en-US" sz="2200" b="1" dirty="0"/>
              <a:t> </a:t>
            </a:r>
            <a:r>
              <a:rPr lang="en-US" sz="2400" b="1" dirty="0"/>
              <a:t>“Immanuel” </a:t>
            </a:r>
            <a:r>
              <a:rPr lang="en-US" sz="2400" b="1" u="sng" dirty="0"/>
              <a:t>Used as a Name</a:t>
            </a:r>
            <a:r>
              <a:rPr lang="en-US" sz="2400" b="1" dirty="0"/>
              <a:t> in 7:14 &amp; 8:8, and </a:t>
            </a:r>
            <a:r>
              <a:rPr lang="en-US" sz="2400" b="1" u="sng" dirty="0"/>
              <a:t>used literally</a:t>
            </a:r>
            <a:r>
              <a:rPr lang="en-US" sz="2400" b="1" dirty="0"/>
              <a:t> as “God is with us” in 8:10 	</a:t>
            </a:r>
          </a:p>
          <a:p>
            <a:pPr lvl="1">
              <a:buFont typeface="Wingdings" panose="05000000000000000000" pitchFamily="2" charset="2"/>
              <a:buChar char="Ø"/>
            </a:pPr>
            <a:r>
              <a:rPr lang="en-US" sz="2400" b="1" dirty="0"/>
              <a:t> In 8:8, the Assyrians will </a:t>
            </a:r>
            <a:r>
              <a:rPr lang="en-US" sz="2400" b="1" i="1" dirty="0"/>
              <a:t>“sweep on into Judah, swirling over it, passing through it and reaching </a:t>
            </a:r>
            <a:r>
              <a:rPr lang="en-US" sz="2400" b="1" i="1" u="sng" dirty="0"/>
              <a:t>up to the neck</a:t>
            </a:r>
            <a:r>
              <a:rPr lang="en-US" sz="2400" b="1" i="1" dirty="0"/>
              <a:t>. Its outspread wings will cover the breadth of your </a:t>
            </a:r>
            <a:r>
              <a:rPr lang="en-US" sz="2400" b="1" i="1" dirty="0" smtClean="0"/>
              <a:t>land </a:t>
            </a:r>
            <a:r>
              <a:rPr lang="en-US" sz="2400" b="1" i="1" u="sng" dirty="0" smtClean="0">
                <a:solidFill>
                  <a:srgbClr val="FF0000"/>
                </a:solidFill>
              </a:rPr>
              <a:t>Immanuel</a:t>
            </a:r>
            <a:r>
              <a:rPr lang="en-US" sz="2400" b="1" i="1" dirty="0"/>
              <a:t>!” </a:t>
            </a:r>
          </a:p>
          <a:p>
            <a:pPr lvl="1">
              <a:buFont typeface="Wingdings" panose="05000000000000000000" pitchFamily="2" charset="2"/>
              <a:buChar char="Ø"/>
            </a:pPr>
            <a:r>
              <a:rPr lang="en-US" sz="2400" b="1" dirty="0"/>
              <a:t>In 8:9-10, </a:t>
            </a:r>
            <a:r>
              <a:rPr lang="en-US" sz="2400" b="1" i="1" dirty="0"/>
              <a:t>“Raise the war cry, you nations, and be shattered! Listen, all you distant lands. Prepare for battle, and be shattered! Prepare for battle, and be shattered! Devise your strategy, but it will be thwarted; propose your plan, but it will not stand, </a:t>
            </a:r>
            <a:r>
              <a:rPr lang="en-US" sz="2400" b="1" i="1" u="sng" dirty="0">
                <a:solidFill>
                  <a:srgbClr val="FF0000"/>
                </a:solidFill>
              </a:rPr>
              <a:t>for God is with us</a:t>
            </a:r>
            <a:r>
              <a:rPr lang="en-US" sz="2400" b="1" i="1" dirty="0"/>
              <a:t>.”</a:t>
            </a:r>
            <a:endParaRPr lang="en-US" sz="3200" b="1" i="1" dirty="0"/>
          </a:p>
        </p:txBody>
      </p:sp>
    </p:spTree>
    <p:extLst>
      <p:ext uri="{BB962C8B-B14F-4D97-AF65-F5344CB8AC3E}">
        <p14:creationId xmlns:p14="http://schemas.microsoft.com/office/powerpoint/2010/main" val="41731598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761397"/>
            <a:ext cx="10364451" cy="1596177"/>
          </a:xfrm>
        </p:spPr>
        <p:txBody>
          <a:bodyPr/>
          <a:lstStyle/>
          <a:p>
            <a:pPr algn="l"/>
            <a:r>
              <a:rPr lang="en-US" b="1" dirty="0">
                <a:solidFill>
                  <a:srgbClr val="C00000"/>
                </a:solidFill>
              </a:rPr>
              <a:t>II.</a:t>
            </a:r>
            <a:r>
              <a:rPr lang="en-US" b="1" dirty="0"/>
              <a:t> What child is this?</a:t>
            </a:r>
          </a:p>
        </p:txBody>
      </p:sp>
      <p:sp>
        <p:nvSpPr>
          <p:cNvPr id="3" name="Content Placeholder 2"/>
          <p:cNvSpPr>
            <a:spLocks noGrp="1"/>
          </p:cNvSpPr>
          <p:nvPr>
            <p:ph sz="quarter" idx="13"/>
          </p:nvPr>
        </p:nvSpPr>
        <p:spPr>
          <a:xfrm>
            <a:off x="318052" y="2357575"/>
            <a:ext cx="10960174" cy="4278870"/>
          </a:xfrm>
        </p:spPr>
        <p:txBody>
          <a:bodyPr>
            <a:normAutofit/>
          </a:bodyPr>
          <a:lstStyle/>
          <a:p>
            <a:pPr marL="0" indent="0">
              <a:buNone/>
            </a:pPr>
            <a:r>
              <a:rPr lang="en-US" sz="3200" b="1" dirty="0">
                <a:solidFill>
                  <a:srgbClr val="C00000"/>
                </a:solidFill>
              </a:rPr>
              <a:t>Isaiah 9:1—  “nevertheless…” (NIV, NLT, KJV, NKJV, HCSB)</a:t>
            </a:r>
          </a:p>
        </p:txBody>
      </p:sp>
    </p:spTree>
    <p:extLst>
      <p:ext uri="{BB962C8B-B14F-4D97-AF65-F5344CB8AC3E}">
        <p14:creationId xmlns:p14="http://schemas.microsoft.com/office/powerpoint/2010/main" val="13761333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20000"/>
          </a:stretch>
        </a:blipFill>
        <a:effectLst/>
      </p:bgPr>
    </p:bg>
    <p:spTree>
      <p:nvGrpSpPr>
        <p:cNvPr id="1" name=""/>
        <p:cNvGrpSpPr/>
        <p:nvPr/>
      </p:nvGrpSpPr>
      <p:grpSpPr>
        <a:xfrm>
          <a:off x="0" y="0"/>
          <a:ext cx="0" cy="0"/>
          <a:chOff x="0" y="0"/>
          <a:chExt cx="0" cy="0"/>
        </a:xfrm>
      </p:grpSpPr>
      <p:sp>
        <p:nvSpPr>
          <p:cNvPr id="2" name="TextBox 1"/>
          <p:cNvSpPr txBox="1"/>
          <p:nvPr/>
        </p:nvSpPr>
        <p:spPr>
          <a:xfrm>
            <a:off x="1577011" y="3472070"/>
            <a:ext cx="7422274" cy="1569660"/>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rPr>
              <a:t>The government </a:t>
            </a:r>
            <a:r>
              <a:rPr lang="en-US" sz="4800" b="1" dirty="0">
                <a:effectLst>
                  <a:outerShdw blurRad="38100" dist="38100" dir="2700000" algn="tl">
                    <a:srgbClr val="000000">
                      <a:alpha val="43137"/>
                    </a:srgbClr>
                  </a:outerShdw>
                </a:effectLst>
              </a:rPr>
              <a:t>will be on </a:t>
            </a:r>
          </a:p>
          <a:p>
            <a:pPr algn="ctr"/>
            <a:r>
              <a:rPr lang="en-US" sz="4800" b="1" dirty="0">
                <a:solidFill>
                  <a:schemeClr val="accent6">
                    <a:lumMod val="75000"/>
                  </a:schemeClr>
                </a:solidFill>
                <a:effectLst>
                  <a:outerShdw blurRad="38100" dist="38100" dir="2700000" algn="tl">
                    <a:srgbClr val="000000">
                      <a:alpha val="43137"/>
                    </a:srgbClr>
                  </a:outerShdw>
                </a:effectLst>
              </a:rPr>
              <a:t>     </a:t>
            </a:r>
            <a:r>
              <a:rPr lang="en-US" sz="4800" b="1" dirty="0" smtClean="0">
                <a:solidFill>
                  <a:schemeClr val="accent6">
                    <a:lumMod val="75000"/>
                  </a:schemeClr>
                </a:solidFill>
                <a:effectLst>
                  <a:outerShdw blurRad="38100" dist="38100" dir="2700000" algn="tl">
                    <a:srgbClr val="000000">
                      <a:alpha val="43137"/>
                    </a:srgbClr>
                  </a:outerShdw>
                </a:effectLst>
              </a:rPr>
              <a:t>                </a:t>
            </a:r>
            <a:r>
              <a:rPr lang="en-US" sz="4800" b="1" dirty="0" smtClean="0">
                <a:solidFill>
                  <a:schemeClr val="bg1"/>
                </a:solidFill>
                <a:effectLst>
                  <a:outerShdw blurRad="38100" dist="38100" dir="2700000" algn="tl">
                    <a:srgbClr val="000000">
                      <a:alpha val="43137"/>
                    </a:srgbClr>
                  </a:outerShdw>
                </a:effectLst>
              </a:rPr>
              <a:t>His </a:t>
            </a:r>
            <a:r>
              <a:rPr lang="en-US" sz="4800" b="1" dirty="0" smtClean="0">
                <a:effectLst>
                  <a:outerShdw blurRad="38100" dist="38100" dir="2700000" algn="tl">
                    <a:srgbClr val="000000">
                      <a:alpha val="43137"/>
                    </a:srgbClr>
                  </a:outerShdw>
                </a:effectLst>
              </a:rPr>
              <a:t>shoulders</a:t>
            </a:r>
            <a:endParaRPr lang="en-US" sz="4800" b="1" dirty="0">
              <a:effectLst>
                <a:outerShdw blurRad="38100" dist="38100" dir="2700000" algn="tl">
                  <a:srgbClr val="000000">
                    <a:alpha val="43137"/>
                  </a:srgbClr>
                </a:outerShdw>
              </a:effectLst>
            </a:endParaRPr>
          </a:p>
        </p:txBody>
      </p:sp>
      <p:sp>
        <p:nvSpPr>
          <p:cNvPr id="3" name="TextBox 2"/>
          <p:cNvSpPr txBox="1"/>
          <p:nvPr/>
        </p:nvSpPr>
        <p:spPr>
          <a:xfrm>
            <a:off x="2260051" y="3846779"/>
            <a:ext cx="7422274"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rPr>
              <a:t>Wonderful</a:t>
            </a:r>
            <a:r>
              <a:rPr lang="en-US" sz="4400" b="1" dirty="0">
                <a:solidFill>
                  <a:schemeClr val="accent6">
                    <a:lumMod val="75000"/>
                  </a:schemeClr>
                </a:solidFill>
                <a:effectLst>
                  <a:outerShdw blurRad="38100" dist="38100" dir="2700000" algn="tl">
                    <a:srgbClr val="000000">
                      <a:alpha val="43137"/>
                    </a:srgbClr>
                  </a:outerShdw>
                </a:effectLst>
              </a:rPr>
              <a:t> </a:t>
            </a:r>
            <a:r>
              <a:rPr lang="en-US" sz="4400" b="1" dirty="0">
                <a:effectLst>
                  <a:outerShdw blurRad="38100" dist="38100" dir="2700000" algn="tl">
                    <a:srgbClr val="000000">
                      <a:alpha val="43137"/>
                    </a:srgbClr>
                  </a:outerShdw>
                </a:effectLst>
              </a:rPr>
              <a:t>Counselor</a:t>
            </a:r>
          </a:p>
        </p:txBody>
      </p:sp>
      <p:sp>
        <p:nvSpPr>
          <p:cNvPr id="4" name="TextBox 3"/>
          <p:cNvSpPr txBox="1"/>
          <p:nvPr/>
        </p:nvSpPr>
        <p:spPr>
          <a:xfrm>
            <a:off x="2091093" y="3877101"/>
            <a:ext cx="7422274"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rPr>
              <a:t>Mighty</a:t>
            </a:r>
            <a:r>
              <a:rPr lang="en-US" sz="4800" b="1" dirty="0">
                <a:solidFill>
                  <a:schemeClr val="accent6">
                    <a:lumMod val="75000"/>
                  </a:schemeClr>
                </a:solidFill>
                <a:effectLst>
                  <a:outerShdw blurRad="38100" dist="38100" dir="2700000" algn="tl">
                    <a:srgbClr val="000000">
                      <a:alpha val="43137"/>
                    </a:srgbClr>
                  </a:outerShdw>
                </a:effectLst>
              </a:rPr>
              <a:t> </a:t>
            </a:r>
            <a:r>
              <a:rPr lang="en-US" sz="4800" b="1" dirty="0">
                <a:effectLst>
                  <a:outerShdw blurRad="38100" dist="38100" dir="2700000" algn="tl">
                    <a:srgbClr val="000000">
                      <a:alpha val="43137"/>
                    </a:srgbClr>
                  </a:outerShdw>
                </a:effectLst>
              </a:rPr>
              <a:t>God</a:t>
            </a:r>
          </a:p>
        </p:txBody>
      </p:sp>
      <p:sp>
        <p:nvSpPr>
          <p:cNvPr id="5" name="TextBox 4"/>
          <p:cNvSpPr txBox="1"/>
          <p:nvPr/>
        </p:nvSpPr>
        <p:spPr>
          <a:xfrm>
            <a:off x="1771369" y="3775501"/>
            <a:ext cx="7422274"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rPr>
              <a:t>Everlasting</a:t>
            </a:r>
            <a:r>
              <a:rPr lang="en-US" sz="4800" b="1" dirty="0">
                <a:solidFill>
                  <a:schemeClr val="accent6">
                    <a:lumMod val="75000"/>
                  </a:schemeClr>
                </a:solidFill>
                <a:effectLst>
                  <a:outerShdw blurRad="38100" dist="38100" dir="2700000" algn="tl">
                    <a:srgbClr val="000000">
                      <a:alpha val="43137"/>
                    </a:srgbClr>
                  </a:outerShdw>
                </a:effectLst>
              </a:rPr>
              <a:t> </a:t>
            </a:r>
            <a:r>
              <a:rPr lang="en-US" sz="4800" b="1" dirty="0">
                <a:effectLst>
                  <a:outerShdw blurRad="38100" dist="38100" dir="2700000" algn="tl">
                    <a:srgbClr val="000000">
                      <a:alpha val="43137"/>
                    </a:srgbClr>
                  </a:outerShdw>
                </a:effectLst>
              </a:rPr>
              <a:t>Father</a:t>
            </a:r>
          </a:p>
        </p:txBody>
      </p:sp>
      <p:sp>
        <p:nvSpPr>
          <p:cNvPr id="6" name="TextBox 5"/>
          <p:cNvSpPr txBox="1"/>
          <p:nvPr/>
        </p:nvSpPr>
        <p:spPr>
          <a:xfrm>
            <a:off x="2737571" y="3817203"/>
            <a:ext cx="7422274"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rPr>
              <a:t>Prince</a:t>
            </a:r>
            <a:r>
              <a:rPr lang="en-US" sz="4800" b="1" dirty="0">
                <a:solidFill>
                  <a:schemeClr val="accent6">
                    <a:lumMod val="75000"/>
                  </a:schemeClr>
                </a:solidFill>
                <a:effectLst>
                  <a:outerShdw blurRad="38100" dist="38100" dir="2700000" algn="tl">
                    <a:srgbClr val="000000">
                      <a:alpha val="43137"/>
                    </a:srgbClr>
                  </a:outerShdw>
                </a:effectLst>
              </a:rPr>
              <a:t> </a:t>
            </a:r>
            <a:r>
              <a:rPr lang="en-US" sz="4800" b="1" dirty="0">
                <a:effectLst>
                  <a:outerShdw blurRad="38100" dist="38100" dir="2700000" algn="tl">
                    <a:srgbClr val="000000">
                      <a:alpha val="43137"/>
                    </a:srgbClr>
                  </a:outerShdw>
                </a:effectLst>
              </a:rPr>
              <a:t>of Peace</a:t>
            </a:r>
          </a:p>
        </p:txBody>
      </p:sp>
      <p:sp>
        <p:nvSpPr>
          <p:cNvPr id="7" name="TextBox 6"/>
          <p:cNvSpPr txBox="1"/>
          <p:nvPr/>
        </p:nvSpPr>
        <p:spPr>
          <a:xfrm>
            <a:off x="1920110" y="3461755"/>
            <a:ext cx="7422274" cy="1569660"/>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rPr>
              <a:t>His government </a:t>
            </a:r>
            <a:r>
              <a:rPr lang="en-US" sz="4800" b="1" dirty="0">
                <a:effectLst>
                  <a:outerShdw blurRad="38100" dist="38100" dir="2700000" algn="tl">
                    <a:srgbClr val="000000">
                      <a:alpha val="43137"/>
                    </a:srgbClr>
                  </a:outerShdw>
                </a:effectLst>
              </a:rPr>
              <a:t>… peace …               			  </a:t>
            </a:r>
            <a:r>
              <a:rPr lang="en-US" sz="4800" b="1" dirty="0">
                <a:solidFill>
                  <a:schemeClr val="bg1"/>
                </a:solidFill>
                <a:effectLst>
                  <a:outerShdw blurRad="38100" dist="38100" dir="2700000" algn="tl">
                    <a:srgbClr val="000000">
                      <a:alpha val="43137"/>
                    </a:srgbClr>
                  </a:outerShdw>
                </a:effectLst>
              </a:rPr>
              <a:t>no</a:t>
            </a:r>
            <a:r>
              <a:rPr lang="en-US" sz="4800" b="1" dirty="0">
                <a:solidFill>
                  <a:schemeClr val="accent6">
                    <a:lumMod val="75000"/>
                  </a:schemeClr>
                </a:solidFill>
                <a:effectLst>
                  <a:outerShdw blurRad="38100" dist="38100" dir="2700000" algn="tl">
                    <a:srgbClr val="000000">
                      <a:alpha val="43137"/>
                    </a:srgbClr>
                  </a:outerShdw>
                </a:effectLst>
              </a:rPr>
              <a:t> </a:t>
            </a:r>
            <a:r>
              <a:rPr lang="en-US" sz="4800" b="1" dirty="0">
                <a:effectLst>
                  <a:outerShdw blurRad="38100" dist="38100" dir="2700000" algn="tl">
                    <a:srgbClr val="000000">
                      <a:alpha val="43137"/>
                    </a:srgbClr>
                  </a:outerShdw>
                </a:effectLst>
              </a:rPr>
              <a:t>end</a:t>
            </a:r>
          </a:p>
        </p:txBody>
      </p:sp>
      <p:sp>
        <p:nvSpPr>
          <p:cNvPr id="8" name="TextBox 7"/>
          <p:cNvSpPr txBox="1"/>
          <p:nvPr/>
        </p:nvSpPr>
        <p:spPr>
          <a:xfrm>
            <a:off x="2140662" y="3573797"/>
            <a:ext cx="7663738" cy="1446550"/>
          </a:xfrm>
          <a:prstGeom prst="rect">
            <a:avLst/>
          </a:prstGeom>
          <a:no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rPr>
              <a:t>He will reign </a:t>
            </a:r>
            <a:r>
              <a:rPr lang="en-US" sz="4400" b="1" dirty="0" smtClean="0">
                <a:solidFill>
                  <a:schemeClr val="bg1"/>
                </a:solidFill>
                <a:effectLst>
                  <a:outerShdw blurRad="38100" dist="38100" dir="2700000" algn="tl">
                    <a:srgbClr val="000000">
                      <a:alpha val="43137"/>
                    </a:srgbClr>
                  </a:outerShdw>
                </a:effectLst>
              </a:rPr>
              <a:t>on </a:t>
            </a:r>
            <a:r>
              <a:rPr lang="en-US" sz="4400" b="1" dirty="0" smtClean="0">
                <a:effectLst>
                  <a:outerShdw blurRad="38100" dist="38100" dir="2700000" algn="tl">
                    <a:srgbClr val="000000">
                      <a:alpha val="43137"/>
                    </a:srgbClr>
                  </a:outerShdw>
                </a:effectLst>
              </a:rPr>
              <a:t>David’s </a:t>
            </a:r>
            <a:r>
              <a:rPr lang="en-US" sz="4400" b="1" dirty="0">
                <a:effectLst>
                  <a:outerShdw blurRad="38100" dist="38100" dir="2700000" algn="tl">
                    <a:srgbClr val="000000">
                      <a:alpha val="43137"/>
                    </a:srgbClr>
                  </a:outerShdw>
                </a:effectLst>
              </a:rPr>
              <a:t>throne   </a:t>
            </a:r>
            <a:r>
              <a:rPr lang="en-US" sz="4400" b="1" dirty="0" smtClean="0">
                <a:effectLst>
                  <a:outerShdw blurRad="38100" dist="38100" dir="2700000" algn="tl">
                    <a:srgbClr val="000000">
                      <a:alpha val="43137"/>
                    </a:srgbClr>
                  </a:outerShdw>
                </a:effectLst>
              </a:rPr>
              <a:t>         </a:t>
            </a:r>
            <a:r>
              <a:rPr lang="en-US" sz="4400" b="1" dirty="0" smtClean="0">
                <a:solidFill>
                  <a:schemeClr val="bg1"/>
                </a:solidFill>
                <a:effectLst>
                  <a:outerShdw blurRad="38100" dist="38100" dir="2700000" algn="tl">
                    <a:srgbClr val="000000">
                      <a:alpha val="43137"/>
                    </a:srgbClr>
                  </a:outerShdw>
                </a:effectLst>
              </a:rPr>
              <a:t>and </a:t>
            </a:r>
            <a:r>
              <a:rPr lang="en-US" sz="4400" b="1" dirty="0">
                <a:solidFill>
                  <a:schemeClr val="bg1"/>
                </a:solidFill>
                <a:effectLst>
                  <a:outerShdw blurRad="38100" dist="38100" dir="2700000" algn="tl">
                    <a:srgbClr val="000000">
                      <a:alpha val="43137"/>
                    </a:srgbClr>
                  </a:outerShdw>
                </a:effectLst>
              </a:rPr>
              <a:t>over His </a:t>
            </a:r>
            <a:r>
              <a:rPr lang="en-US" sz="4400" b="1" dirty="0" smtClean="0">
                <a:effectLst>
                  <a:outerShdw blurRad="38100" dist="38100" dir="2700000" algn="tl">
                    <a:srgbClr val="000000">
                      <a:alpha val="43137"/>
                    </a:srgbClr>
                  </a:outerShdw>
                </a:effectLst>
              </a:rPr>
              <a:t>k</a:t>
            </a:r>
            <a:r>
              <a:rPr lang="en-US" sz="4400" b="1" dirty="0" smtClean="0">
                <a:effectLst>
                  <a:outerShdw blurRad="38100" dist="38100" dir="2700000" algn="tl">
                    <a:srgbClr val="000000">
                      <a:alpha val="43137"/>
                    </a:srgbClr>
                  </a:outerShdw>
                </a:effectLst>
              </a:rPr>
              <a:t>ingdom</a:t>
            </a:r>
            <a:r>
              <a:rPr lang="en-US" sz="4400" b="1" dirty="0">
                <a:effectLst>
                  <a:outerShdw blurRad="38100" dist="38100" dir="2700000" algn="tl">
                    <a:srgbClr val="000000">
                      <a:alpha val="43137"/>
                    </a:srgbClr>
                  </a:outerShdw>
                </a:effectLst>
              </a:rPr>
              <a:t>…</a:t>
            </a:r>
          </a:p>
        </p:txBody>
      </p:sp>
      <p:sp>
        <p:nvSpPr>
          <p:cNvPr id="9" name="TextBox 8"/>
          <p:cNvSpPr txBox="1"/>
          <p:nvPr/>
        </p:nvSpPr>
        <p:spPr>
          <a:xfrm>
            <a:off x="2450758" y="3456908"/>
            <a:ext cx="7422274" cy="1569660"/>
          </a:xfrm>
          <a:prstGeom prst="rect">
            <a:avLst/>
          </a:prstGeom>
          <a:noFill/>
        </p:spPr>
        <p:txBody>
          <a:bodyPr wrap="square" rtlCol="0">
            <a:spAutoFit/>
          </a:bodyPr>
          <a:lstStyle/>
          <a:p>
            <a:pPr algn="ctr"/>
            <a:r>
              <a:rPr lang="en-US" sz="9600" b="1" dirty="0">
                <a:solidFill>
                  <a:srgbClr val="FFFF00"/>
                </a:solidFill>
                <a:effectLst>
                  <a:outerShdw blurRad="38100" dist="38100" dir="2700000" algn="tl">
                    <a:srgbClr val="000000">
                      <a:alpha val="43137"/>
                    </a:srgbClr>
                  </a:outerShdw>
                </a:effectLst>
              </a:rPr>
              <a:t>FOREVER!!!!</a:t>
            </a:r>
          </a:p>
        </p:txBody>
      </p:sp>
    </p:spTree>
    <p:extLst>
      <p:ext uri="{BB962C8B-B14F-4D97-AF65-F5344CB8AC3E}">
        <p14:creationId xmlns:p14="http://schemas.microsoft.com/office/powerpoint/2010/main" val="12175718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75" y="761397"/>
            <a:ext cx="10364451" cy="1596177"/>
          </a:xfrm>
        </p:spPr>
        <p:txBody>
          <a:bodyPr/>
          <a:lstStyle/>
          <a:p>
            <a:pPr algn="l"/>
            <a:r>
              <a:rPr lang="en-US" b="1" dirty="0" err="1">
                <a:solidFill>
                  <a:srgbClr val="C00000"/>
                </a:solidFill>
              </a:rPr>
              <a:t>IIi</a:t>
            </a:r>
            <a:r>
              <a:rPr lang="en-US" b="1" dirty="0">
                <a:solidFill>
                  <a:srgbClr val="C00000"/>
                </a:solidFill>
              </a:rPr>
              <a:t>.</a:t>
            </a:r>
            <a:r>
              <a:rPr lang="en-US" b="1" dirty="0"/>
              <a:t> How do we receive the hope Jesus Messiah — the One who came and will come again — has given to us?</a:t>
            </a:r>
            <a:r>
              <a:rPr lang="en-US" dirty="0"/>
              <a:t> </a:t>
            </a:r>
            <a:endParaRPr lang="en-US" b="1" dirty="0"/>
          </a:p>
        </p:txBody>
      </p:sp>
      <p:sp>
        <p:nvSpPr>
          <p:cNvPr id="3" name="Content Placeholder 2"/>
          <p:cNvSpPr>
            <a:spLocks noGrp="1"/>
          </p:cNvSpPr>
          <p:nvPr>
            <p:ph sz="quarter" idx="13"/>
          </p:nvPr>
        </p:nvSpPr>
        <p:spPr>
          <a:xfrm>
            <a:off x="318052" y="2357575"/>
            <a:ext cx="10960174" cy="4278870"/>
          </a:xfrm>
        </p:spPr>
        <p:txBody>
          <a:bodyPr>
            <a:normAutofit/>
          </a:bodyPr>
          <a:lstStyle/>
          <a:p>
            <a:pPr marL="514350" indent="-514350">
              <a:buFont typeface="+mj-lt"/>
              <a:buAutoNum type="alphaUcPeriod"/>
            </a:pPr>
            <a:r>
              <a:rPr lang="en-US" sz="2800" b="1" dirty="0"/>
              <a:t>Do not live in fear!</a:t>
            </a:r>
          </a:p>
          <a:p>
            <a:pPr marL="514350" indent="-514350">
              <a:buFont typeface="+mj-lt"/>
              <a:buAutoNum type="alphaUcPeriod"/>
            </a:pPr>
            <a:r>
              <a:rPr lang="en-US" sz="2800" b="1" u="sng" dirty="0"/>
              <a:t>Trust</a:t>
            </a:r>
            <a:r>
              <a:rPr lang="en-US" sz="2800" b="1" dirty="0"/>
              <a:t> in God’s eternal promises to us through Christ!</a:t>
            </a:r>
          </a:p>
          <a:p>
            <a:pPr marL="514350" indent="-514350">
              <a:buFont typeface="+mj-lt"/>
              <a:buAutoNum type="alphaUcPeriod"/>
            </a:pPr>
            <a:r>
              <a:rPr lang="en-US" sz="2800" b="1" u="sng" dirty="0"/>
              <a:t>Stand firm</a:t>
            </a:r>
            <a:r>
              <a:rPr lang="en-US" sz="2800" b="1" dirty="0"/>
              <a:t> in God’s eternal promises to us through Christ!</a:t>
            </a:r>
            <a:endParaRPr lang="en-US" sz="3600" b="1" dirty="0">
              <a:solidFill>
                <a:srgbClr val="C00000"/>
              </a:solidFill>
            </a:endParaRPr>
          </a:p>
        </p:txBody>
      </p:sp>
    </p:spTree>
    <p:extLst>
      <p:ext uri="{BB962C8B-B14F-4D97-AF65-F5344CB8AC3E}">
        <p14:creationId xmlns:p14="http://schemas.microsoft.com/office/powerpoint/2010/main" val="470898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25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3397</TotalTime>
  <Words>421</Words>
  <Application>Microsoft Macintosh PowerPoint</Application>
  <PresentationFormat>Custom</PresentationFormat>
  <Paragraphs>36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Droplet</vt:lpstr>
      <vt:lpstr>PowerPoint Presentation</vt:lpstr>
      <vt:lpstr>PowerPoint Presentation</vt:lpstr>
      <vt:lpstr>PowerPoint Presentation</vt:lpstr>
      <vt:lpstr>I. How does Mathew make the connection between a child born as a sign during Ahaz’ reign and Jesus Christ being the fulfillment of that sign?</vt:lpstr>
      <vt:lpstr>Isaiah -&gt; Matthew: Dual fulfillment</vt:lpstr>
      <vt:lpstr>Isaiah -&gt; Matthew: Dual fulfillment</vt:lpstr>
      <vt:lpstr>II. What child is this?</vt:lpstr>
      <vt:lpstr>PowerPoint Presentation</vt:lpstr>
      <vt:lpstr>IIi. How do we receive the hope Jesus Messiah — the One who came and will come again — has given to us?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dc:creator>
  <cp:lastModifiedBy>Leptondale Bible Church</cp:lastModifiedBy>
  <cp:revision>111</cp:revision>
  <dcterms:created xsi:type="dcterms:W3CDTF">2016-09-20T14:47:08Z</dcterms:created>
  <dcterms:modified xsi:type="dcterms:W3CDTF">2016-12-14T20:16:32Z</dcterms:modified>
</cp:coreProperties>
</file>