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421" r:id="rId3"/>
    <p:sldId id="265" r:id="rId4"/>
    <p:sldId id="451" r:id="rId5"/>
    <p:sldId id="452" r:id="rId6"/>
    <p:sldId id="450" r:id="rId7"/>
    <p:sldId id="454" r:id="rId8"/>
    <p:sldId id="455" r:id="rId9"/>
    <p:sldId id="422" r:id="rId10"/>
    <p:sldId id="449" r:id="rId11"/>
    <p:sldId id="456" r:id="rId12"/>
    <p:sldId id="423" r:id="rId13"/>
    <p:sldId id="457" r:id="rId14"/>
    <p:sldId id="458" r:id="rId15"/>
    <p:sldId id="45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1EC2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953E19D-AFB6-442C-A988-BDACF10B621B}" type="datetimeFigureOut">
              <a:rPr lang="en-US" smtClean="0"/>
              <a:t>9/18/2019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71202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99031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434178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92234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160208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953E19D-AFB6-442C-A988-BDACF10B621B}"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8669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953E19D-AFB6-442C-A988-BDACF10B621B}"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8978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3E19D-AFB6-442C-A988-BDACF10B621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8817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953E19D-AFB6-442C-A988-BDACF10B621B}" type="datetimeFigureOut">
              <a:rPr lang="en-US" smtClean="0"/>
              <a:t>9/18/2019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51778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3E19D-AFB6-442C-A988-BDACF10B621B}"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0662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953E19D-AFB6-442C-A988-BDACF10B621B}" type="datetimeFigureOut">
              <a:rPr lang="en-US" smtClean="0"/>
              <a:t>9/18/2019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19292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9536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53E19D-AFB6-442C-A988-BDACF10B621B}"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200402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3E19D-AFB6-442C-A988-BDACF10B621B}"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1661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3E19D-AFB6-442C-A988-BDACF10B621B}"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25931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385801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3E19D-AFB6-442C-A988-BDACF10B621B}"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CAC49-32E0-4791-98A3-4FD5C205D8FF}" type="slidenum">
              <a:rPr lang="en-US" smtClean="0"/>
              <a:t>‹#›</a:t>
            </a:fld>
            <a:endParaRPr lang="en-US"/>
          </a:p>
        </p:txBody>
      </p:sp>
    </p:spTree>
    <p:extLst>
      <p:ext uri="{BB962C8B-B14F-4D97-AF65-F5344CB8AC3E}">
        <p14:creationId xmlns:p14="http://schemas.microsoft.com/office/powerpoint/2010/main" val="124331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53E19D-AFB6-442C-A988-BDACF10B621B}" type="datetimeFigureOut">
              <a:rPr lang="en-US" smtClean="0"/>
              <a:t>9/18/2019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B2CAC49-32E0-4791-98A3-4FD5C205D8FF}" type="slidenum">
              <a:rPr lang="en-US" smtClean="0"/>
              <a:t>‹#›</a:t>
            </a:fld>
            <a:endParaRPr lang="en-US"/>
          </a:p>
        </p:txBody>
      </p:sp>
    </p:spTree>
    <p:extLst>
      <p:ext uri="{BB962C8B-B14F-4D97-AF65-F5344CB8AC3E}">
        <p14:creationId xmlns:p14="http://schemas.microsoft.com/office/powerpoint/2010/main" val="13579224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0000"/>
            <a:lum/>
          </a:blip>
          <a:srcRect/>
          <a:stretch>
            <a:fillRect l="-3000" r="-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047B-0320-48F5-BDE5-9729DAE22291}"/>
              </a:ext>
            </a:extLst>
          </p:cNvPr>
          <p:cNvSpPr>
            <a:spLocks noGrp="1"/>
          </p:cNvSpPr>
          <p:nvPr>
            <p:ph type="ctrTitle"/>
          </p:nvPr>
        </p:nvSpPr>
        <p:spPr>
          <a:xfrm>
            <a:off x="995854" y="5410153"/>
            <a:ext cx="4785361" cy="1825096"/>
          </a:xfrm>
        </p:spPr>
        <p:txBody>
          <a:bodyPr>
            <a:normAutofit fontScale="90000"/>
          </a:bodyPr>
          <a:lstStyle/>
          <a:p>
            <a:r>
              <a:rPr lang="en-US" sz="4900" b="1" i="1" dirty="0">
                <a:solidFill>
                  <a:schemeClr val="accent1"/>
                </a:solidFill>
              </a:rPr>
              <a:t>Press on to maturity!</a:t>
            </a:r>
            <a:br>
              <a:rPr lang="en-US" sz="2800" b="1" i="1" dirty="0">
                <a:solidFill>
                  <a:schemeClr val="accent1"/>
                </a:solidFill>
              </a:rPr>
            </a:br>
            <a:br>
              <a:rPr lang="en-US" sz="2800" b="1" i="1" dirty="0">
                <a:solidFill>
                  <a:schemeClr val="accent1"/>
                </a:solidFill>
              </a:rPr>
            </a:br>
            <a:endParaRPr lang="en-US" sz="2800" b="1" i="1" dirty="0">
              <a:solidFill>
                <a:schemeClr val="accent1"/>
              </a:solidFill>
            </a:endParaRPr>
          </a:p>
        </p:txBody>
      </p:sp>
    </p:spTree>
    <p:extLst>
      <p:ext uri="{BB962C8B-B14F-4D97-AF65-F5344CB8AC3E}">
        <p14:creationId xmlns:p14="http://schemas.microsoft.com/office/powerpoint/2010/main" val="1303915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23857"/>
            <a:ext cx="11831875" cy="1293028"/>
          </a:xfrm>
        </p:spPr>
        <p:txBody>
          <a:bodyPr>
            <a:noAutofit/>
          </a:bodyPr>
          <a:lstStyle/>
          <a:p>
            <a:r>
              <a:rPr lang="en-US" sz="3600" b="1" dirty="0">
                <a:solidFill>
                  <a:srgbClr val="FF0000"/>
                </a:solidFill>
              </a:rPr>
              <a:t>II. </a:t>
            </a:r>
            <a:r>
              <a:rPr lang="en-US" sz="3600" b="1" dirty="0"/>
              <a:t>We are heirs to a majestic Kingdom </a:t>
            </a:r>
            <a:br>
              <a:rPr lang="en-US" sz="3600" b="1" dirty="0"/>
            </a:br>
            <a:r>
              <a:rPr lang="en-US" sz="3600" b="1" dirty="0"/>
              <a:t>because of a better covenant </a:t>
            </a:r>
            <a:r>
              <a:rPr lang="en-US" sz="3600" b="1" i="1" dirty="0"/>
              <a:t>(verses 18-24)</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262276"/>
            <a:ext cx="11691257" cy="4249058"/>
          </a:xfrm>
        </p:spPr>
        <p:txBody>
          <a:bodyPr>
            <a:noAutofit/>
          </a:bodyPr>
          <a:lstStyle/>
          <a:p>
            <a:pPr marL="457200" indent="-457200">
              <a:buFont typeface="+mj-lt"/>
              <a:buAutoNum type="alphaUcPeriod"/>
            </a:pPr>
            <a:r>
              <a:rPr lang="en-US" sz="2800" b="1" dirty="0"/>
              <a:t>Under the old covenant, God’s presence prompted intense fear and separation </a:t>
            </a:r>
            <a:r>
              <a:rPr lang="en-US" sz="2800" b="1" i="1" dirty="0"/>
              <a:t>(verses 18-21)</a:t>
            </a:r>
          </a:p>
          <a:p>
            <a:pPr marL="457200" indent="-457200">
              <a:buFont typeface="+mj-lt"/>
              <a:buAutoNum type="alphaUcPeriod"/>
            </a:pPr>
            <a:r>
              <a:rPr lang="en-US" sz="2800" b="1" dirty="0"/>
              <a:t>Under the new covenant, the heirs can draw near to God with confidence </a:t>
            </a:r>
            <a:r>
              <a:rPr lang="en-US" sz="2800" b="1" i="1" dirty="0"/>
              <a:t>(verses 22-24)</a:t>
            </a:r>
          </a:p>
          <a:p>
            <a:pPr marL="0" indent="0">
              <a:buNone/>
            </a:pPr>
            <a:r>
              <a:rPr lang="en-US" sz="2400" b="1" dirty="0">
                <a:solidFill>
                  <a:srgbClr val="FF0000"/>
                </a:solidFill>
              </a:rPr>
              <a:t>22</a:t>
            </a:r>
            <a:r>
              <a:rPr lang="en-US" sz="2800" b="1" dirty="0"/>
              <a:t> </a:t>
            </a:r>
            <a:r>
              <a:rPr lang="en-US" sz="2800" b="1" i="1" u="sng" dirty="0">
                <a:solidFill>
                  <a:srgbClr val="0070C0"/>
                </a:solidFill>
              </a:rPr>
              <a:t>But</a:t>
            </a:r>
            <a:r>
              <a:rPr lang="en-US" sz="2800" b="1" i="1" dirty="0">
                <a:solidFill>
                  <a:srgbClr val="0070C0"/>
                </a:solidFill>
              </a:rPr>
              <a:t> you have come to</a:t>
            </a:r>
            <a:r>
              <a:rPr lang="en-US" sz="2800" b="1" i="1" dirty="0"/>
              <a:t> Mount Zion and to </a:t>
            </a:r>
            <a:r>
              <a:rPr lang="en-US" sz="2800" b="1" i="1" dirty="0">
                <a:solidFill>
                  <a:srgbClr val="0070C0"/>
                </a:solidFill>
              </a:rPr>
              <a:t>the city of the living God, the heavenly Jerusalem</a:t>
            </a:r>
            <a:r>
              <a:rPr lang="en-US" sz="2800" b="1" i="1" dirty="0"/>
              <a:t>, and to innumerable </a:t>
            </a:r>
            <a:r>
              <a:rPr lang="en-US" sz="2800" b="1" i="1" dirty="0">
                <a:solidFill>
                  <a:srgbClr val="0070C0"/>
                </a:solidFill>
              </a:rPr>
              <a:t>angels in festal gathering</a:t>
            </a:r>
            <a:r>
              <a:rPr lang="en-US" sz="2800" b="1" i="1" dirty="0"/>
              <a:t>, </a:t>
            </a:r>
            <a:r>
              <a:rPr lang="en-US" sz="2400" b="1" dirty="0">
                <a:solidFill>
                  <a:srgbClr val="FF0000"/>
                </a:solidFill>
              </a:rPr>
              <a:t>23</a:t>
            </a:r>
            <a:r>
              <a:rPr lang="en-US" sz="2800" b="1" dirty="0"/>
              <a:t> </a:t>
            </a:r>
            <a:r>
              <a:rPr lang="en-US" sz="2800" b="1" i="1" dirty="0"/>
              <a:t>and to </a:t>
            </a:r>
            <a:r>
              <a:rPr lang="en-US" sz="2800" b="1" i="1" dirty="0">
                <a:solidFill>
                  <a:srgbClr val="0070C0"/>
                </a:solidFill>
              </a:rPr>
              <a:t>the assembly of </a:t>
            </a:r>
            <a:r>
              <a:rPr lang="en-US" sz="2800" b="1" i="1" u="sng" dirty="0">
                <a:solidFill>
                  <a:srgbClr val="0070C0"/>
                </a:solidFill>
              </a:rPr>
              <a:t>the firstborn</a:t>
            </a:r>
            <a:r>
              <a:rPr lang="en-US" sz="2800" b="1" i="1" dirty="0">
                <a:solidFill>
                  <a:srgbClr val="0070C0"/>
                </a:solidFill>
              </a:rPr>
              <a:t> </a:t>
            </a:r>
            <a:r>
              <a:rPr lang="en-US" sz="2800" b="1" i="1" dirty="0"/>
              <a:t>who are enrolled in heaven, and to </a:t>
            </a:r>
            <a:r>
              <a:rPr lang="en-US" sz="2800" b="1" i="1" dirty="0">
                <a:solidFill>
                  <a:srgbClr val="0070C0"/>
                </a:solidFill>
              </a:rPr>
              <a:t>God</a:t>
            </a:r>
            <a:r>
              <a:rPr lang="en-US" sz="2800" b="1" i="1" dirty="0"/>
              <a:t>, the judge of all, and to </a:t>
            </a:r>
            <a:r>
              <a:rPr lang="en-US" sz="2800" b="1" i="1" dirty="0">
                <a:solidFill>
                  <a:srgbClr val="0070C0"/>
                </a:solidFill>
              </a:rPr>
              <a:t>the spirits of the righteous </a:t>
            </a:r>
            <a:r>
              <a:rPr lang="en-US" sz="2800" b="1" i="1" u="sng" dirty="0">
                <a:solidFill>
                  <a:srgbClr val="0070C0"/>
                </a:solidFill>
              </a:rPr>
              <a:t>made perfect</a:t>
            </a:r>
            <a:r>
              <a:rPr lang="en-US" sz="2800" b="1" i="1" dirty="0"/>
              <a:t>, </a:t>
            </a:r>
            <a:r>
              <a:rPr lang="en-US" sz="2400" b="1" dirty="0">
                <a:solidFill>
                  <a:srgbClr val="FF0000"/>
                </a:solidFill>
              </a:rPr>
              <a:t>24</a:t>
            </a:r>
            <a:r>
              <a:rPr lang="en-US" sz="2800" b="1" dirty="0"/>
              <a:t> </a:t>
            </a:r>
            <a:r>
              <a:rPr lang="en-US" sz="2800" b="1" i="1" dirty="0"/>
              <a:t>and to </a:t>
            </a:r>
            <a:r>
              <a:rPr lang="en-US" sz="2800" b="1" i="1" dirty="0">
                <a:solidFill>
                  <a:srgbClr val="0070C0"/>
                </a:solidFill>
              </a:rPr>
              <a:t>Jesus</a:t>
            </a:r>
            <a:r>
              <a:rPr lang="en-US" sz="2800" b="1" i="1" dirty="0"/>
              <a:t>, </a:t>
            </a:r>
            <a:r>
              <a:rPr lang="en-US" sz="2800" b="1" i="1" u="sng" dirty="0">
                <a:solidFill>
                  <a:srgbClr val="0070C0"/>
                </a:solidFill>
              </a:rPr>
              <a:t>the mediator</a:t>
            </a:r>
            <a:r>
              <a:rPr lang="en-US" sz="2800" b="1" i="1" dirty="0">
                <a:solidFill>
                  <a:srgbClr val="0070C0"/>
                </a:solidFill>
              </a:rPr>
              <a:t> of a new covenant</a:t>
            </a:r>
            <a:r>
              <a:rPr lang="en-US" sz="2800" b="1" i="1" dirty="0"/>
              <a:t>, and to </a:t>
            </a:r>
            <a:r>
              <a:rPr lang="en-US" sz="2800" b="1" i="1" dirty="0">
                <a:solidFill>
                  <a:srgbClr val="0070C0"/>
                </a:solidFill>
              </a:rPr>
              <a:t>the sprinkled blood that </a:t>
            </a:r>
            <a:r>
              <a:rPr lang="en-US" sz="2800" b="1" i="1" u="sng" dirty="0">
                <a:solidFill>
                  <a:srgbClr val="0070C0"/>
                </a:solidFill>
              </a:rPr>
              <a:t>speaks a better word </a:t>
            </a:r>
            <a:r>
              <a:rPr lang="en-US" sz="2800" b="1" i="1" dirty="0"/>
              <a:t>than the blood of Abel. </a:t>
            </a:r>
          </a:p>
          <a:p>
            <a:pPr marL="0" indent="0">
              <a:buNone/>
            </a:pPr>
            <a:endParaRPr lang="en-US" sz="2800" b="1" i="1" dirty="0"/>
          </a:p>
          <a:p>
            <a:pPr marL="0" indent="0">
              <a:buNone/>
            </a:pPr>
            <a:r>
              <a:rPr lang="en-US" sz="5400" dirty="0"/>
              <a:t>  </a:t>
            </a:r>
            <a:endParaRPr lang="en-US" sz="5400" b="1" i="1" dirty="0"/>
          </a:p>
        </p:txBody>
      </p:sp>
    </p:spTree>
    <p:extLst>
      <p:ext uri="{BB962C8B-B14F-4D97-AF65-F5344CB8AC3E}">
        <p14:creationId xmlns:p14="http://schemas.microsoft.com/office/powerpoint/2010/main" val="198268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255444"/>
            <a:ext cx="11831875" cy="1293028"/>
          </a:xfrm>
        </p:spPr>
        <p:txBody>
          <a:bodyPr>
            <a:noAutofit/>
          </a:bodyPr>
          <a:lstStyle/>
          <a:p>
            <a:pPr algn="ctr"/>
            <a:r>
              <a:rPr lang="en-US" sz="3600" b="1" dirty="0">
                <a:solidFill>
                  <a:srgbClr val="0070C0"/>
                </a:solidFill>
              </a:rPr>
              <a:t>a </a:t>
            </a:r>
            <a:r>
              <a:rPr lang="en-US" sz="3600" b="1" u="sng" dirty="0">
                <a:solidFill>
                  <a:srgbClr val="0070C0"/>
                </a:solidFill>
              </a:rPr>
              <a:t>better</a:t>
            </a:r>
            <a:r>
              <a:rPr lang="en-US" sz="3600" b="1" dirty="0">
                <a:solidFill>
                  <a:srgbClr val="0070C0"/>
                </a:solidFill>
              </a:rPr>
              <a:t> covenant</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1891566"/>
            <a:ext cx="11691257" cy="4249058"/>
          </a:xfrm>
        </p:spPr>
        <p:txBody>
          <a:bodyPr>
            <a:noAutofit/>
          </a:bodyPr>
          <a:lstStyle/>
          <a:p>
            <a:pPr marL="0" indent="0">
              <a:buNone/>
            </a:pPr>
            <a:r>
              <a:rPr lang="en-US" sz="2800" b="1" dirty="0"/>
              <a:t>Because of Jesus Christ, “</a:t>
            </a:r>
            <a:r>
              <a:rPr lang="en-US" sz="2800" b="1" i="1" dirty="0"/>
              <a:t>we feel sure of </a:t>
            </a:r>
            <a:r>
              <a:rPr lang="en-US" sz="2800" b="1" i="1" u="sng" dirty="0">
                <a:solidFill>
                  <a:srgbClr val="0070C0"/>
                </a:solidFill>
              </a:rPr>
              <a:t>better</a:t>
            </a:r>
            <a:r>
              <a:rPr lang="en-US" sz="2800" b="1" i="1" dirty="0">
                <a:solidFill>
                  <a:srgbClr val="0070C0"/>
                </a:solidFill>
              </a:rPr>
              <a:t> things…that belong to salvation</a:t>
            </a:r>
            <a:r>
              <a:rPr lang="en-US" sz="2800" b="1" i="1" dirty="0"/>
              <a:t>.</a:t>
            </a:r>
            <a:r>
              <a:rPr lang="en-US" sz="2800" b="1" dirty="0"/>
              <a:t>” </a:t>
            </a:r>
            <a:r>
              <a:rPr lang="en-US" sz="2800" b="1" dirty="0">
                <a:solidFill>
                  <a:srgbClr val="C00000"/>
                </a:solidFill>
              </a:rPr>
              <a:t>6:9</a:t>
            </a:r>
          </a:p>
          <a:p>
            <a:pPr marL="0" indent="0">
              <a:buNone/>
            </a:pPr>
            <a:r>
              <a:rPr lang="en-US" sz="2800" b="1" dirty="0"/>
              <a:t>We have “</a:t>
            </a:r>
            <a:r>
              <a:rPr lang="en-US" sz="2800" b="1" i="1" dirty="0"/>
              <a:t>a </a:t>
            </a:r>
            <a:r>
              <a:rPr lang="en-US" sz="2800" b="1" i="1" u="sng" dirty="0">
                <a:solidFill>
                  <a:srgbClr val="0070C0"/>
                </a:solidFill>
              </a:rPr>
              <a:t>better</a:t>
            </a:r>
            <a:r>
              <a:rPr lang="en-US" sz="2800" b="1" i="1" dirty="0">
                <a:solidFill>
                  <a:srgbClr val="0070C0"/>
                </a:solidFill>
              </a:rPr>
              <a:t> hope</a:t>
            </a:r>
            <a:r>
              <a:rPr lang="en-US" sz="2800" b="1" i="1" dirty="0"/>
              <a:t>…through which we draw near to God</a:t>
            </a:r>
            <a:r>
              <a:rPr lang="en-US" sz="2800" b="1" dirty="0"/>
              <a:t>” (</a:t>
            </a:r>
            <a:r>
              <a:rPr lang="en-US" sz="2800" b="1" dirty="0">
                <a:solidFill>
                  <a:srgbClr val="C00000"/>
                </a:solidFill>
              </a:rPr>
              <a:t>7:19</a:t>
            </a:r>
            <a:r>
              <a:rPr lang="en-US" sz="2800" b="1" dirty="0"/>
              <a:t>) because Jesus is “</a:t>
            </a:r>
            <a:r>
              <a:rPr lang="en-US" sz="2800" b="1" i="1" dirty="0"/>
              <a:t>the guarantor of a </a:t>
            </a:r>
            <a:r>
              <a:rPr lang="en-US" sz="2800" b="1" i="1" u="sng" dirty="0">
                <a:solidFill>
                  <a:srgbClr val="0070C0"/>
                </a:solidFill>
              </a:rPr>
              <a:t>better</a:t>
            </a:r>
            <a:r>
              <a:rPr lang="en-US" sz="2800" b="1" i="1" dirty="0">
                <a:solidFill>
                  <a:srgbClr val="0070C0"/>
                </a:solidFill>
              </a:rPr>
              <a:t> covenant</a:t>
            </a:r>
            <a:r>
              <a:rPr lang="en-US" sz="2800" b="1" i="1" dirty="0"/>
              <a:t>.</a:t>
            </a:r>
            <a:r>
              <a:rPr lang="en-US" sz="2800" b="1" dirty="0"/>
              <a:t>” </a:t>
            </a:r>
            <a:r>
              <a:rPr lang="en-US" sz="2800" b="1" dirty="0">
                <a:solidFill>
                  <a:srgbClr val="C00000"/>
                </a:solidFill>
              </a:rPr>
              <a:t>7:22</a:t>
            </a:r>
          </a:p>
          <a:p>
            <a:pPr marL="0" indent="0">
              <a:buNone/>
            </a:pPr>
            <a:r>
              <a:rPr lang="en-US" sz="2800" b="1" dirty="0"/>
              <a:t>He “</a:t>
            </a:r>
            <a:r>
              <a:rPr lang="en-US" sz="2800" b="1" i="1" dirty="0"/>
              <a:t>has obtained a ministry that is as much more excellent than the old as </a:t>
            </a:r>
            <a:r>
              <a:rPr lang="en-US" sz="2800" b="1" i="1" dirty="0">
                <a:solidFill>
                  <a:srgbClr val="0070C0"/>
                </a:solidFill>
              </a:rPr>
              <a:t>the covenant he mediates is </a:t>
            </a:r>
            <a:r>
              <a:rPr lang="en-US" sz="2800" b="1" i="1" u="sng" dirty="0">
                <a:solidFill>
                  <a:srgbClr val="0070C0"/>
                </a:solidFill>
              </a:rPr>
              <a:t>better</a:t>
            </a:r>
            <a:r>
              <a:rPr lang="en-US" sz="2800" b="1" i="1" dirty="0">
                <a:solidFill>
                  <a:srgbClr val="0070C0"/>
                </a:solidFill>
              </a:rPr>
              <a:t>, since it is enacted on </a:t>
            </a:r>
            <a:r>
              <a:rPr lang="en-US" sz="2800" b="1" i="1" u="sng" dirty="0">
                <a:solidFill>
                  <a:srgbClr val="0070C0"/>
                </a:solidFill>
              </a:rPr>
              <a:t>better promises</a:t>
            </a:r>
            <a:r>
              <a:rPr lang="en-US" sz="2800" b="1" i="1" dirty="0"/>
              <a:t>.</a:t>
            </a:r>
            <a:r>
              <a:rPr lang="en-US" sz="2800" b="1" dirty="0"/>
              <a:t>” </a:t>
            </a:r>
            <a:r>
              <a:rPr lang="en-US" sz="2800" b="1" dirty="0">
                <a:solidFill>
                  <a:srgbClr val="C00000"/>
                </a:solidFill>
              </a:rPr>
              <a:t>8:6</a:t>
            </a:r>
            <a:endParaRPr lang="en-US" sz="2800" b="1" dirty="0"/>
          </a:p>
          <a:p>
            <a:pPr marL="0" indent="0">
              <a:buNone/>
            </a:pPr>
            <a:r>
              <a:rPr lang="en-US" sz="2800" b="1" dirty="0"/>
              <a:t>All because “</a:t>
            </a:r>
            <a:r>
              <a:rPr lang="en-US" sz="2800" b="1" i="1" dirty="0"/>
              <a:t>the sprinkled blood</a:t>
            </a:r>
            <a:r>
              <a:rPr lang="en-US" sz="2800" b="1" dirty="0"/>
              <a:t>”</a:t>
            </a:r>
            <a:r>
              <a:rPr lang="en-US" sz="2800" b="1" i="1" dirty="0"/>
              <a:t> </a:t>
            </a:r>
            <a:r>
              <a:rPr lang="en-US" sz="2800" b="1" dirty="0"/>
              <a:t>of our great high priest </a:t>
            </a:r>
            <a:r>
              <a:rPr lang="en-US" sz="2800" b="1" i="1" dirty="0"/>
              <a:t>“speaks a </a:t>
            </a:r>
            <a:r>
              <a:rPr lang="en-US" sz="2800" b="1" i="1" u="sng" dirty="0">
                <a:solidFill>
                  <a:srgbClr val="0070C0"/>
                </a:solidFill>
              </a:rPr>
              <a:t>better</a:t>
            </a:r>
            <a:r>
              <a:rPr lang="en-US" sz="2800" b="1" i="1" dirty="0">
                <a:solidFill>
                  <a:srgbClr val="0070C0"/>
                </a:solidFill>
              </a:rPr>
              <a:t> word </a:t>
            </a:r>
            <a:r>
              <a:rPr lang="en-US" sz="2800" b="1" i="1" dirty="0"/>
              <a:t>than the blood of Abel.</a:t>
            </a:r>
            <a:r>
              <a:rPr lang="en-US" sz="2800" b="1" dirty="0"/>
              <a:t>” </a:t>
            </a:r>
            <a:r>
              <a:rPr lang="en-US" sz="2800" b="1" dirty="0">
                <a:solidFill>
                  <a:srgbClr val="C00000"/>
                </a:solidFill>
              </a:rPr>
              <a:t>12:24</a:t>
            </a:r>
            <a:r>
              <a:rPr lang="en-US" sz="2800" b="1" dirty="0"/>
              <a:t> </a:t>
            </a:r>
          </a:p>
          <a:p>
            <a:pPr marL="0" indent="0">
              <a:buNone/>
            </a:pPr>
            <a:r>
              <a:rPr lang="en-US" sz="2800" b="1" dirty="0"/>
              <a:t>Better = An inheritance of all things as joint heirs with the Savior who “</a:t>
            </a:r>
            <a:r>
              <a:rPr lang="en-US" sz="2800" b="1" i="1" dirty="0"/>
              <a:t>upholds the universe by </a:t>
            </a:r>
            <a:r>
              <a:rPr lang="en-US" sz="2800" b="1" i="1" dirty="0">
                <a:solidFill>
                  <a:srgbClr val="0070C0"/>
                </a:solidFill>
              </a:rPr>
              <a:t>the word </a:t>
            </a:r>
            <a:r>
              <a:rPr lang="en-US" sz="2800" b="1" i="1" dirty="0"/>
              <a:t>of his power.</a:t>
            </a:r>
            <a:r>
              <a:rPr lang="en-US" sz="2800" b="1" dirty="0"/>
              <a:t>” </a:t>
            </a:r>
            <a:r>
              <a:rPr lang="en-US" sz="2800" b="1" dirty="0">
                <a:solidFill>
                  <a:srgbClr val="C00000"/>
                </a:solidFill>
              </a:rPr>
              <a:t>1:3</a:t>
            </a:r>
            <a:endParaRPr lang="en-US" sz="2800" b="1" i="1" dirty="0">
              <a:solidFill>
                <a:srgbClr val="C00000"/>
              </a:solidFill>
            </a:endParaRPr>
          </a:p>
          <a:p>
            <a:pPr marL="0" indent="0">
              <a:buNone/>
            </a:pPr>
            <a:r>
              <a:rPr lang="en-US" sz="2800" b="1" dirty="0"/>
              <a:t>  </a:t>
            </a:r>
            <a:endParaRPr lang="en-US" sz="2800" b="1" i="1" dirty="0"/>
          </a:p>
        </p:txBody>
      </p:sp>
    </p:spTree>
    <p:extLst>
      <p:ext uri="{BB962C8B-B14F-4D97-AF65-F5344CB8AC3E}">
        <p14:creationId xmlns:p14="http://schemas.microsoft.com/office/powerpoint/2010/main" val="124658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400" b="1" dirty="0">
                <a:solidFill>
                  <a:srgbClr val="FF0000"/>
                </a:solidFill>
              </a:rPr>
              <a:t>III. </a:t>
            </a:r>
            <a:r>
              <a:rPr lang="en-US" sz="3400" b="1" dirty="0"/>
              <a:t>Under any covenant with Him, our </a:t>
            </a:r>
            <a:br>
              <a:rPr lang="en-US" sz="3400" b="1" dirty="0"/>
            </a:br>
            <a:r>
              <a:rPr lang="en-US" sz="3400" b="1" dirty="0"/>
              <a:t>God is worthy of our obedience, gratitude, </a:t>
            </a:r>
            <a:br>
              <a:rPr lang="en-US" sz="3400" b="1" dirty="0"/>
            </a:br>
            <a:r>
              <a:rPr lang="en-US" sz="3400" b="1" dirty="0"/>
              <a:t>and reverence and awe </a:t>
            </a:r>
            <a:r>
              <a:rPr lang="en-US" sz="3400" b="1" i="1" dirty="0"/>
              <a:t>(verses 25-29)</a:t>
            </a:r>
            <a:endParaRPr lang="en-US" sz="34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25</a:t>
            </a:r>
            <a:r>
              <a:rPr lang="en-US" sz="2800" b="1" dirty="0"/>
              <a:t> </a:t>
            </a:r>
            <a:r>
              <a:rPr lang="en-US" sz="2800" b="1" i="1" dirty="0"/>
              <a:t>See that you do not refuse him who is speaking. For </a:t>
            </a:r>
            <a:r>
              <a:rPr lang="en-US" sz="2800" b="1" i="1" dirty="0">
                <a:solidFill>
                  <a:srgbClr val="0070C0"/>
                </a:solidFill>
              </a:rPr>
              <a:t>if they did not </a:t>
            </a:r>
            <a:r>
              <a:rPr lang="en-US" sz="2800" b="1" i="1" u="sng" dirty="0">
                <a:solidFill>
                  <a:srgbClr val="0070C0"/>
                </a:solidFill>
              </a:rPr>
              <a:t>escape</a:t>
            </a:r>
            <a:r>
              <a:rPr lang="en-US" sz="2800" b="1" i="1" dirty="0">
                <a:solidFill>
                  <a:srgbClr val="0070C0"/>
                </a:solidFill>
              </a:rPr>
              <a:t> when they refused him </a:t>
            </a:r>
            <a:r>
              <a:rPr lang="en-US" sz="2800" b="1" i="1" dirty="0"/>
              <a:t>who warned them on earth, </a:t>
            </a:r>
            <a:r>
              <a:rPr lang="en-US" sz="2800" b="1" i="1" dirty="0">
                <a:solidFill>
                  <a:srgbClr val="0070C0"/>
                </a:solidFill>
              </a:rPr>
              <a:t>much less will we </a:t>
            </a:r>
            <a:r>
              <a:rPr lang="en-US" sz="2800" b="1" i="1" u="sng" dirty="0">
                <a:solidFill>
                  <a:srgbClr val="0070C0"/>
                </a:solidFill>
              </a:rPr>
              <a:t>escape</a:t>
            </a:r>
            <a:r>
              <a:rPr lang="en-US" sz="2800" b="1" i="1" dirty="0">
                <a:solidFill>
                  <a:srgbClr val="0070C0"/>
                </a:solidFill>
              </a:rPr>
              <a:t> if we reject him </a:t>
            </a:r>
            <a:r>
              <a:rPr lang="en-US" sz="2800" b="1" i="1" dirty="0"/>
              <a:t>who warns from heaven. </a:t>
            </a:r>
          </a:p>
          <a:p>
            <a:pPr marL="0" indent="0">
              <a:buNone/>
            </a:pPr>
            <a:endParaRPr lang="en-US" sz="4400" b="1" i="1" dirty="0">
              <a:solidFill>
                <a:srgbClr val="0070C0"/>
              </a:solidFill>
            </a:endParaRPr>
          </a:p>
          <a:p>
            <a:pPr marL="0" indent="0">
              <a:buNone/>
            </a:pPr>
            <a:r>
              <a:rPr lang="en-US" sz="2800" b="1" dirty="0"/>
              <a:t>“…</a:t>
            </a:r>
            <a:r>
              <a:rPr lang="en-US" sz="2800" b="1" i="1" dirty="0"/>
              <a:t>how shall we </a:t>
            </a:r>
            <a:r>
              <a:rPr lang="en-US" sz="2800" b="1" i="1" dirty="0">
                <a:solidFill>
                  <a:srgbClr val="0070C0"/>
                </a:solidFill>
              </a:rPr>
              <a:t>escape</a:t>
            </a:r>
            <a:r>
              <a:rPr lang="en-US" sz="2800" b="1" i="1" dirty="0"/>
              <a:t> if we neglect such a great salvation?</a:t>
            </a:r>
            <a:r>
              <a:rPr lang="en-US" sz="2800" b="1" dirty="0"/>
              <a:t>” </a:t>
            </a:r>
            <a:r>
              <a:rPr lang="en-US" sz="2800" b="1" dirty="0">
                <a:solidFill>
                  <a:srgbClr val="C00000"/>
                </a:solidFill>
              </a:rPr>
              <a:t>Hebrews 2:3</a:t>
            </a:r>
            <a:endParaRPr lang="en-US" sz="5400" b="1" i="1" dirty="0">
              <a:solidFill>
                <a:srgbClr val="C00000"/>
              </a:solidFill>
            </a:endParaRPr>
          </a:p>
        </p:txBody>
      </p:sp>
    </p:spTree>
    <p:extLst>
      <p:ext uri="{BB962C8B-B14F-4D97-AF65-F5344CB8AC3E}">
        <p14:creationId xmlns:p14="http://schemas.microsoft.com/office/powerpoint/2010/main" val="21381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400" b="1" dirty="0">
                <a:solidFill>
                  <a:srgbClr val="FF0000"/>
                </a:solidFill>
              </a:rPr>
              <a:t>III. </a:t>
            </a:r>
            <a:r>
              <a:rPr lang="en-US" sz="3400" b="1" dirty="0"/>
              <a:t>Under any covenant with Him, our </a:t>
            </a:r>
            <a:br>
              <a:rPr lang="en-US" sz="3400" b="1" dirty="0"/>
            </a:br>
            <a:r>
              <a:rPr lang="en-US" sz="3400" b="1" dirty="0"/>
              <a:t>God is worthy of our obedience, gratitude, </a:t>
            </a:r>
            <a:br>
              <a:rPr lang="en-US" sz="3400" b="1" dirty="0"/>
            </a:br>
            <a:r>
              <a:rPr lang="en-US" sz="3400" b="1" dirty="0"/>
              <a:t>and reverence and awe </a:t>
            </a:r>
            <a:r>
              <a:rPr lang="en-US" sz="3400" b="1" i="1" dirty="0"/>
              <a:t>(verses 25-29)</a:t>
            </a:r>
            <a:endParaRPr lang="en-US" sz="34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26</a:t>
            </a:r>
            <a:r>
              <a:rPr lang="en-US" sz="2800" b="1" dirty="0"/>
              <a:t> </a:t>
            </a:r>
            <a:r>
              <a:rPr lang="en-US" sz="2800" b="1" i="1" dirty="0"/>
              <a:t>At that time his voice shook the earth, but now he has promised, “Yet once more </a:t>
            </a:r>
            <a:r>
              <a:rPr lang="en-US" sz="2800" b="1" i="1" dirty="0">
                <a:solidFill>
                  <a:srgbClr val="0070C0"/>
                </a:solidFill>
              </a:rPr>
              <a:t>I will shake not only the earth but also the heavens</a:t>
            </a:r>
            <a:r>
              <a:rPr lang="en-US" sz="2800" b="1" i="1" dirty="0"/>
              <a:t>.” </a:t>
            </a:r>
            <a:r>
              <a:rPr lang="en-US" sz="2400" b="1" dirty="0">
                <a:solidFill>
                  <a:srgbClr val="FF0000"/>
                </a:solidFill>
              </a:rPr>
              <a:t>27</a:t>
            </a:r>
            <a:r>
              <a:rPr lang="en-US" sz="2800" b="1" dirty="0"/>
              <a:t> </a:t>
            </a:r>
            <a:r>
              <a:rPr lang="en-US" sz="2800" b="1" i="1" dirty="0"/>
              <a:t>This phrase, “Yet once more,” indicates the removal of things that are shaken—that is, things that have been made—</a:t>
            </a:r>
            <a:r>
              <a:rPr lang="en-US" sz="2800" b="1" i="1" dirty="0">
                <a:solidFill>
                  <a:srgbClr val="0070C0"/>
                </a:solidFill>
              </a:rPr>
              <a:t>in order that the things that cannot be shaken may remain</a:t>
            </a:r>
            <a:r>
              <a:rPr lang="en-US" sz="2800" b="1" i="1" dirty="0"/>
              <a:t>.</a:t>
            </a:r>
          </a:p>
        </p:txBody>
      </p:sp>
    </p:spTree>
    <p:extLst>
      <p:ext uri="{BB962C8B-B14F-4D97-AF65-F5344CB8AC3E}">
        <p14:creationId xmlns:p14="http://schemas.microsoft.com/office/powerpoint/2010/main" val="216500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400" b="1" dirty="0">
                <a:solidFill>
                  <a:srgbClr val="FF0000"/>
                </a:solidFill>
              </a:rPr>
              <a:t>III. </a:t>
            </a:r>
            <a:r>
              <a:rPr lang="en-US" sz="3400" b="1" dirty="0"/>
              <a:t>Under any covenant with Him, our </a:t>
            </a:r>
            <a:br>
              <a:rPr lang="en-US" sz="3400" b="1" dirty="0"/>
            </a:br>
            <a:r>
              <a:rPr lang="en-US" sz="3400" b="1" dirty="0"/>
              <a:t>God is worthy of our obedience, gratitude, </a:t>
            </a:r>
            <a:br>
              <a:rPr lang="en-US" sz="3400" b="1" dirty="0"/>
            </a:br>
            <a:r>
              <a:rPr lang="en-US" sz="3400" b="1" dirty="0"/>
              <a:t>and reverence and awe </a:t>
            </a:r>
            <a:r>
              <a:rPr lang="en-US" sz="3400" b="1" i="1" dirty="0"/>
              <a:t>(verses 25-29)</a:t>
            </a:r>
            <a:endParaRPr lang="en-US" sz="34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26</a:t>
            </a:r>
            <a:r>
              <a:rPr lang="en-US" sz="2800" b="1" dirty="0"/>
              <a:t> </a:t>
            </a:r>
            <a:r>
              <a:rPr lang="en-US" sz="2800" b="1" i="1" dirty="0"/>
              <a:t>At that time his voice shook the earth, but now he has promised, “Yet once more I will shake not only the earth but also the heavens.” </a:t>
            </a:r>
            <a:r>
              <a:rPr lang="en-US" sz="2400" b="1" dirty="0">
                <a:solidFill>
                  <a:srgbClr val="FF0000"/>
                </a:solidFill>
              </a:rPr>
              <a:t>27</a:t>
            </a:r>
            <a:r>
              <a:rPr lang="en-US" sz="2800" b="1" dirty="0"/>
              <a:t> </a:t>
            </a:r>
            <a:r>
              <a:rPr lang="en-US" sz="2800" b="1" i="1" dirty="0"/>
              <a:t>This phrase, “Yet once more,” indicates the removal of things that are shaken—that is, things that have been made—in order that the things that cannot be shaken may remain. </a:t>
            </a:r>
          </a:p>
          <a:p>
            <a:pPr marL="0" indent="0">
              <a:buNone/>
            </a:pPr>
            <a:r>
              <a:rPr lang="en-US" sz="2400" b="1" dirty="0">
                <a:solidFill>
                  <a:srgbClr val="FF0000"/>
                </a:solidFill>
              </a:rPr>
              <a:t>28 </a:t>
            </a:r>
            <a:r>
              <a:rPr lang="en-US" sz="2800" b="1" i="1" dirty="0"/>
              <a:t>Therefore let us be grateful for receiving a kingdom that cannot be shaken, and thus let us offer to God acceptable worship,      </a:t>
            </a:r>
            <a:r>
              <a:rPr lang="en-US" sz="2800" b="1" i="1" dirty="0">
                <a:solidFill>
                  <a:srgbClr val="0070C0"/>
                </a:solidFill>
              </a:rPr>
              <a:t>with </a:t>
            </a:r>
            <a:r>
              <a:rPr lang="en-US" sz="2800" b="1" i="1" u="sng" dirty="0">
                <a:solidFill>
                  <a:srgbClr val="0070C0"/>
                </a:solidFill>
              </a:rPr>
              <a:t>reverence</a:t>
            </a:r>
            <a:r>
              <a:rPr lang="en-US" sz="2800" b="1" i="1" dirty="0">
                <a:solidFill>
                  <a:srgbClr val="0070C0"/>
                </a:solidFill>
              </a:rPr>
              <a:t> and awe</a:t>
            </a:r>
            <a:r>
              <a:rPr lang="en-US" sz="2800" b="1" i="1" dirty="0"/>
              <a:t>…</a:t>
            </a:r>
          </a:p>
          <a:p>
            <a:pPr marL="0" indent="0">
              <a:buNone/>
            </a:pPr>
            <a:r>
              <a:rPr lang="en-US" dirty="0"/>
              <a:t>	</a:t>
            </a:r>
            <a:r>
              <a:rPr lang="en-US" sz="2800" b="1" dirty="0"/>
              <a:t>“</a:t>
            </a:r>
            <a:r>
              <a:rPr lang="en-US" sz="2800" b="1" i="1" dirty="0"/>
              <a:t>with </a:t>
            </a:r>
            <a:r>
              <a:rPr lang="en-US" sz="2800" b="1" i="1" u="sng" dirty="0">
                <a:solidFill>
                  <a:srgbClr val="0070C0"/>
                </a:solidFill>
              </a:rPr>
              <a:t>holy fear</a:t>
            </a:r>
            <a:r>
              <a:rPr lang="en-US" sz="2800" b="1" i="1" dirty="0">
                <a:solidFill>
                  <a:srgbClr val="0070C0"/>
                </a:solidFill>
              </a:rPr>
              <a:t> </a:t>
            </a:r>
            <a:r>
              <a:rPr lang="en-US" sz="2800" b="1" i="1" dirty="0"/>
              <a:t>and awe.</a:t>
            </a:r>
            <a:r>
              <a:rPr lang="en-US" sz="2800" b="1" dirty="0"/>
              <a:t>” </a:t>
            </a:r>
            <a:r>
              <a:rPr lang="en-US" sz="2800" b="1" dirty="0">
                <a:solidFill>
                  <a:srgbClr val="C00000"/>
                </a:solidFill>
              </a:rPr>
              <a:t>New Living Translation</a:t>
            </a:r>
            <a:endParaRPr lang="en-US" sz="2800" b="1" i="1" dirty="0">
              <a:solidFill>
                <a:srgbClr val="C00000"/>
              </a:solidFill>
            </a:endParaRPr>
          </a:p>
        </p:txBody>
      </p:sp>
    </p:spTree>
    <p:extLst>
      <p:ext uri="{BB962C8B-B14F-4D97-AF65-F5344CB8AC3E}">
        <p14:creationId xmlns:p14="http://schemas.microsoft.com/office/powerpoint/2010/main" val="184309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400" b="1" dirty="0">
                <a:solidFill>
                  <a:srgbClr val="FF0000"/>
                </a:solidFill>
              </a:rPr>
              <a:t>III. </a:t>
            </a:r>
            <a:r>
              <a:rPr lang="en-US" sz="3400" b="1" dirty="0"/>
              <a:t>Under any covenant with Him, our </a:t>
            </a:r>
            <a:br>
              <a:rPr lang="en-US" sz="3400" b="1" dirty="0"/>
            </a:br>
            <a:r>
              <a:rPr lang="en-US" sz="3400" b="1" dirty="0"/>
              <a:t>God is worthy of our obedience, gratitude, </a:t>
            </a:r>
            <a:br>
              <a:rPr lang="en-US" sz="3400" b="1" dirty="0"/>
            </a:br>
            <a:r>
              <a:rPr lang="en-US" sz="3400" b="1" dirty="0"/>
              <a:t>and reverence and awe </a:t>
            </a:r>
            <a:r>
              <a:rPr lang="en-US" sz="3400" b="1" i="1" dirty="0"/>
              <a:t>(verses 25-29)</a:t>
            </a:r>
            <a:endParaRPr lang="en-US" sz="34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29</a:t>
            </a:r>
            <a:r>
              <a:rPr lang="en-US" sz="2800" b="1" dirty="0"/>
              <a:t> </a:t>
            </a:r>
            <a:r>
              <a:rPr lang="en-US" sz="2800" b="1" i="1" dirty="0"/>
              <a:t>for our </a:t>
            </a:r>
            <a:r>
              <a:rPr lang="en-US" sz="2800" b="1" i="1" dirty="0">
                <a:solidFill>
                  <a:srgbClr val="0070C0"/>
                </a:solidFill>
              </a:rPr>
              <a:t>God</a:t>
            </a:r>
            <a:r>
              <a:rPr lang="en-US" sz="2800" b="1" i="1" dirty="0"/>
              <a:t> is a consuming fire.</a:t>
            </a:r>
          </a:p>
          <a:p>
            <a:pPr marL="0" indent="0">
              <a:buNone/>
            </a:pPr>
            <a:endParaRPr lang="en-US" sz="2800" b="1" dirty="0"/>
          </a:p>
          <a:p>
            <a:pPr marL="0" indent="0">
              <a:buNone/>
            </a:pPr>
            <a:r>
              <a:rPr lang="en-US" sz="2800" b="1" dirty="0"/>
              <a:t>“</a:t>
            </a:r>
            <a:r>
              <a:rPr lang="en-US" sz="2800" b="1" i="1" dirty="0">
                <a:solidFill>
                  <a:srgbClr val="0070C0"/>
                </a:solidFill>
              </a:rPr>
              <a:t>Jesus Christ </a:t>
            </a:r>
            <a:r>
              <a:rPr lang="en-US" sz="2800" b="1" i="1" dirty="0"/>
              <a:t>is the same yesterday and today and forever.</a:t>
            </a:r>
            <a:r>
              <a:rPr lang="en-US" sz="2800" b="1" dirty="0"/>
              <a:t>” </a:t>
            </a:r>
            <a:r>
              <a:rPr lang="en-US" sz="2800" b="1" dirty="0">
                <a:solidFill>
                  <a:srgbClr val="C00000"/>
                </a:solidFill>
              </a:rPr>
              <a:t>Hebrews 13:8</a:t>
            </a:r>
          </a:p>
          <a:p>
            <a:pPr marL="0" indent="0">
              <a:buNone/>
            </a:pPr>
            <a:endParaRPr lang="en-US" sz="2800" b="1" i="1" dirty="0"/>
          </a:p>
          <a:p>
            <a:pPr marL="0" indent="0">
              <a:buNone/>
            </a:pPr>
            <a:r>
              <a:rPr lang="en-US" sz="2800" b="1" i="1" dirty="0"/>
              <a:t> </a:t>
            </a:r>
          </a:p>
          <a:p>
            <a:pPr marL="0" indent="0">
              <a:buNone/>
            </a:pPr>
            <a:endParaRPr lang="en-US" sz="4400" b="1" i="1" dirty="0">
              <a:solidFill>
                <a:srgbClr val="0070C0"/>
              </a:solidFill>
            </a:endParaRPr>
          </a:p>
        </p:txBody>
      </p:sp>
    </p:spTree>
    <p:extLst>
      <p:ext uri="{BB962C8B-B14F-4D97-AF65-F5344CB8AC3E}">
        <p14:creationId xmlns:p14="http://schemas.microsoft.com/office/powerpoint/2010/main" val="98046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FD5DC2E-F89A-4EDF-8C6C-25D51B743C67}"/>
              </a:ext>
            </a:extLst>
          </p:cNvPr>
          <p:cNvSpPr>
            <a:spLocks noGrp="1"/>
          </p:cNvSpPr>
          <p:nvPr>
            <p:ph type="title"/>
          </p:nvPr>
        </p:nvSpPr>
        <p:spPr>
          <a:xfrm>
            <a:off x="1702749" y="5288697"/>
            <a:ext cx="8786502" cy="1322416"/>
          </a:xfrm>
          <a:noFill/>
          <a:effectLst/>
        </p:spPr>
        <p:txBody>
          <a:bodyPr>
            <a:noAutofit/>
          </a:bodyPr>
          <a:lstStyle/>
          <a:p>
            <a:pPr algn="ctr"/>
            <a:r>
              <a:rPr lang="en-US" sz="3500" b="1" dirty="0">
                <a:solidFill>
                  <a:schemeClr val="bg1"/>
                </a:solidFill>
              </a:rPr>
              <a:t>Run like we’re heirs to the kingdom!</a:t>
            </a:r>
            <a:br>
              <a:rPr lang="en-US" sz="3500" b="1" dirty="0">
                <a:solidFill>
                  <a:schemeClr val="bg1"/>
                </a:solidFill>
              </a:rPr>
            </a:br>
            <a:r>
              <a:rPr lang="en-US" sz="3500" b="1" i="1" dirty="0">
                <a:solidFill>
                  <a:schemeClr val="bg1"/>
                </a:solidFill>
              </a:rPr>
              <a:t>Hebrews 12:14-29</a:t>
            </a:r>
          </a:p>
        </p:txBody>
      </p:sp>
    </p:spTree>
    <p:extLst>
      <p:ext uri="{BB962C8B-B14F-4D97-AF65-F5344CB8AC3E}">
        <p14:creationId xmlns:p14="http://schemas.microsoft.com/office/powerpoint/2010/main" val="7064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600" b="1" dirty="0">
                <a:solidFill>
                  <a:srgbClr val="FF0000"/>
                </a:solidFill>
              </a:rPr>
              <a:t>I.</a:t>
            </a:r>
            <a:r>
              <a:rPr lang="en-US" sz="3600" b="1" dirty="0"/>
              <a:t> The heirs to the Kingdom must </a:t>
            </a:r>
            <a:br>
              <a:rPr lang="en-US" sz="3600" b="1" dirty="0"/>
            </a:br>
            <a:r>
              <a:rPr lang="en-US" sz="3600" b="1" dirty="0"/>
              <a:t>strive to guard its holiness </a:t>
            </a:r>
            <a:r>
              <a:rPr lang="en-US" sz="3600" b="1" i="1" dirty="0"/>
              <a:t>(verses 14-17)</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14</a:t>
            </a:r>
            <a:r>
              <a:rPr lang="en-US" sz="2800" b="1" dirty="0"/>
              <a:t> </a:t>
            </a:r>
            <a:r>
              <a:rPr lang="en-US" sz="2800" b="1" i="1" dirty="0">
                <a:solidFill>
                  <a:srgbClr val="0070C0"/>
                </a:solidFill>
              </a:rPr>
              <a:t>Strive for peace</a:t>
            </a:r>
            <a:r>
              <a:rPr lang="en-US" sz="2800" b="1" i="1" dirty="0"/>
              <a:t> </a:t>
            </a:r>
            <a:r>
              <a:rPr lang="en-US" sz="2800" b="1" i="1" u="sng" dirty="0">
                <a:solidFill>
                  <a:srgbClr val="0070C0"/>
                </a:solidFill>
              </a:rPr>
              <a:t>with everyone</a:t>
            </a:r>
            <a:r>
              <a:rPr lang="en-US" sz="2800" b="1" i="1" dirty="0"/>
              <a:t>, and for the holiness without which no one will see the Lord. </a:t>
            </a:r>
          </a:p>
          <a:p>
            <a:pPr marL="0" indent="0">
              <a:buNone/>
            </a:pPr>
            <a:r>
              <a:rPr lang="en-US" sz="2800" b="1" dirty="0"/>
              <a:t>“</a:t>
            </a:r>
            <a:r>
              <a:rPr lang="en-US" sz="2800" b="1" i="1" dirty="0"/>
              <a:t>If possible, so far as it depends on you, </a:t>
            </a:r>
            <a:r>
              <a:rPr lang="en-US" sz="2800" b="1" i="1" dirty="0">
                <a:solidFill>
                  <a:srgbClr val="0070C0"/>
                </a:solidFill>
              </a:rPr>
              <a:t>live peaceably </a:t>
            </a:r>
            <a:r>
              <a:rPr lang="en-US" sz="2800" b="1" i="1" u="sng" dirty="0">
                <a:solidFill>
                  <a:srgbClr val="0070C0"/>
                </a:solidFill>
              </a:rPr>
              <a:t>with all</a:t>
            </a:r>
            <a:r>
              <a:rPr lang="en-US" sz="2800" b="1" i="1" dirty="0"/>
              <a:t>.</a:t>
            </a:r>
            <a:r>
              <a:rPr lang="en-US" sz="2800" b="1" dirty="0"/>
              <a:t>” </a:t>
            </a:r>
            <a:r>
              <a:rPr lang="en-US" sz="2800" b="1" dirty="0">
                <a:solidFill>
                  <a:srgbClr val="C00000"/>
                </a:solidFill>
              </a:rPr>
              <a:t>Romans 12:18</a:t>
            </a:r>
          </a:p>
          <a:p>
            <a:pPr marL="0" indent="0">
              <a:buNone/>
            </a:pPr>
            <a:r>
              <a:rPr lang="en-US" sz="2800" b="1" dirty="0"/>
              <a:t>“</a:t>
            </a:r>
            <a:r>
              <a:rPr lang="en-US" sz="2800" b="1" i="1" dirty="0">
                <a:solidFill>
                  <a:srgbClr val="0070C0"/>
                </a:solidFill>
              </a:rPr>
              <a:t>Blessed are the peacemakers</a:t>
            </a:r>
            <a:r>
              <a:rPr lang="en-US" sz="2800" b="1" i="1" dirty="0"/>
              <a:t>, for they shall be called sons of God.</a:t>
            </a:r>
            <a:r>
              <a:rPr lang="en-US" sz="2800" b="1" dirty="0"/>
              <a:t>” </a:t>
            </a:r>
            <a:r>
              <a:rPr lang="en-US" sz="2800" b="1" dirty="0">
                <a:solidFill>
                  <a:srgbClr val="C00000"/>
                </a:solidFill>
              </a:rPr>
              <a:t>Matthew 5:9</a:t>
            </a:r>
            <a:endParaRPr lang="en-US" sz="2800" b="1" i="1" dirty="0">
              <a:solidFill>
                <a:srgbClr val="C00000"/>
              </a:solidFill>
            </a:endParaRPr>
          </a:p>
          <a:p>
            <a:pPr marL="0" indent="0">
              <a:buNone/>
            </a:pPr>
            <a:endParaRPr lang="en-US" sz="2800" b="1" i="1" dirty="0">
              <a:solidFill>
                <a:srgbClr val="C00000"/>
              </a:solidFill>
            </a:endParaRPr>
          </a:p>
        </p:txBody>
      </p:sp>
    </p:spTree>
    <p:extLst>
      <p:ext uri="{BB962C8B-B14F-4D97-AF65-F5344CB8AC3E}">
        <p14:creationId xmlns:p14="http://schemas.microsoft.com/office/powerpoint/2010/main" val="3383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600" b="1" dirty="0">
                <a:solidFill>
                  <a:srgbClr val="FF0000"/>
                </a:solidFill>
              </a:rPr>
              <a:t>I.</a:t>
            </a:r>
            <a:r>
              <a:rPr lang="en-US" sz="3600" b="1" dirty="0"/>
              <a:t> The heirs to the Kingdom must </a:t>
            </a:r>
            <a:br>
              <a:rPr lang="en-US" sz="3600" b="1" dirty="0"/>
            </a:br>
            <a:r>
              <a:rPr lang="en-US" sz="3600" b="1" dirty="0"/>
              <a:t>strive to guard its holiness </a:t>
            </a:r>
            <a:r>
              <a:rPr lang="en-US" sz="3600" b="1" i="1" dirty="0"/>
              <a:t>(verses 14-17)</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14</a:t>
            </a:r>
            <a:r>
              <a:rPr lang="en-US" sz="2800" b="1" dirty="0"/>
              <a:t> </a:t>
            </a:r>
            <a:r>
              <a:rPr lang="en-US" sz="2800" b="1" i="1" dirty="0">
                <a:solidFill>
                  <a:srgbClr val="0070C0"/>
                </a:solidFill>
              </a:rPr>
              <a:t>Strive </a:t>
            </a:r>
            <a:r>
              <a:rPr lang="en-US" sz="2800" b="1" i="1" dirty="0"/>
              <a:t>for</a:t>
            </a:r>
            <a:r>
              <a:rPr lang="en-US" sz="2800" b="1" i="1" dirty="0">
                <a:solidFill>
                  <a:srgbClr val="0070C0"/>
                </a:solidFill>
              </a:rPr>
              <a:t> </a:t>
            </a:r>
            <a:r>
              <a:rPr lang="en-US" sz="2800" b="1" i="1" dirty="0"/>
              <a:t>peace with everyone, and </a:t>
            </a:r>
            <a:r>
              <a:rPr lang="en-US" sz="2800" b="1" i="1" dirty="0">
                <a:solidFill>
                  <a:srgbClr val="0070C0"/>
                </a:solidFill>
              </a:rPr>
              <a:t>for the holiness</a:t>
            </a:r>
            <a:r>
              <a:rPr lang="en-US" sz="2800" b="1" i="1" dirty="0"/>
              <a:t> without which no one will see the Lord. </a:t>
            </a:r>
          </a:p>
          <a:p>
            <a:pPr marL="0" indent="0">
              <a:buNone/>
            </a:pPr>
            <a:r>
              <a:rPr lang="en-US" sz="2800" b="1" dirty="0"/>
              <a:t>God “</a:t>
            </a:r>
            <a:r>
              <a:rPr lang="en-US" sz="2800" b="1" i="1" dirty="0"/>
              <a:t>disciplines us for our good, </a:t>
            </a:r>
            <a:r>
              <a:rPr lang="en-US" sz="2800" b="1" i="1" dirty="0">
                <a:solidFill>
                  <a:srgbClr val="0070C0"/>
                </a:solidFill>
              </a:rPr>
              <a:t>that we may </a:t>
            </a:r>
            <a:r>
              <a:rPr lang="en-US" sz="2800" b="1" i="1" u="sng" dirty="0">
                <a:solidFill>
                  <a:srgbClr val="0070C0"/>
                </a:solidFill>
              </a:rPr>
              <a:t>share</a:t>
            </a:r>
            <a:r>
              <a:rPr lang="en-US" sz="2800" b="1" i="1" dirty="0">
                <a:solidFill>
                  <a:srgbClr val="0070C0"/>
                </a:solidFill>
              </a:rPr>
              <a:t> his holiness</a:t>
            </a:r>
            <a:r>
              <a:rPr lang="en-US" sz="2800" b="1" i="1" dirty="0"/>
              <a:t>.</a:t>
            </a:r>
            <a:r>
              <a:rPr lang="en-US" sz="2800" b="1" dirty="0"/>
              <a:t>” </a:t>
            </a:r>
            <a:r>
              <a:rPr lang="en-US" sz="2800" b="1" dirty="0">
                <a:solidFill>
                  <a:srgbClr val="C00000"/>
                </a:solidFill>
              </a:rPr>
              <a:t>Hebrews 12:10</a:t>
            </a:r>
            <a:endParaRPr lang="en-US" sz="2800" b="1" i="1" dirty="0">
              <a:solidFill>
                <a:srgbClr val="C00000"/>
              </a:solidFill>
            </a:endParaRPr>
          </a:p>
          <a:p>
            <a:pPr marL="0" indent="0">
              <a:buNone/>
            </a:pPr>
            <a:endParaRPr lang="en-US" sz="2800" b="1" i="1" dirty="0">
              <a:solidFill>
                <a:srgbClr val="C00000"/>
              </a:solidFill>
            </a:endParaRPr>
          </a:p>
        </p:txBody>
      </p:sp>
    </p:spTree>
    <p:extLst>
      <p:ext uri="{BB962C8B-B14F-4D97-AF65-F5344CB8AC3E}">
        <p14:creationId xmlns:p14="http://schemas.microsoft.com/office/powerpoint/2010/main" val="150634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600" b="1" dirty="0"/>
              <a:t>God’s grace produces holiness in us </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800" b="1" dirty="0"/>
              <a:t>Jesus Christ has made it possible for us to “</a:t>
            </a:r>
            <a:r>
              <a:rPr lang="en-US" sz="2800" b="1" i="1" dirty="0">
                <a:solidFill>
                  <a:srgbClr val="0070C0"/>
                </a:solidFill>
              </a:rPr>
              <a:t>find grace to help</a:t>
            </a:r>
            <a:r>
              <a:rPr lang="en-US" sz="2800" b="1" i="1" dirty="0"/>
              <a:t> in time of need.</a:t>
            </a:r>
            <a:r>
              <a:rPr lang="en-US" sz="2800" b="1" dirty="0"/>
              <a:t>” </a:t>
            </a:r>
            <a:r>
              <a:rPr lang="en-US" sz="2800" b="1" dirty="0">
                <a:solidFill>
                  <a:srgbClr val="C00000"/>
                </a:solidFill>
              </a:rPr>
              <a:t>Hebrews 4:16</a:t>
            </a:r>
          </a:p>
          <a:p>
            <a:pPr marL="0" indent="0">
              <a:buNone/>
            </a:pPr>
            <a:r>
              <a:rPr lang="en-US" sz="2800" b="1" dirty="0"/>
              <a:t>This “</a:t>
            </a:r>
            <a:r>
              <a:rPr lang="en-US" sz="2800" b="1" i="1" dirty="0">
                <a:solidFill>
                  <a:srgbClr val="0070C0"/>
                </a:solidFill>
              </a:rPr>
              <a:t>grace</a:t>
            </a:r>
            <a:r>
              <a:rPr lang="en-US" sz="2800" b="1" i="1" dirty="0"/>
              <a:t> of God</a:t>
            </a:r>
            <a:r>
              <a:rPr lang="en-US" sz="2800" b="1" dirty="0"/>
              <a:t>” is “</a:t>
            </a:r>
            <a:r>
              <a:rPr lang="en-US" sz="2800" b="1" i="1" dirty="0">
                <a:solidFill>
                  <a:srgbClr val="0070C0"/>
                </a:solidFill>
              </a:rPr>
              <a:t>training us </a:t>
            </a:r>
            <a:r>
              <a:rPr lang="en-US" sz="2800" b="1" i="1" dirty="0"/>
              <a:t>to renounce ungodliness and worldly passions, and </a:t>
            </a:r>
            <a:r>
              <a:rPr lang="en-US" sz="2800" b="1" i="1" dirty="0">
                <a:solidFill>
                  <a:srgbClr val="0070C0"/>
                </a:solidFill>
              </a:rPr>
              <a:t>to live </a:t>
            </a:r>
            <a:r>
              <a:rPr lang="en-US" sz="2800" b="1" i="1" dirty="0"/>
              <a:t>self-controlled, upright, and </a:t>
            </a:r>
            <a:r>
              <a:rPr lang="en-US" sz="2800" b="1" i="1" dirty="0">
                <a:solidFill>
                  <a:srgbClr val="0070C0"/>
                </a:solidFill>
              </a:rPr>
              <a:t>godly lives </a:t>
            </a:r>
            <a:r>
              <a:rPr lang="en-US" sz="2800" b="1" i="1" dirty="0"/>
              <a:t>in the present age.</a:t>
            </a:r>
            <a:r>
              <a:rPr lang="en-US" sz="2800" b="1" dirty="0"/>
              <a:t>” </a:t>
            </a:r>
            <a:r>
              <a:rPr lang="en-US" sz="2800" b="1" dirty="0">
                <a:solidFill>
                  <a:srgbClr val="C00000"/>
                </a:solidFill>
              </a:rPr>
              <a:t>Titus 2:11-12</a:t>
            </a:r>
          </a:p>
          <a:p>
            <a:pPr marL="0" indent="0">
              <a:buNone/>
            </a:pPr>
            <a:r>
              <a:rPr lang="en-US" sz="2800" b="1" dirty="0"/>
              <a:t>We know from the example of Enoch in Hebrews 11 that we walk with God as “</a:t>
            </a:r>
            <a:r>
              <a:rPr lang="en-US" sz="2800" b="1" i="1" dirty="0"/>
              <a:t>those who </a:t>
            </a:r>
            <a:r>
              <a:rPr lang="en-US" sz="2800" b="1" i="1" dirty="0">
                <a:solidFill>
                  <a:srgbClr val="0070C0"/>
                </a:solidFill>
              </a:rPr>
              <a:t>earnestly seek him</a:t>
            </a:r>
            <a:r>
              <a:rPr lang="en-US" sz="2800" b="1" i="1" dirty="0"/>
              <a:t>.</a:t>
            </a:r>
            <a:r>
              <a:rPr lang="en-US" sz="2800" b="1" dirty="0"/>
              <a:t>” </a:t>
            </a:r>
            <a:r>
              <a:rPr lang="en-US" sz="2800" b="1" dirty="0">
                <a:solidFill>
                  <a:srgbClr val="C00000"/>
                </a:solidFill>
              </a:rPr>
              <a:t>Hebrews 11:6, NIV </a:t>
            </a:r>
          </a:p>
          <a:p>
            <a:pPr marL="0" indent="0">
              <a:buNone/>
            </a:pPr>
            <a:r>
              <a:rPr lang="en-US" sz="2800" b="1" dirty="0"/>
              <a:t>“</a:t>
            </a:r>
            <a:r>
              <a:rPr lang="en-US" sz="2800" b="1" i="1" dirty="0"/>
              <a:t>Truly, truly, I say to you, unless one is born again he cannot </a:t>
            </a:r>
            <a:r>
              <a:rPr lang="en-US" sz="2800" b="1" i="1" dirty="0">
                <a:solidFill>
                  <a:srgbClr val="0070C0"/>
                </a:solidFill>
              </a:rPr>
              <a:t>see the kingdom of God</a:t>
            </a:r>
            <a:r>
              <a:rPr lang="en-US" sz="2800" b="1" i="1" dirty="0"/>
              <a:t>.</a:t>
            </a:r>
            <a:r>
              <a:rPr lang="en-US" sz="2800" b="1" dirty="0"/>
              <a:t>” </a:t>
            </a:r>
            <a:r>
              <a:rPr lang="en-US" sz="2800" b="1" dirty="0">
                <a:solidFill>
                  <a:srgbClr val="C00000"/>
                </a:solidFill>
              </a:rPr>
              <a:t>John 3:3 </a:t>
            </a:r>
            <a:endParaRPr lang="en-US" sz="3600" b="1" i="1" dirty="0">
              <a:solidFill>
                <a:srgbClr val="C00000"/>
              </a:solidFill>
            </a:endParaRPr>
          </a:p>
        </p:txBody>
      </p:sp>
    </p:spTree>
    <p:extLst>
      <p:ext uri="{BB962C8B-B14F-4D97-AF65-F5344CB8AC3E}">
        <p14:creationId xmlns:p14="http://schemas.microsoft.com/office/powerpoint/2010/main" val="203178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600" b="1" dirty="0">
                <a:solidFill>
                  <a:srgbClr val="FF0000"/>
                </a:solidFill>
              </a:rPr>
              <a:t>I.</a:t>
            </a:r>
            <a:r>
              <a:rPr lang="en-US" sz="3600" b="1" dirty="0"/>
              <a:t> The heirs to the Kingdom must </a:t>
            </a:r>
            <a:br>
              <a:rPr lang="en-US" sz="3600" b="1" dirty="0"/>
            </a:br>
            <a:r>
              <a:rPr lang="en-US" sz="3600" b="1" dirty="0"/>
              <a:t>strive to guard its holiness </a:t>
            </a:r>
            <a:r>
              <a:rPr lang="en-US" sz="3600" b="1" i="1" dirty="0"/>
              <a:t>(verses 14-17)</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0" indent="0">
              <a:buNone/>
            </a:pPr>
            <a:r>
              <a:rPr lang="en-US" sz="2400" b="1" dirty="0">
                <a:solidFill>
                  <a:srgbClr val="FF0000"/>
                </a:solidFill>
              </a:rPr>
              <a:t>15</a:t>
            </a:r>
            <a:r>
              <a:rPr lang="en-US" sz="2800" b="1" dirty="0"/>
              <a:t> </a:t>
            </a:r>
            <a:r>
              <a:rPr lang="en-US" sz="2800" b="1" i="1" dirty="0">
                <a:solidFill>
                  <a:srgbClr val="0070C0"/>
                </a:solidFill>
              </a:rPr>
              <a:t>See to it</a:t>
            </a:r>
            <a:r>
              <a:rPr lang="en-US" sz="2800" b="1" i="1" dirty="0"/>
              <a:t> that </a:t>
            </a:r>
            <a:r>
              <a:rPr lang="en-US" sz="2800" b="1" i="1" dirty="0">
                <a:solidFill>
                  <a:srgbClr val="0070C0"/>
                </a:solidFill>
              </a:rPr>
              <a:t>no one fails to obtain the </a:t>
            </a:r>
            <a:r>
              <a:rPr lang="en-US" sz="2800" b="1" i="1" u="sng" dirty="0">
                <a:solidFill>
                  <a:srgbClr val="0070C0"/>
                </a:solidFill>
              </a:rPr>
              <a:t>grace</a:t>
            </a:r>
            <a:r>
              <a:rPr lang="en-US" sz="2800" b="1" i="1" dirty="0">
                <a:solidFill>
                  <a:srgbClr val="0070C0"/>
                </a:solidFill>
              </a:rPr>
              <a:t> of God</a:t>
            </a:r>
            <a:r>
              <a:rPr lang="en-US" sz="2800" b="1" i="1" dirty="0"/>
              <a:t>; that no “</a:t>
            </a:r>
            <a:r>
              <a:rPr lang="en-US" sz="2800" b="1" i="1" dirty="0">
                <a:solidFill>
                  <a:srgbClr val="0070C0"/>
                </a:solidFill>
              </a:rPr>
              <a:t>root of bitterness</a:t>
            </a:r>
            <a:r>
              <a:rPr lang="en-US" sz="2800" b="1" i="1" dirty="0"/>
              <a:t>” springs up and </a:t>
            </a:r>
            <a:r>
              <a:rPr lang="en-US" sz="2800" b="1" i="1" dirty="0">
                <a:solidFill>
                  <a:srgbClr val="0070C0"/>
                </a:solidFill>
              </a:rPr>
              <a:t>causes trouble</a:t>
            </a:r>
            <a:r>
              <a:rPr lang="en-US" sz="2800" b="1" i="1" dirty="0"/>
              <a:t>, and </a:t>
            </a:r>
            <a:r>
              <a:rPr lang="en-US" sz="2800" b="1" i="1" dirty="0">
                <a:solidFill>
                  <a:srgbClr val="0070C0"/>
                </a:solidFill>
              </a:rPr>
              <a:t>by it many become defiled</a:t>
            </a:r>
            <a:r>
              <a:rPr lang="en-US" sz="2800" b="1" i="1" dirty="0"/>
              <a:t>…</a:t>
            </a:r>
          </a:p>
          <a:p>
            <a:pPr marL="0" indent="0">
              <a:buNone/>
            </a:pPr>
            <a:r>
              <a:rPr lang="en-US" sz="2800" b="1" dirty="0"/>
              <a:t>“…</a:t>
            </a:r>
            <a:r>
              <a:rPr lang="en-US" sz="2800" b="1" i="1" dirty="0"/>
              <a:t>let us consider how to </a:t>
            </a:r>
            <a:r>
              <a:rPr lang="en-US" sz="2800" b="1" i="1" dirty="0">
                <a:solidFill>
                  <a:srgbClr val="0070C0"/>
                </a:solidFill>
              </a:rPr>
              <a:t>provoke one another to love and good deeds</a:t>
            </a:r>
            <a:r>
              <a:rPr lang="en-US" sz="2800" b="1" i="1" dirty="0"/>
              <a:t>, </a:t>
            </a:r>
            <a:r>
              <a:rPr lang="en-US" sz="2800" b="1" i="1" u="sng" dirty="0">
                <a:solidFill>
                  <a:srgbClr val="0070C0"/>
                </a:solidFill>
              </a:rPr>
              <a:t>not neglecting to meet together</a:t>
            </a:r>
            <a:r>
              <a:rPr lang="en-US" sz="2800" b="1" i="1" dirty="0"/>
              <a:t>, as is the habit of some, but encouraging one another, and all the more as you see the Day approaching.</a:t>
            </a:r>
            <a:r>
              <a:rPr lang="en-US" sz="2800" b="1" dirty="0"/>
              <a:t>” </a:t>
            </a:r>
            <a:r>
              <a:rPr lang="en-US" sz="2800" b="1" dirty="0">
                <a:solidFill>
                  <a:srgbClr val="C00000"/>
                </a:solidFill>
              </a:rPr>
              <a:t>Hebrews 10:24-25, NRSV</a:t>
            </a:r>
            <a:endParaRPr lang="en-US" sz="3600" b="1" i="1" dirty="0">
              <a:solidFill>
                <a:srgbClr val="C00000"/>
              </a:solidFill>
            </a:endParaRPr>
          </a:p>
        </p:txBody>
      </p:sp>
    </p:spTree>
    <p:extLst>
      <p:ext uri="{BB962C8B-B14F-4D97-AF65-F5344CB8AC3E}">
        <p14:creationId xmlns:p14="http://schemas.microsoft.com/office/powerpoint/2010/main" val="268539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596202"/>
            <a:ext cx="11831875" cy="1293028"/>
          </a:xfrm>
        </p:spPr>
        <p:txBody>
          <a:bodyPr>
            <a:noAutofit/>
          </a:bodyPr>
          <a:lstStyle/>
          <a:p>
            <a:r>
              <a:rPr lang="en-US" sz="3600" b="1" dirty="0">
                <a:solidFill>
                  <a:srgbClr val="FF0000"/>
                </a:solidFill>
              </a:rPr>
              <a:t>I.</a:t>
            </a:r>
            <a:r>
              <a:rPr lang="en-US" sz="3600" b="1" dirty="0"/>
              <a:t> The heirs to the Kingdom must </a:t>
            </a:r>
            <a:br>
              <a:rPr lang="en-US" sz="3600" b="1" dirty="0"/>
            </a:br>
            <a:r>
              <a:rPr lang="en-US" sz="3600" b="1" dirty="0"/>
              <a:t>strive to guard its holiness </a:t>
            </a:r>
            <a:r>
              <a:rPr lang="en-US" sz="3600" b="1" i="1" dirty="0"/>
              <a:t>(verses 14-17)</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1976316"/>
            <a:ext cx="11691257" cy="4674855"/>
          </a:xfrm>
        </p:spPr>
        <p:txBody>
          <a:bodyPr>
            <a:noAutofit/>
          </a:bodyPr>
          <a:lstStyle/>
          <a:p>
            <a:pPr marL="0" indent="0">
              <a:buNone/>
            </a:pPr>
            <a:r>
              <a:rPr lang="en-US" sz="2400" b="1" dirty="0">
                <a:solidFill>
                  <a:srgbClr val="FF0000"/>
                </a:solidFill>
              </a:rPr>
              <a:t>16</a:t>
            </a:r>
            <a:r>
              <a:rPr lang="en-US" sz="2800" b="1" dirty="0"/>
              <a:t> </a:t>
            </a:r>
            <a:r>
              <a:rPr lang="en-US" sz="2800" b="1" i="1" dirty="0"/>
              <a:t>that no one is sexually immoral or </a:t>
            </a:r>
            <a:r>
              <a:rPr lang="en-US" sz="2800" b="1" i="1" dirty="0">
                <a:solidFill>
                  <a:srgbClr val="0070C0"/>
                </a:solidFill>
              </a:rPr>
              <a:t>unholy like Esau</a:t>
            </a:r>
            <a:r>
              <a:rPr lang="en-US" sz="2800" b="1" i="1" dirty="0"/>
              <a:t>, who </a:t>
            </a:r>
            <a:r>
              <a:rPr lang="en-US" sz="2800" b="1" i="1" dirty="0">
                <a:solidFill>
                  <a:srgbClr val="0070C0"/>
                </a:solidFill>
              </a:rPr>
              <a:t>sold his birthright for a single meal</a:t>
            </a:r>
            <a:r>
              <a:rPr lang="en-US" sz="2800" b="1" i="1" dirty="0"/>
              <a:t>. </a:t>
            </a:r>
            <a:r>
              <a:rPr lang="en-US" sz="2400" b="1" dirty="0">
                <a:solidFill>
                  <a:srgbClr val="FF0000"/>
                </a:solidFill>
              </a:rPr>
              <a:t>17</a:t>
            </a:r>
            <a:r>
              <a:rPr lang="en-US" sz="2800" b="1" dirty="0"/>
              <a:t> </a:t>
            </a:r>
            <a:r>
              <a:rPr lang="en-US" sz="2800" b="1" i="1" dirty="0"/>
              <a:t>For you know that afterward, when he desired to inherit the blessing, he was rejected, for he found no chance to repent, though he sought it with tears. </a:t>
            </a:r>
          </a:p>
          <a:p>
            <a:pPr marL="0" indent="0">
              <a:buNone/>
            </a:pPr>
            <a:r>
              <a:rPr lang="en-US" sz="2800" b="1" dirty="0"/>
              <a:t>“</a:t>
            </a:r>
            <a:r>
              <a:rPr lang="en-US" sz="2800" b="1" i="1" dirty="0"/>
              <a:t>Esau came in from the field, and he was exhausted. And Esau said to Jacob, ‘Let me eat some of that red stew, for I am exhausted!’ …Jacob said, ‘Sell me your birthright now.’ </a:t>
            </a:r>
            <a:r>
              <a:rPr lang="en-US" sz="2800" b="1" i="1" dirty="0">
                <a:solidFill>
                  <a:srgbClr val="0070C0"/>
                </a:solidFill>
              </a:rPr>
              <a:t>Esau said, ‘I am about to die; of what use is a birthright to me?’</a:t>
            </a:r>
            <a:r>
              <a:rPr lang="en-US" sz="2800" b="1" i="1" dirty="0"/>
              <a:t> Jacob said, ‘Swear to me now.’ So he swore to him and sold his birthright to Jacob. Then Jacob gave Esau bread and lentil stew, and he ate and drank and rose and went his way. </a:t>
            </a:r>
            <a:r>
              <a:rPr lang="en-US" sz="2800" b="1" i="1" dirty="0">
                <a:solidFill>
                  <a:srgbClr val="0070C0"/>
                </a:solidFill>
              </a:rPr>
              <a:t>Thus, Esau despised his birthright</a:t>
            </a:r>
            <a:r>
              <a:rPr lang="en-US" sz="2800" b="1" i="1" dirty="0"/>
              <a:t>.</a:t>
            </a:r>
            <a:r>
              <a:rPr lang="en-US" sz="2800" b="1" dirty="0"/>
              <a:t>” </a:t>
            </a:r>
            <a:r>
              <a:rPr lang="en-US" sz="2800" b="1" dirty="0">
                <a:solidFill>
                  <a:srgbClr val="C00000"/>
                </a:solidFill>
              </a:rPr>
              <a:t>Genesis 25:29-34 </a:t>
            </a:r>
            <a:endParaRPr lang="en-US" sz="2800" b="1" i="1" dirty="0">
              <a:solidFill>
                <a:srgbClr val="C00000"/>
              </a:solidFill>
            </a:endParaRPr>
          </a:p>
        </p:txBody>
      </p:sp>
    </p:spTree>
    <p:extLst>
      <p:ext uri="{BB962C8B-B14F-4D97-AF65-F5344CB8AC3E}">
        <p14:creationId xmlns:p14="http://schemas.microsoft.com/office/powerpoint/2010/main" val="114979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596202"/>
            <a:ext cx="11831875" cy="1293028"/>
          </a:xfrm>
        </p:spPr>
        <p:txBody>
          <a:bodyPr>
            <a:noAutofit/>
          </a:bodyPr>
          <a:lstStyle/>
          <a:p>
            <a:r>
              <a:rPr lang="en-US" sz="3600" b="1" dirty="0">
                <a:solidFill>
                  <a:srgbClr val="FF0000"/>
                </a:solidFill>
              </a:rPr>
              <a:t>I.</a:t>
            </a:r>
            <a:r>
              <a:rPr lang="en-US" sz="3600" b="1" dirty="0"/>
              <a:t> The heirs to the Kingdom must </a:t>
            </a:r>
            <a:br>
              <a:rPr lang="en-US" sz="3600" b="1" dirty="0"/>
            </a:br>
            <a:r>
              <a:rPr lang="en-US" sz="3600" b="1" dirty="0"/>
              <a:t>strive to guard its holiness </a:t>
            </a:r>
            <a:r>
              <a:rPr lang="en-US" sz="3600" b="1" i="1" dirty="0"/>
              <a:t>(verses 14-17)</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1976316"/>
            <a:ext cx="11691257" cy="4674855"/>
          </a:xfrm>
        </p:spPr>
        <p:txBody>
          <a:bodyPr>
            <a:noAutofit/>
          </a:bodyPr>
          <a:lstStyle/>
          <a:p>
            <a:pPr marL="0" indent="0">
              <a:buNone/>
            </a:pPr>
            <a:r>
              <a:rPr lang="en-US" sz="2400" b="1" dirty="0">
                <a:solidFill>
                  <a:srgbClr val="FF0000"/>
                </a:solidFill>
              </a:rPr>
              <a:t>16</a:t>
            </a:r>
            <a:r>
              <a:rPr lang="en-US" sz="2800" b="1" dirty="0"/>
              <a:t> </a:t>
            </a:r>
            <a:r>
              <a:rPr lang="en-US" sz="2800" b="1" i="1" dirty="0"/>
              <a:t>that no one is sexually immoral or </a:t>
            </a:r>
            <a:r>
              <a:rPr lang="en-US" sz="2800" b="1" i="1" u="sng" dirty="0"/>
              <a:t>unholy</a:t>
            </a:r>
            <a:r>
              <a:rPr lang="en-US" sz="2800" b="1" i="1" dirty="0"/>
              <a:t> like Esau, who sold his birthright for a single meal. </a:t>
            </a:r>
            <a:r>
              <a:rPr lang="en-US" sz="2400" b="1" dirty="0">
                <a:solidFill>
                  <a:srgbClr val="FF0000"/>
                </a:solidFill>
              </a:rPr>
              <a:t>17</a:t>
            </a:r>
            <a:r>
              <a:rPr lang="en-US" sz="2800" b="1" dirty="0"/>
              <a:t> </a:t>
            </a:r>
            <a:r>
              <a:rPr lang="en-US" sz="2800" b="1" i="1" dirty="0">
                <a:solidFill>
                  <a:srgbClr val="0070C0"/>
                </a:solidFill>
              </a:rPr>
              <a:t>For you know that afterward, when he desired to inherit the blessing, he was rejected, for he found no </a:t>
            </a:r>
            <a:r>
              <a:rPr lang="en-US" sz="2800" b="1" i="1" u="sng" dirty="0">
                <a:solidFill>
                  <a:srgbClr val="0070C0"/>
                </a:solidFill>
              </a:rPr>
              <a:t>chance</a:t>
            </a:r>
            <a:r>
              <a:rPr lang="en-US" sz="2800" b="1" i="1" dirty="0">
                <a:solidFill>
                  <a:srgbClr val="0070C0"/>
                </a:solidFill>
              </a:rPr>
              <a:t> to repent, though he sought it with tears. </a:t>
            </a:r>
          </a:p>
          <a:p>
            <a:pPr marL="0" indent="0">
              <a:buNone/>
            </a:pPr>
            <a:r>
              <a:rPr lang="en-US" sz="2800" b="1" dirty="0"/>
              <a:t>“</a:t>
            </a:r>
            <a:r>
              <a:rPr lang="en-US" sz="2800" b="1" i="1" dirty="0"/>
              <a:t>Esau said to his father, ‘Have you but one blessing, my father? Bless me, even me also, O my father.’ And </a:t>
            </a:r>
            <a:r>
              <a:rPr lang="en-US" sz="2800" b="1" i="1" dirty="0">
                <a:solidFill>
                  <a:srgbClr val="0070C0"/>
                </a:solidFill>
              </a:rPr>
              <a:t>Esau lifted up his voice and wept</a:t>
            </a:r>
            <a:r>
              <a:rPr lang="en-US" sz="2800" b="1" i="1" dirty="0"/>
              <a:t>…Now </a:t>
            </a:r>
            <a:r>
              <a:rPr lang="en-US" sz="2800" b="1" i="1" dirty="0">
                <a:solidFill>
                  <a:srgbClr val="0070C0"/>
                </a:solidFill>
              </a:rPr>
              <a:t>Esau hated Jacob</a:t>
            </a:r>
            <a:r>
              <a:rPr lang="en-US" sz="2800" b="1" i="1" dirty="0"/>
              <a:t> because of the blessing with which his father had blessed him, and </a:t>
            </a:r>
            <a:r>
              <a:rPr lang="en-US" sz="2800" b="1" i="1" dirty="0">
                <a:solidFill>
                  <a:srgbClr val="0070C0"/>
                </a:solidFill>
              </a:rPr>
              <a:t>Esau said </a:t>
            </a:r>
            <a:r>
              <a:rPr lang="en-US" sz="2800" b="1" i="1" dirty="0"/>
              <a:t>to himself, ‘The days of mourning for my father are approaching; then </a:t>
            </a:r>
            <a:r>
              <a:rPr lang="en-US" sz="2800" b="1" i="1" dirty="0">
                <a:solidFill>
                  <a:srgbClr val="0070C0"/>
                </a:solidFill>
              </a:rPr>
              <a:t>I will kill my brother Jacob</a:t>
            </a:r>
            <a:r>
              <a:rPr lang="en-US" sz="2800" b="1" i="1" dirty="0"/>
              <a:t>.’</a:t>
            </a:r>
            <a:r>
              <a:rPr lang="en-US" sz="2800" b="1" dirty="0"/>
              <a:t>” </a:t>
            </a:r>
            <a:r>
              <a:rPr lang="en-US" sz="2800" b="1" dirty="0">
                <a:solidFill>
                  <a:srgbClr val="C00000"/>
                </a:solidFill>
              </a:rPr>
              <a:t>Genesis 27:38, 41</a:t>
            </a:r>
            <a:endParaRPr lang="en-US" sz="3600" b="1" i="1" dirty="0">
              <a:solidFill>
                <a:srgbClr val="C00000"/>
              </a:solidFill>
            </a:endParaRPr>
          </a:p>
        </p:txBody>
      </p:sp>
    </p:spTree>
    <p:extLst>
      <p:ext uri="{BB962C8B-B14F-4D97-AF65-F5344CB8AC3E}">
        <p14:creationId xmlns:p14="http://schemas.microsoft.com/office/powerpoint/2010/main" val="204679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418E-D682-4E90-A7DF-6F8397A782D0}"/>
              </a:ext>
            </a:extLst>
          </p:cNvPr>
          <p:cNvSpPr>
            <a:spLocks noGrp="1"/>
          </p:cNvSpPr>
          <p:nvPr>
            <p:ph type="title"/>
          </p:nvPr>
        </p:nvSpPr>
        <p:spPr>
          <a:xfrm>
            <a:off x="360125" y="890117"/>
            <a:ext cx="11831875" cy="1293028"/>
          </a:xfrm>
        </p:spPr>
        <p:txBody>
          <a:bodyPr>
            <a:noAutofit/>
          </a:bodyPr>
          <a:lstStyle/>
          <a:p>
            <a:r>
              <a:rPr lang="en-US" sz="3600" b="1" dirty="0">
                <a:solidFill>
                  <a:srgbClr val="FF0000"/>
                </a:solidFill>
              </a:rPr>
              <a:t>II. </a:t>
            </a:r>
            <a:r>
              <a:rPr lang="en-US" sz="3600" b="1" dirty="0"/>
              <a:t>We are heirs to a majestic Kingdom </a:t>
            </a:r>
            <a:br>
              <a:rPr lang="en-US" sz="3600" b="1" dirty="0"/>
            </a:br>
            <a:r>
              <a:rPr lang="en-US" sz="3600" b="1" dirty="0"/>
              <a:t>because of a better covenant </a:t>
            </a:r>
            <a:r>
              <a:rPr lang="en-US" sz="3600" b="1" i="1" dirty="0"/>
              <a:t>(verses 18-24)</a:t>
            </a:r>
            <a:endParaRPr lang="en-US" sz="3600" i="1" dirty="0"/>
          </a:p>
        </p:txBody>
      </p:sp>
      <p:sp>
        <p:nvSpPr>
          <p:cNvPr id="3" name="Content Placeholder 2">
            <a:extLst>
              <a:ext uri="{FF2B5EF4-FFF2-40B4-BE49-F238E27FC236}">
                <a16:creationId xmlns:a16="http://schemas.microsoft.com/office/drawing/2014/main" id="{387A15D7-8CDA-4540-9E8F-659345F95EDA}"/>
              </a:ext>
            </a:extLst>
          </p:cNvPr>
          <p:cNvSpPr>
            <a:spLocks noGrp="1"/>
          </p:cNvSpPr>
          <p:nvPr>
            <p:ph idx="1"/>
          </p:nvPr>
        </p:nvSpPr>
        <p:spPr>
          <a:xfrm>
            <a:off x="304799" y="2527317"/>
            <a:ext cx="11691257" cy="4249058"/>
          </a:xfrm>
        </p:spPr>
        <p:txBody>
          <a:bodyPr>
            <a:noAutofit/>
          </a:bodyPr>
          <a:lstStyle/>
          <a:p>
            <a:pPr marL="457200" indent="-457200">
              <a:buFont typeface="+mj-lt"/>
              <a:buAutoNum type="alphaUcPeriod"/>
            </a:pPr>
            <a:r>
              <a:rPr lang="en-US" sz="2800" b="1" dirty="0"/>
              <a:t>Under the old covenant, God’s presence prompted intense fear and separation </a:t>
            </a:r>
            <a:r>
              <a:rPr lang="en-US" sz="2800" b="1" i="1" dirty="0"/>
              <a:t>(verses 18-21)</a:t>
            </a:r>
          </a:p>
          <a:p>
            <a:pPr marL="0" indent="0">
              <a:buNone/>
            </a:pPr>
            <a:r>
              <a:rPr lang="en-US" sz="2400" b="1" dirty="0">
                <a:solidFill>
                  <a:srgbClr val="FF0000"/>
                </a:solidFill>
              </a:rPr>
              <a:t>18</a:t>
            </a:r>
            <a:r>
              <a:rPr lang="en-US" sz="2800" b="1" dirty="0"/>
              <a:t> </a:t>
            </a:r>
            <a:r>
              <a:rPr lang="en-US" sz="2800" b="1" i="1" dirty="0"/>
              <a:t>For </a:t>
            </a:r>
            <a:r>
              <a:rPr lang="en-US" sz="2800" b="1" i="1" dirty="0">
                <a:solidFill>
                  <a:srgbClr val="0070C0"/>
                </a:solidFill>
              </a:rPr>
              <a:t>you have </a:t>
            </a:r>
            <a:r>
              <a:rPr lang="en-US" sz="2800" b="1" i="1" u="sng" dirty="0">
                <a:solidFill>
                  <a:srgbClr val="0070C0"/>
                </a:solidFill>
              </a:rPr>
              <a:t>not</a:t>
            </a:r>
            <a:r>
              <a:rPr lang="en-US" sz="2800" b="1" i="1" dirty="0">
                <a:solidFill>
                  <a:srgbClr val="0070C0"/>
                </a:solidFill>
              </a:rPr>
              <a:t> come to </a:t>
            </a:r>
            <a:r>
              <a:rPr lang="en-US" sz="2800" b="1" i="1" dirty="0"/>
              <a:t>what may be touched, a blazing fire and darkness and gloom and a tempest </a:t>
            </a:r>
            <a:r>
              <a:rPr lang="en-US" sz="2400" b="1" dirty="0">
                <a:solidFill>
                  <a:srgbClr val="FF0000"/>
                </a:solidFill>
              </a:rPr>
              <a:t>19</a:t>
            </a:r>
            <a:r>
              <a:rPr lang="en-US" sz="2800" b="1" dirty="0"/>
              <a:t> </a:t>
            </a:r>
            <a:r>
              <a:rPr lang="en-US" sz="2800" b="1" i="1" dirty="0"/>
              <a:t>and the sound of a trumpet and a voice whose words made the hearers beg that no further messages be spoken to them.</a:t>
            </a:r>
            <a:r>
              <a:rPr lang="en-US" sz="2800" b="1" dirty="0"/>
              <a:t> </a:t>
            </a:r>
            <a:r>
              <a:rPr lang="en-US" sz="2400" b="1" dirty="0">
                <a:solidFill>
                  <a:srgbClr val="FF0000"/>
                </a:solidFill>
              </a:rPr>
              <a:t>20</a:t>
            </a:r>
            <a:r>
              <a:rPr lang="en-US" sz="2800" b="1" dirty="0"/>
              <a:t> </a:t>
            </a:r>
            <a:r>
              <a:rPr lang="en-US" sz="2800" b="1" i="1" dirty="0"/>
              <a:t>For they could not endure the order that was given, “If even a beast touches the mountain, it shall be stoned.”</a:t>
            </a:r>
            <a:r>
              <a:rPr lang="en-US" sz="2800" b="1" dirty="0"/>
              <a:t> </a:t>
            </a:r>
            <a:r>
              <a:rPr lang="en-US" sz="2400" b="1" dirty="0">
                <a:solidFill>
                  <a:srgbClr val="FF0000"/>
                </a:solidFill>
              </a:rPr>
              <a:t>21</a:t>
            </a:r>
            <a:r>
              <a:rPr lang="en-US" sz="2800" b="1" dirty="0"/>
              <a:t> </a:t>
            </a:r>
            <a:r>
              <a:rPr lang="en-US" sz="2800" b="1" i="1" dirty="0">
                <a:solidFill>
                  <a:srgbClr val="0070C0"/>
                </a:solidFill>
              </a:rPr>
              <a:t>Indeed, so terrifying was the sight that Moses said, “I tremble with fear.” </a:t>
            </a:r>
          </a:p>
          <a:p>
            <a:pPr marL="0" indent="0">
              <a:buNone/>
            </a:pPr>
            <a:r>
              <a:rPr lang="en-US" sz="5400" dirty="0"/>
              <a:t>  </a:t>
            </a:r>
            <a:endParaRPr lang="en-US" sz="5400" b="1" i="1" dirty="0"/>
          </a:p>
        </p:txBody>
      </p:sp>
    </p:spTree>
    <p:extLst>
      <p:ext uri="{BB962C8B-B14F-4D97-AF65-F5344CB8AC3E}">
        <p14:creationId xmlns:p14="http://schemas.microsoft.com/office/powerpoint/2010/main" val="337931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Droplet</Template>
  <TotalTime>6497</TotalTime>
  <Words>1324</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Vapor Trail</vt:lpstr>
      <vt:lpstr>Press on to maturity!  </vt:lpstr>
      <vt:lpstr>Run like we’re heirs to the kingdom! Hebrews 12:14-29</vt:lpstr>
      <vt:lpstr>I. The heirs to the Kingdom must  strive to guard its holiness (verses 14-17)</vt:lpstr>
      <vt:lpstr>I. The heirs to the Kingdom must  strive to guard its holiness (verses 14-17)</vt:lpstr>
      <vt:lpstr>God’s grace produces holiness in us </vt:lpstr>
      <vt:lpstr>I. The heirs to the Kingdom must  strive to guard its holiness (verses 14-17)</vt:lpstr>
      <vt:lpstr>I. The heirs to the Kingdom must  strive to guard its holiness (verses 14-17)</vt:lpstr>
      <vt:lpstr>I. The heirs to the Kingdom must  strive to guard its holiness (verses 14-17)</vt:lpstr>
      <vt:lpstr>II. We are heirs to a majestic Kingdom  because of a better covenant (verses 18-24)</vt:lpstr>
      <vt:lpstr>II. We are heirs to a majestic Kingdom  because of a better covenant (verses 18-24)</vt:lpstr>
      <vt:lpstr>a better covenant</vt:lpstr>
      <vt:lpstr>III. Under any covenant with Him, our  God is worthy of our obedience, gratitude,  and reverence and awe (verses 25-29)</vt:lpstr>
      <vt:lpstr>III. Under any covenant with Him, our  God is worthy of our obedience, gratitude,  and reverence and awe (verses 25-29)</vt:lpstr>
      <vt:lpstr>III. Under any covenant with Him, our  God is worthy of our obedience, gratitude,  and reverence and awe (verses 25-29)</vt:lpstr>
      <vt:lpstr>III. Under any covenant with Him, our  God is worthy of our obedience, gratitude,  and reverence and awe (verses 25-29)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on to maturity!</dc:title>
  <dc:creator>User1</dc:creator>
  <cp:lastModifiedBy>User1</cp:lastModifiedBy>
  <cp:revision>344</cp:revision>
  <dcterms:created xsi:type="dcterms:W3CDTF">2019-01-17T18:47:20Z</dcterms:created>
  <dcterms:modified xsi:type="dcterms:W3CDTF">2019-09-18T17:19:57Z</dcterms:modified>
</cp:coreProperties>
</file>