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421" r:id="rId3"/>
    <p:sldId id="265" r:id="rId4"/>
    <p:sldId id="454" r:id="rId5"/>
    <p:sldId id="488" r:id="rId6"/>
    <p:sldId id="477" r:id="rId7"/>
    <p:sldId id="478" r:id="rId8"/>
    <p:sldId id="479" r:id="rId9"/>
    <p:sldId id="489" r:id="rId10"/>
    <p:sldId id="491" r:id="rId11"/>
    <p:sldId id="490" r:id="rId12"/>
    <p:sldId id="492" r:id="rId13"/>
    <p:sldId id="480" r:id="rId14"/>
    <p:sldId id="481" r:id="rId15"/>
    <p:sldId id="482" r:id="rId16"/>
    <p:sldId id="493" r:id="rId17"/>
    <p:sldId id="494" r:id="rId18"/>
    <p:sldId id="495" r:id="rId19"/>
    <p:sldId id="483" r:id="rId20"/>
    <p:sldId id="484" r:id="rId21"/>
    <p:sldId id="485" r:id="rId22"/>
    <p:sldId id="486" r:id="rId23"/>
    <p:sldId id="4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8/31/19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8/31/19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8/31/19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8/31/19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8/31/19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8/31/19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8/31/19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8/31/19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8/31/19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995854" y="5410153"/>
            <a:ext cx="4785361" cy="1825096"/>
          </a:xfrm>
        </p:spPr>
        <p:txBody>
          <a:bodyPr>
            <a:normAutofit fontScale="90000"/>
          </a:bodyPr>
          <a:lstStyle/>
          <a:p>
            <a:r>
              <a:rPr lang="en-US" sz="4900" b="1" i="1" dirty="0">
                <a:solidFill>
                  <a:schemeClr val="accent1"/>
                </a:solidFill>
              </a:rPr>
              <a:t>Press on to maturity!</a:t>
            </a:r>
            <a:br>
              <a:rPr lang="en-US" sz="2800" b="1" i="1" dirty="0">
                <a:solidFill>
                  <a:schemeClr val="accent1"/>
                </a:solidFill>
              </a:rPr>
            </a:br>
            <a:br>
              <a:rPr lang="en-US" sz="2800" b="1" i="1" dirty="0">
                <a:solidFill>
                  <a:schemeClr val="accent1"/>
                </a:solidFill>
              </a:rPr>
            </a:br>
            <a:endParaRPr lang="en-US" sz="2800" b="1" i="1" dirty="0">
              <a:solidFill>
                <a:schemeClr val="accent1"/>
              </a:solidFill>
            </a:endParaRPr>
          </a:p>
        </p:txBody>
      </p:sp>
      <p:sp>
        <p:nvSpPr>
          <p:cNvPr id="3" name="TextBox 2">
            <a:extLst>
              <a:ext uri="{FF2B5EF4-FFF2-40B4-BE49-F238E27FC236}">
                <a16:creationId xmlns:a16="http://schemas.microsoft.com/office/drawing/2014/main" id="{5BCFCFC3-3F26-41E0-B3C0-9EE81DBBEE20}"/>
              </a:ext>
            </a:extLst>
          </p:cNvPr>
          <p:cNvSpPr txBox="1"/>
          <p:nvPr/>
        </p:nvSpPr>
        <p:spPr>
          <a:xfrm>
            <a:off x="425699" y="548641"/>
            <a:ext cx="7255261" cy="2246769"/>
          </a:xfrm>
          <a:prstGeom prst="rect">
            <a:avLst/>
          </a:prstGeom>
          <a:noFill/>
        </p:spPr>
        <p:txBody>
          <a:bodyPr wrap="square" rtlCol="0">
            <a:spAutoFit/>
          </a:bodyPr>
          <a:lstStyle/>
          <a:p>
            <a:r>
              <a:rPr lang="en-US" sz="2800" b="1" dirty="0"/>
              <a:t>“</a:t>
            </a:r>
            <a:r>
              <a:rPr lang="en-US" sz="2800" b="1" i="1" dirty="0"/>
              <a:t>For whatever was written in former days was written for our instruction, that through endurance and through the encouragement of the Scriptures we might have hope.</a:t>
            </a:r>
            <a:r>
              <a:rPr lang="en-US" sz="2800" b="1" dirty="0"/>
              <a:t>” </a:t>
            </a:r>
            <a:r>
              <a:rPr lang="en-US" sz="2800" b="1" dirty="0">
                <a:solidFill>
                  <a:srgbClr val="C00000"/>
                </a:solidFill>
              </a:rPr>
              <a:t>Romans 15:4</a:t>
            </a:r>
          </a:p>
        </p:txBody>
      </p:sp>
    </p:spTree>
    <p:extLst>
      <p:ext uri="{BB962C8B-B14F-4D97-AF65-F5344CB8AC3E}">
        <p14:creationId xmlns:p14="http://schemas.microsoft.com/office/powerpoint/2010/main" val="13039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6"/>
            <a:ext cx="11691257" cy="5294513"/>
          </a:xfrm>
        </p:spPr>
        <p:txBody>
          <a:bodyPr>
            <a:noAutofit/>
          </a:bodyPr>
          <a:lstStyle/>
          <a:p>
            <a:pPr marL="0" indent="0">
              <a:buNone/>
            </a:pPr>
            <a:r>
              <a:rPr lang="en-US" sz="2400" b="1" dirty="0">
                <a:solidFill>
                  <a:srgbClr val="FF0000"/>
                </a:solidFill>
              </a:rPr>
              <a:t>24</a:t>
            </a:r>
            <a:r>
              <a:rPr lang="en-US" sz="2800" b="1" i="1" dirty="0"/>
              <a:t> By faith Moses, when he was grown up, refused to be called the son of Pharaoh’s daughter, </a:t>
            </a:r>
            <a:r>
              <a:rPr lang="en-US" sz="2400" b="1" dirty="0">
                <a:solidFill>
                  <a:srgbClr val="FF0000"/>
                </a:solidFill>
              </a:rPr>
              <a:t>25</a:t>
            </a:r>
            <a:r>
              <a:rPr lang="en-US" sz="2800" b="1" i="1" dirty="0"/>
              <a:t> choosing rather to be mistreated with the people of God than to enjoy the fleeting pleasures of sin. </a:t>
            </a:r>
            <a:r>
              <a:rPr lang="en-US" sz="2400" b="1" dirty="0">
                <a:solidFill>
                  <a:srgbClr val="FF0000"/>
                </a:solidFill>
              </a:rPr>
              <a:t>26</a:t>
            </a:r>
            <a:r>
              <a:rPr lang="en-US" sz="2800" b="1" i="1" dirty="0"/>
              <a:t> </a:t>
            </a:r>
            <a:r>
              <a:rPr lang="en-US" sz="2800" b="1" i="1" dirty="0">
                <a:solidFill>
                  <a:srgbClr val="0070C0"/>
                </a:solidFill>
              </a:rPr>
              <a:t>He considered the reproach of Christ greater wealth than the treasures of Egypt, for he was looking to the reward</a:t>
            </a:r>
            <a:r>
              <a:rPr lang="en-US" sz="2800" b="1" i="1" dirty="0"/>
              <a:t>. </a:t>
            </a:r>
          </a:p>
          <a:p>
            <a:pPr marL="0" indent="0">
              <a:buNone/>
            </a:pPr>
            <a:r>
              <a:rPr lang="en-US" sz="2800" b="1" dirty="0">
                <a:solidFill>
                  <a:srgbClr val="7030A0"/>
                </a:solidFill>
              </a:rPr>
              <a:t>In what way did </a:t>
            </a:r>
            <a:r>
              <a:rPr lang="en-US" sz="2800" b="1" u="sng" dirty="0">
                <a:solidFill>
                  <a:srgbClr val="7030A0"/>
                </a:solidFill>
              </a:rPr>
              <a:t>Moses’</a:t>
            </a:r>
            <a:r>
              <a:rPr lang="en-US" sz="2800" b="1" dirty="0">
                <a:solidFill>
                  <a:srgbClr val="7030A0"/>
                </a:solidFill>
              </a:rPr>
              <a:t> life demonstrate he embraced the testimony of God as supreme?</a:t>
            </a:r>
          </a:p>
          <a:p>
            <a:pPr marL="0" indent="0">
              <a:buNone/>
            </a:pPr>
            <a:r>
              <a:rPr lang="en-US" sz="2800" b="1" dirty="0"/>
              <a:t>“…</a:t>
            </a:r>
            <a:r>
              <a:rPr lang="en-US" sz="2800" b="1" i="1" dirty="0"/>
              <a:t>you endured a hard struggle with sufferings, sometimes being publicly exposed to reproach and affliction, and sometimes being partners with those so treated…since you knew that you yourselves had a better possession and an abiding one. Therefore, do not throw away your confidence, which has a great reward.</a:t>
            </a:r>
            <a:r>
              <a:rPr lang="en-US" sz="2800" b="1" dirty="0"/>
              <a:t>” </a:t>
            </a:r>
            <a:r>
              <a:rPr lang="en-US" sz="2800" b="1" dirty="0">
                <a:solidFill>
                  <a:srgbClr val="C00000"/>
                </a:solidFill>
              </a:rPr>
              <a:t>Hebrews 10:32-35 </a:t>
            </a:r>
          </a:p>
        </p:txBody>
      </p:sp>
    </p:spTree>
    <p:extLst>
      <p:ext uri="{BB962C8B-B14F-4D97-AF65-F5344CB8AC3E}">
        <p14:creationId xmlns:p14="http://schemas.microsoft.com/office/powerpoint/2010/main" val="29963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27</a:t>
            </a:r>
            <a:r>
              <a:rPr lang="en-US" sz="2800" b="1" i="1" dirty="0"/>
              <a:t> By faith he left Egypt, </a:t>
            </a:r>
            <a:r>
              <a:rPr lang="en-US" sz="2800" b="1" i="1" dirty="0">
                <a:solidFill>
                  <a:srgbClr val="0070C0"/>
                </a:solidFill>
              </a:rPr>
              <a:t>not being afraid of the anger of the king</a:t>
            </a:r>
            <a:r>
              <a:rPr lang="en-US" sz="2800" b="1" i="1" dirty="0"/>
              <a:t>, for </a:t>
            </a:r>
            <a:r>
              <a:rPr lang="en-US" sz="2800" b="1" i="1" dirty="0">
                <a:solidFill>
                  <a:srgbClr val="0070C0"/>
                </a:solidFill>
              </a:rPr>
              <a:t>he endured as seeing him who is invisible</a:t>
            </a:r>
            <a:r>
              <a:rPr lang="en-US" sz="2800" b="1" i="1" dirty="0"/>
              <a:t>. </a:t>
            </a:r>
          </a:p>
          <a:p>
            <a:pPr marL="0" indent="0">
              <a:buNone/>
            </a:pPr>
            <a:r>
              <a:rPr lang="en-US" sz="2800" b="1" dirty="0">
                <a:solidFill>
                  <a:srgbClr val="7030A0"/>
                </a:solidFill>
              </a:rPr>
              <a:t>In what way did </a:t>
            </a:r>
            <a:r>
              <a:rPr lang="en-US" sz="2800" b="1" u="sng" dirty="0">
                <a:solidFill>
                  <a:srgbClr val="7030A0"/>
                </a:solidFill>
              </a:rPr>
              <a:t>Moses’</a:t>
            </a:r>
            <a:r>
              <a:rPr lang="en-US" sz="2800" b="1" dirty="0">
                <a:solidFill>
                  <a:srgbClr val="7030A0"/>
                </a:solidFill>
              </a:rPr>
              <a:t> life demonstrate he embraced the testimony of God as supreme? </a:t>
            </a:r>
          </a:p>
          <a:p>
            <a:pPr marL="0" indent="0">
              <a:buNone/>
            </a:pPr>
            <a:endParaRPr lang="en-US" dirty="0"/>
          </a:p>
          <a:p>
            <a:pPr marL="0" indent="0">
              <a:buNone/>
            </a:pPr>
            <a:r>
              <a:rPr lang="en-US" dirty="0"/>
              <a:t>	</a:t>
            </a:r>
            <a:r>
              <a:rPr lang="en-US" sz="2000" b="1" dirty="0">
                <a:solidFill>
                  <a:srgbClr val="FF0000"/>
                </a:solidFill>
              </a:rPr>
              <a:t> </a:t>
            </a:r>
            <a:r>
              <a:rPr lang="en-US" sz="2400" b="1" dirty="0">
                <a:solidFill>
                  <a:srgbClr val="FF0000"/>
                </a:solidFill>
              </a:rPr>
              <a:t>27</a:t>
            </a:r>
            <a:r>
              <a:rPr lang="en-US" sz="2800" b="1" dirty="0">
                <a:solidFill>
                  <a:srgbClr val="FF0000"/>
                </a:solidFill>
              </a:rPr>
              <a:t> </a:t>
            </a:r>
            <a:r>
              <a:rPr lang="en-US" sz="2800" b="1" dirty="0"/>
              <a:t>…</a:t>
            </a:r>
            <a:r>
              <a:rPr lang="en-US" sz="2800" b="1" i="1" dirty="0"/>
              <a:t>for he endured as seeing the One who is unseen. 		</a:t>
            </a:r>
            <a:r>
              <a:rPr lang="en-US" sz="2800" b="1" i="1" dirty="0">
                <a:solidFill>
                  <a:srgbClr val="C00000"/>
                </a:solidFill>
              </a:rPr>
              <a:t>(Literal translation of the Greek text)</a:t>
            </a:r>
            <a:endParaRPr lang="en-US" sz="2800" b="1" dirty="0">
              <a:solidFill>
                <a:srgbClr val="C00000"/>
              </a:solidFill>
            </a:endParaRPr>
          </a:p>
        </p:txBody>
      </p:sp>
    </p:spTree>
    <p:extLst>
      <p:ext uri="{BB962C8B-B14F-4D97-AF65-F5344CB8AC3E}">
        <p14:creationId xmlns:p14="http://schemas.microsoft.com/office/powerpoint/2010/main" val="88461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28</a:t>
            </a:r>
            <a:r>
              <a:rPr lang="en-US" sz="2800" b="1" i="1" dirty="0"/>
              <a:t> By faith he kept the Passover and </a:t>
            </a:r>
            <a:r>
              <a:rPr lang="en-US" sz="2800" b="1" i="1" dirty="0">
                <a:solidFill>
                  <a:srgbClr val="0070C0"/>
                </a:solidFill>
              </a:rPr>
              <a:t>sprinkled the blood</a:t>
            </a:r>
            <a:r>
              <a:rPr lang="en-US" sz="2800" b="1" i="1" dirty="0"/>
              <a:t>, so that the Destroyer of the firstborn might not touch them.  </a:t>
            </a:r>
          </a:p>
          <a:p>
            <a:pPr marL="0" indent="0">
              <a:buNone/>
            </a:pPr>
            <a:r>
              <a:rPr lang="en-US" sz="2800" b="1" dirty="0">
                <a:solidFill>
                  <a:srgbClr val="7030A0"/>
                </a:solidFill>
              </a:rPr>
              <a:t>In what way did </a:t>
            </a:r>
            <a:r>
              <a:rPr lang="en-US" sz="2800" b="1" u="sng" dirty="0">
                <a:solidFill>
                  <a:srgbClr val="7030A0"/>
                </a:solidFill>
              </a:rPr>
              <a:t>Moses’</a:t>
            </a:r>
            <a:r>
              <a:rPr lang="en-US" sz="2800" b="1" dirty="0">
                <a:solidFill>
                  <a:srgbClr val="7030A0"/>
                </a:solidFill>
              </a:rPr>
              <a:t> life demonstrate he embraced the testimony of God as supreme? </a:t>
            </a:r>
          </a:p>
          <a:p>
            <a:pPr marL="0" indent="0">
              <a:buNone/>
            </a:pPr>
            <a:endParaRPr lang="en-US" sz="2800" b="1" dirty="0">
              <a:solidFill>
                <a:srgbClr val="7030A0"/>
              </a:solidFill>
            </a:endParaRPr>
          </a:p>
          <a:p>
            <a:pPr marL="0" indent="0">
              <a:buNone/>
            </a:pPr>
            <a:r>
              <a:rPr lang="en-US" sz="2800" b="1" dirty="0"/>
              <a:t>“</a:t>
            </a:r>
            <a:r>
              <a:rPr lang="en-US" sz="2800" b="1" i="1" dirty="0"/>
              <a:t>To kill lambs and smear their blood on Israelite doorposts would seem from a human perspective no more sensible than Noah’s building of a boat on dry land, </a:t>
            </a:r>
            <a:r>
              <a:rPr lang="en-US" sz="2800" b="1" i="1" dirty="0">
                <a:solidFill>
                  <a:srgbClr val="0070C0"/>
                </a:solidFill>
              </a:rPr>
              <a:t>but Moses was prepared to take God at his word</a:t>
            </a:r>
            <a:r>
              <a:rPr lang="en-US" sz="2800" b="1" i="1" dirty="0"/>
              <a:t>.</a:t>
            </a:r>
            <a:r>
              <a:rPr lang="en-US" sz="2800" b="1" dirty="0"/>
              <a:t>” </a:t>
            </a:r>
            <a:r>
              <a:rPr lang="en-US" sz="2800" b="1" dirty="0">
                <a:solidFill>
                  <a:srgbClr val="C00000"/>
                </a:solidFill>
              </a:rPr>
              <a:t>R.T. France in his commentary on verse 28 </a:t>
            </a:r>
          </a:p>
        </p:txBody>
      </p:sp>
    </p:spTree>
    <p:extLst>
      <p:ext uri="{BB962C8B-B14F-4D97-AF65-F5344CB8AC3E}">
        <p14:creationId xmlns:p14="http://schemas.microsoft.com/office/powerpoint/2010/main" val="9430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u="sng" dirty="0">
                <a:solidFill>
                  <a:srgbClr val="7030A0"/>
                </a:solidFill>
              </a:rPr>
              <a:t>Moses</a:t>
            </a:r>
            <a:r>
              <a:rPr lang="en-US" sz="2800" b="1" dirty="0">
                <a:solidFill>
                  <a:srgbClr val="7030A0"/>
                </a:solidFill>
              </a:rPr>
              <a:t> experienced God’s commendation</a:t>
            </a:r>
          </a:p>
        </p:txBody>
      </p:sp>
      <p:pic>
        <p:nvPicPr>
          <p:cNvPr id="5" name="Picture 4">
            <a:extLst>
              <a:ext uri="{FF2B5EF4-FFF2-40B4-BE49-F238E27FC236}">
                <a16:creationId xmlns:a16="http://schemas.microsoft.com/office/drawing/2014/main" id="{FDE9F223-7795-485D-AFEA-474AED1B0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8172"/>
            <a:ext cx="7227975" cy="4799828"/>
          </a:xfrm>
          <a:prstGeom prst="rect">
            <a:avLst/>
          </a:prstGeom>
        </p:spPr>
      </p:pic>
      <p:sp>
        <p:nvSpPr>
          <p:cNvPr id="6" name="TextBox 5">
            <a:extLst>
              <a:ext uri="{FF2B5EF4-FFF2-40B4-BE49-F238E27FC236}">
                <a16:creationId xmlns:a16="http://schemas.microsoft.com/office/drawing/2014/main" id="{B98990DA-771E-498C-B648-73BAF2C5705F}"/>
              </a:ext>
            </a:extLst>
          </p:cNvPr>
          <p:cNvSpPr txBox="1"/>
          <p:nvPr/>
        </p:nvSpPr>
        <p:spPr>
          <a:xfrm>
            <a:off x="7532774" y="3140499"/>
            <a:ext cx="4659226" cy="2677656"/>
          </a:xfrm>
          <a:prstGeom prst="rect">
            <a:avLst/>
          </a:prstGeom>
          <a:noFill/>
        </p:spPr>
        <p:txBody>
          <a:bodyPr wrap="square" rtlCol="0">
            <a:spAutoFit/>
          </a:bodyPr>
          <a:lstStyle/>
          <a:p>
            <a:pPr algn="ctr"/>
            <a:r>
              <a:rPr lang="en-US" sz="2800" b="1" dirty="0"/>
              <a:t>“</a:t>
            </a:r>
            <a:r>
              <a:rPr lang="en-US" sz="2800" b="1" i="1" dirty="0"/>
              <a:t>Now Moses was faithful in all God’s house as a servant, </a:t>
            </a:r>
            <a:r>
              <a:rPr lang="en-US" sz="2800" b="1" i="1" dirty="0">
                <a:solidFill>
                  <a:srgbClr val="0070C0"/>
                </a:solidFill>
              </a:rPr>
              <a:t>to testify to the things that were to be spoken later</a:t>
            </a:r>
            <a:r>
              <a:rPr lang="en-US" sz="2800" b="1" i="1" dirty="0"/>
              <a:t>.</a:t>
            </a:r>
            <a:r>
              <a:rPr lang="en-US" sz="2800" b="1" dirty="0"/>
              <a:t>”      </a:t>
            </a:r>
            <a:r>
              <a:rPr lang="en-US" sz="2800" b="1" dirty="0">
                <a:solidFill>
                  <a:srgbClr val="C00000"/>
                </a:solidFill>
              </a:rPr>
              <a:t>Hebrews 3:5</a:t>
            </a:r>
          </a:p>
        </p:txBody>
      </p:sp>
    </p:spTree>
    <p:extLst>
      <p:ext uri="{BB962C8B-B14F-4D97-AF65-F5344CB8AC3E}">
        <p14:creationId xmlns:p14="http://schemas.microsoft.com/office/powerpoint/2010/main" val="2059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solidFill>
                  <a:srgbClr val="7030A0"/>
                </a:solidFill>
              </a:rPr>
              <a:t>What is the “take away” from this example of faith?</a:t>
            </a:r>
          </a:p>
          <a:p>
            <a:pPr marL="0" indent="0">
              <a:buNone/>
            </a:pPr>
            <a:endParaRPr lang="en-US" dirty="0"/>
          </a:p>
          <a:p>
            <a:pPr marL="0" indent="0">
              <a:buNone/>
            </a:pPr>
            <a:r>
              <a:rPr lang="en-US" sz="2800" b="1" dirty="0"/>
              <a:t>Reject the temptation to worldly ways in your life, especially when they offer deliverance from the path of suffering God’s ways purposefully lead you into. And when God’s path brings you into the path of powerful adversaries, remember those adversaries are ultimately powerless on a path that is eternal. There was power in the blood of </a:t>
            </a:r>
            <a:r>
              <a:rPr lang="en-US" sz="2800" b="1" u="sng" dirty="0"/>
              <a:t>a</a:t>
            </a:r>
            <a:r>
              <a:rPr lang="en-US" sz="2800" b="1" dirty="0"/>
              <a:t> lamb in Moses’ time; how much more power is there in the blood of </a:t>
            </a:r>
            <a:r>
              <a:rPr lang="en-US" sz="2800" b="1" u="sng" dirty="0"/>
              <a:t>The</a:t>
            </a:r>
            <a:r>
              <a:rPr lang="en-US" sz="2800" b="1" dirty="0"/>
              <a:t> Lamb in our time and for all time!</a:t>
            </a:r>
            <a:endParaRPr lang="en-US" sz="3600" b="1" dirty="0">
              <a:solidFill>
                <a:srgbClr val="7030A0"/>
              </a:solidFill>
            </a:endParaRPr>
          </a:p>
        </p:txBody>
      </p:sp>
    </p:spTree>
    <p:extLst>
      <p:ext uri="{BB962C8B-B14F-4D97-AF65-F5344CB8AC3E}">
        <p14:creationId xmlns:p14="http://schemas.microsoft.com/office/powerpoint/2010/main" val="7904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29</a:t>
            </a:r>
            <a:r>
              <a:rPr lang="en-US" sz="2800" b="1" i="1" dirty="0"/>
              <a:t> </a:t>
            </a:r>
            <a:r>
              <a:rPr lang="en-US" sz="2800" b="1" i="1" dirty="0">
                <a:solidFill>
                  <a:srgbClr val="0070C0"/>
                </a:solidFill>
              </a:rPr>
              <a:t>By faith the people crossed the Red Sea as on dry land, but the Egyptians, when they attempted to do the same, were drowned</a:t>
            </a:r>
            <a:r>
              <a:rPr lang="en-US" sz="2800" b="1" i="1" dirty="0"/>
              <a:t>.  </a:t>
            </a:r>
            <a:r>
              <a:rPr lang="en-US" sz="2400" b="1" dirty="0">
                <a:solidFill>
                  <a:srgbClr val="FF0000"/>
                </a:solidFill>
              </a:rPr>
              <a:t>30</a:t>
            </a:r>
            <a:r>
              <a:rPr lang="en-US" sz="2800" b="1" i="1" dirty="0"/>
              <a:t> By faith the walls of Jericho fell down after they had been encircled for seven days. </a:t>
            </a:r>
          </a:p>
          <a:p>
            <a:pPr marL="0" indent="0">
              <a:buNone/>
            </a:pPr>
            <a:r>
              <a:rPr lang="en-US" sz="2800" b="1" dirty="0">
                <a:solidFill>
                  <a:srgbClr val="7030A0"/>
                </a:solidFill>
              </a:rPr>
              <a:t>In what way did </a:t>
            </a:r>
            <a:r>
              <a:rPr lang="en-US" sz="2800" b="1" u="sng" dirty="0">
                <a:solidFill>
                  <a:srgbClr val="7030A0"/>
                </a:solidFill>
              </a:rPr>
              <a:t>the people</a:t>
            </a:r>
            <a:r>
              <a:rPr lang="en-US" sz="2800" b="1" dirty="0">
                <a:solidFill>
                  <a:srgbClr val="7030A0"/>
                </a:solidFill>
              </a:rPr>
              <a:t> demonstrate they embraced the testimony of God as supreme? </a:t>
            </a:r>
          </a:p>
        </p:txBody>
      </p:sp>
    </p:spTree>
    <p:extLst>
      <p:ext uri="{BB962C8B-B14F-4D97-AF65-F5344CB8AC3E}">
        <p14:creationId xmlns:p14="http://schemas.microsoft.com/office/powerpoint/2010/main" val="21853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t>“</a:t>
            </a:r>
            <a:r>
              <a:rPr lang="en-US" sz="2800" b="1" i="1" dirty="0"/>
              <a:t>They said to Moses, ‘Is it because there are no graves in Egypt that you have taken us away to die in the wilderness? What have you done to us in bringing us out of Egypt? Is not this what we said to you in Egypt: “Leave us alone that we may serve the Egyptians”? For it would have been better for us to serve the Egyptians than to die in the wilderness.’ And Moses said to the people, ‘Fear not, stand firm, and see the salvation of the </a:t>
            </a:r>
            <a:r>
              <a:rPr lang="en-US" sz="2800" b="1" i="1" cap="small" dirty="0"/>
              <a:t>Lord</a:t>
            </a:r>
            <a:r>
              <a:rPr lang="en-US" sz="2800" b="1" i="1" dirty="0"/>
              <a:t>, which he will work for you today. For the Egyptians whom you see today, you shall never see again. The </a:t>
            </a:r>
            <a:r>
              <a:rPr lang="en-US" sz="2800" b="1" i="1" cap="small" dirty="0"/>
              <a:t>Lord</a:t>
            </a:r>
            <a:r>
              <a:rPr lang="en-US" sz="2800" b="1" i="1" dirty="0"/>
              <a:t> will fight for you, and you have only to be silent.’</a:t>
            </a:r>
            <a:r>
              <a:rPr lang="en-US" sz="2800" b="1" dirty="0"/>
              <a:t>” </a:t>
            </a:r>
            <a:r>
              <a:rPr lang="en-US" sz="2800" b="1" dirty="0">
                <a:solidFill>
                  <a:srgbClr val="C00000"/>
                </a:solidFill>
              </a:rPr>
              <a:t>Exodus 14:11-14</a:t>
            </a:r>
          </a:p>
          <a:p>
            <a:pPr marL="0" indent="0">
              <a:buNone/>
            </a:pPr>
            <a:r>
              <a:rPr lang="en-US" sz="2800" b="1" dirty="0"/>
              <a:t>“</a:t>
            </a:r>
            <a:r>
              <a:rPr lang="en-US" sz="2800" b="1" i="1" dirty="0"/>
              <a:t>The </a:t>
            </a:r>
            <a:r>
              <a:rPr lang="en-US" sz="2800" b="1" i="1" cap="small" dirty="0"/>
              <a:t>Lord</a:t>
            </a:r>
            <a:r>
              <a:rPr lang="en-US" sz="2800" b="1" i="1" dirty="0"/>
              <a:t> said to Moses, ‘Why do you cry to me? Tell the people of Israel to go forward.’</a:t>
            </a:r>
            <a:r>
              <a:rPr lang="en-US" sz="2800" b="1" dirty="0"/>
              <a:t>” </a:t>
            </a:r>
            <a:r>
              <a:rPr lang="en-US" sz="2800" b="1" dirty="0">
                <a:solidFill>
                  <a:srgbClr val="C00000"/>
                </a:solidFill>
              </a:rPr>
              <a:t>Exodus 14:15</a:t>
            </a:r>
            <a:endParaRPr lang="en-US" sz="3600" b="1" dirty="0">
              <a:solidFill>
                <a:srgbClr val="C00000"/>
              </a:solidFill>
            </a:endParaRPr>
          </a:p>
        </p:txBody>
      </p:sp>
    </p:spTree>
    <p:extLst>
      <p:ext uri="{BB962C8B-B14F-4D97-AF65-F5344CB8AC3E}">
        <p14:creationId xmlns:p14="http://schemas.microsoft.com/office/powerpoint/2010/main" val="34892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29</a:t>
            </a:r>
            <a:r>
              <a:rPr lang="en-US" sz="2800" b="1" i="1" dirty="0"/>
              <a:t> </a:t>
            </a:r>
            <a:r>
              <a:rPr lang="en-US" sz="2800" b="1" i="1" dirty="0">
                <a:solidFill>
                  <a:srgbClr val="0070C0"/>
                </a:solidFill>
              </a:rPr>
              <a:t>By faith the people crossed the Red Sea as on dry land, but the Egyptians, when they attempted to do the same, were drowned</a:t>
            </a:r>
            <a:r>
              <a:rPr lang="en-US" sz="2800" b="1" i="1" dirty="0"/>
              <a:t>.  </a:t>
            </a:r>
            <a:r>
              <a:rPr lang="en-US" sz="2400" b="1" dirty="0">
                <a:solidFill>
                  <a:srgbClr val="FF0000"/>
                </a:solidFill>
              </a:rPr>
              <a:t>30</a:t>
            </a:r>
            <a:r>
              <a:rPr lang="en-US" sz="2800" b="1" i="1" dirty="0"/>
              <a:t> By faith the walls of Jericho fell down after they had been encircled for seven days. </a:t>
            </a:r>
          </a:p>
          <a:p>
            <a:pPr marL="0" indent="0">
              <a:buNone/>
            </a:pPr>
            <a:r>
              <a:rPr lang="en-US" sz="2800" b="1" dirty="0">
                <a:solidFill>
                  <a:srgbClr val="7030A0"/>
                </a:solidFill>
              </a:rPr>
              <a:t>In what way did </a:t>
            </a:r>
            <a:r>
              <a:rPr lang="en-US" sz="2800" b="1" u="sng" dirty="0">
                <a:solidFill>
                  <a:srgbClr val="7030A0"/>
                </a:solidFill>
              </a:rPr>
              <a:t>the people</a:t>
            </a:r>
            <a:r>
              <a:rPr lang="en-US" sz="2800" b="1" dirty="0">
                <a:solidFill>
                  <a:srgbClr val="7030A0"/>
                </a:solidFill>
              </a:rPr>
              <a:t> demonstrate they embraced the testimony of God as supreme?</a:t>
            </a:r>
          </a:p>
          <a:p>
            <a:pPr marL="0" indent="0">
              <a:buNone/>
            </a:pPr>
            <a:r>
              <a:rPr lang="en-US" sz="2800" b="1" dirty="0"/>
              <a:t>“</a:t>
            </a:r>
            <a:r>
              <a:rPr lang="en-US" sz="2800" b="1" i="1" dirty="0"/>
              <a:t>Israel saw the great power that the </a:t>
            </a:r>
            <a:r>
              <a:rPr lang="en-US" sz="2800" b="1" i="1" cap="small" dirty="0"/>
              <a:t>Lord</a:t>
            </a:r>
            <a:r>
              <a:rPr lang="en-US" sz="2800" b="1" i="1" dirty="0"/>
              <a:t> used against the Egyptians, so the people feared the </a:t>
            </a:r>
            <a:r>
              <a:rPr lang="en-US" sz="2800" b="1" i="1" cap="small" dirty="0"/>
              <a:t>Lord</a:t>
            </a:r>
            <a:r>
              <a:rPr lang="en-US" sz="2800" b="1" i="1" dirty="0"/>
              <a:t>, and they believed in the </a:t>
            </a:r>
            <a:r>
              <a:rPr lang="en-US" sz="2800" b="1" i="1" cap="small" dirty="0"/>
              <a:t>Lord</a:t>
            </a:r>
            <a:r>
              <a:rPr lang="en-US" sz="2800" b="1" i="1" dirty="0"/>
              <a:t> and in his servant Moses.</a:t>
            </a:r>
            <a:r>
              <a:rPr lang="en-US" sz="2800" b="1" dirty="0"/>
              <a:t>” </a:t>
            </a:r>
            <a:r>
              <a:rPr lang="en-US" sz="2800" b="1" dirty="0">
                <a:solidFill>
                  <a:srgbClr val="C00000"/>
                </a:solidFill>
              </a:rPr>
              <a:t>Exodus 14:31 </a:t>
            </a:r>
          </a:p>
        </p:txBody>
      </p:sp>
    </p:spTree>
    <p:extLst>
      <p:ext uri="{BB962C8B-B14F-4D97-AF65-F5344CB8AC3E}">
        <p14:creationId xmlns:p14="http://schemas.microsoft.com/office/powerpoint/2010/main" val="40128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29</a:t>
            </a:r>
            <a:r>
              <a:rPr lang="en-US" sz="2800" b="1" i="1" dirty="0"/>
              <a:t> By faith the people crossed the Red Sea as on dry land, but the Egyptians, when they attempted to do the same, were drowned.  </a:t>
            </a:r>
            <a:r>
              <a:rPr lang="en-US" sz="2400" b="1" dirty="0">
                <a:solidFill>
                  <a:srgbClr val="FF0000"/>
                </a:solidFill>
              </a:rPr>
              <a:t>30</a:t>
            </a:r>
            <a:r>
              <a:rPr lang="en-US" sz="2800" b="1" i="1" dirty="0"/>
              <a:t> </a:t>
            </a:r>
            <a:r>
              <a:rPr lang="en-US" sz="2800" b="1" i="1" dirty="0">
                <a:solidFill>
                  <a:srgbClr val="0070C0"/>
                </a:solidFill>
              </a:rPr>
              <a:t>By faith the walls of Jericho fell down after they had been encircled for seven days</a:t>
            </a:r>
            <a:r>
              <a:rPr lang="en-US" sz="2800" b="1" i="1" dirty="0"/>
              <a:t>. </a:t>
            </a:r>
          </a:p>
          <a:p>
            <a:pPr marL="0" indent="0">
              <a:buNone/>
            </a:pPr>
            <a:r>
              <a:rPr lang="en-US" sz="2800" b="1" dirty="0">
                <a:solidFill>
                  <a:srgbClr val="7030A0"/>
                </a:solidFill>
              </a:rPr>
              <a:t>In what way did </a:t>
            </a:r>
            <a:r>
              <a:rPr lang="en-US" sz="2800" b="1" u="sng" dirty="0">
                <a:solidFill>
                  <a:srgbClr val="7030A0"/>
                </a:solidFill>
              </a:rPr>
              <a:t>the people</a:t>
            </a:r>
            <a:r>
              <a:rPr lang="en-US" sz="2800" b="1" dirty="0">
                <a:solidFill>
                  <a:srgbClr val="7030A0"/>
                </a:solidFill>
              </a:rPr>
              <a:t> demonstrate they embraced the testimony of God as supreme?</a:t>
            </a:r>
          </a:p>
          <a:p>
            <a:pPr marL="0" indent="0">
              <a:buNone/>
            </a:pPr>
            <a:endParaRPr lang="en-US" sz="2800" b="1" dirty="0"/>
          </a:p>
          <a:p>
            <a:pPr marL="0" indent="0">
              <a:buNone/>
            </a:pPr>
            <a:r>
              <a:rPr lang="en-US" sz="2800" b="1" dirty="0"/>
              <a:t>“…</a:t>
            </a:r>
            <a:r>
              <a:rPr lang="en-US" sz="2800" b="1" i="1" dirty="0"/>
              <a:t>on the face of it, nothing could seem more foolish than for grown men to march around a strong fortress for seven days on end, led by seven priests blowing rams’ horns. Who ever heard of a fortress being captured that way?</a:t>
            </a:r>
            <a:r>
              <a:rPr lang="en-US" sz="2800" b="1" dirty="0"/>
              <a:t>” </a:t>
            </a:r>
            <a:r>
              <a:rPr lang="en-US" sz="2800" b="1" dirty="0">
                <a:solidFill>
                  <a:srgbClr val="C00000"/>
                </a:solidFill>
              </a:rPr>
              <a:t>F.F. Bruce in his commentary on verse 30</a:t>
            </a:r>
          </a:p>
        </p:txBody>
      </p:sp>
    </p:spTree>
    <p:extLst>
      <p:ext uri="{BB962C8B-B14F-4D97-AF65-F5344CB8AC3E}">
        <p14:creationId xmlns:p14="http://schemas.microsoft.com/office/powerpoint/2010/main" val="36394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29</a:t>
            </a:r>
            <a:r>
              <a:rPr lang="en-US" sz="2800" b="1" i="1" dirty="0"/>
              <a:t> By faith the people crossed the Red Sea </a:t>
            </a:r>
            <a:r>
              <a:rPr lang="en-US" sz="2800" b="1" i="1" dirty="0">
                <a:solidFill>
                  <a:srgbClr val="0070C0"/>
                </a:solidFill>
              </a:rPr>
              <a:t>as on dry land</a:t>
            </a:r>
            <a:r>
              <a:rPr lang="en-US" sz="2800" b="1" i="1" dirty="0"/>
              <a:t>, but </a:t>
            </a:r>
            <a:r>
              <a:rPr lang="en-US" sz="2800" b="1" i="1" dirty="0">
                <a:solidFill>
                  <a:srgbClr val="0070C0"/>
                </a:solidFill>
              </a:rPr>
              <a:t>the Egyptians</a:t>
            </a:r>
            <a:r>
              <a:rPr lang="en-US" sz="2800" b="1" i="1" dirty="0"/>
              <a:t>, when they attempted to do the same, </a:t>
            </a:r>
            <a:r>
              <a:rPr lang="en-US" sz="2800" b="1" i="1" dirty="0">
                <a:solidFill>
                  <a:srgbClr val="0070C0"/>
                </a:solidFill>
              </a:rPr>
              <a:t>were drowned</a:t>
            </a:r>
            <a:r>
              <a:rPr lang="en-US" sz="2800" b="1" i="1" dirty="0"/>
              <a:t>.  </a:t>
            </a:r>
            <a:r>
              <a:rPr lang="en-US" sz="2400" b="1" dirty="0">
                <a:solidFill>
                  <a:srgbClr val="FF0000"/>
                </a:solidFill>
              </a:rPr>
              <a:t>30</a:t>
            </a:r>
            <a:r>
              <a:rPr lang="en-US" sz="2800" b="1" i="1" dirty="0"/>
              <a:t> By faith </a:t>
            </a:r>
            <a:r>
              <a:rPr lang="en-US" sz="2800" b="1" i="1" dirty="0">
                <a:solidFill>
                  <a:srgbClr val="0070C0"/>
                </a:solidFill>
              </a:rPr>
              <a:t>the walls of Jericho fell down </a:t>
            </a:r>
            <a:r>
              <a:rPr lang="en-US" sz="2800" b="1" i="1" dirty="0"/>
              <a:t>after they had been encircled for seven days. </a:t>
            </a:r>
            <a:endParaRPr lang="en-US" sz="2400" b="1" i="1" dirty="0"/>
          </a:p>
          <a:p>
            <a:pPr marL="0" indent="0">
              <a:buNone/>
            </a:pPr>
            <a:r>
              <a:rPr lang="en-US" sz="2800" b="1" u="sng" dirty="0">
                <a:solidFill>
                  <a:srgbClr val="7030A0"/>
                </a:solidFill>
              </a:rPr>
              <a:t>The people</a:t>
            </a:r>
            <a:r>
              <a:rPr lang="en-US" sz="2800" b="1" dirty="0">
                <a:solidFill>
                  <a:srgbClr val="7030A0"/>
                </a:solidFill>
              </a:rPr>
              <a:t> experienced God’s commendation</a:t>
            </a:r>
          </a:p>
          <a:p>
            <a:pPr marL="0" indent="0">
              <a:buNone/>
            </a:pPr>
            <a:r>
              <a:rPr lang="en-US" sz="2800" b="1" dirty="0"/>
              <a:t>“…</a:t>
            </a:r>
            <a:r>
              <a:rPr lang="en-US" sz="2800" b="1" i="1" dirty="0"/>
              <a:t>the people shouted, and the trumpets were blown. As soon as the people heard the sound of the trumpet, the people shouted a great shout, and the wall fell down flat, so that the people went up into the city, every man straight before him, and they captured the city.</a:t>
            </a:r>
            <a:r>
              <a:rPr lang="en-US" sz="2800" b="1" dirty="0"/>
              <a:t>” </a:t>
            </a:r>
            <a:r>
              <a:rPr lang="en-US" sz="2800" b="1" dirty="0">
                <a:solidFill>
                  <a:srgbClr val="C00000"/>
                </a:solidFill>
              </a:rPr>
              <a:t>Joshua 6:20</a:t>
            </a:r>
            <a:endParaRPr lang="en-US" sz="3600" b="1" dirty="0">
              <a:solidFill>
                <a:srgbClr val="7030A0"/>
              </a:solidFill>
            </a:endParaRPr>
          </a:p>
        </p:txBody>
      </p:sp>
    </p:spTree>
    <p:extLst>
      <p:ext uri="{BB962C8B-B14F-4D97-AF65-F5344CB8AC3E}">
        <p14:creationId xmlns:p14="http://schemas.microsoft.com/office/powerpoint/2010/main" val="22441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D5DC2E-F89A-4EDF-8C6C-25D51B743C67}"/>
              </a:ext>
            </a:extLst>
          </p:cNvPr>
          <p:cNvSpPr>
            <a:spLocks noGrp="1"/>
          </p:cNvSpPr>
          <p:nvPr>
            <p:ph type="title"/>
          </p:nvPr>
        </p:nvSpPr>
        <p:spPr>
          <a:xfrm>
            <a:off x="8310282" y="1439414"/>
            <a:ext cx="3455894" cy="1293028"/>
          </a:xfrm>
        </p:spPr>
        <p:txBody>
          <a:bodyPr>
            <a:noAutofit/>
          </a:bodyPr>
          <a:lstStyle/>
          <a:p>
            <a:pPr algn="ctr"/>
            <a:r>
              <a:rPr lang="en-US" b="1" dirty="0">
                <a:solidFill>
                  <a:schemeClr val="bg1"/>
                </a:solidFill>
              </a:rPr>
              <a:t>A Great Cloud of Witnesses!</a:t>
            </a:r>
            <a:br>
              <a:rPr lang="en-US" b="1" dirty="0">
                <a:solidFill>
                  <a:schemeClr val="bg1"/>
                </a:solidFill>
              </a:rPr>
            </a:br>
            <a:r>
              <a:rPr lang="en-US" sz="3600" b="1" i="1" dirty="0">
                <a:solidFill>
                  <a:schemeClr val="bg1"/>
                </a:solidFill>
              </a:rPr>
              <a:t>Part 3</a:t>
            </a:r>
            <a:endParaRPr lang="en-US" b="1" i="1" dirty="0">
              <a:solidFill>
                <a:schemeClr val="bg1"/>
              </a:solidFill>
            </a:endParaRPr>
          </a:p>
        </p:txBody>
      </p:sp>
      <p:sp>
        <p:nvSpPr>
          <p:cNvPr id="7" name="Subtitle 6">
            <a:extLst>
              <a:ext uri="{FF2B5EF4-FFF2-40B4-BE49-F238E27FC236}">
                <a16:creationId xmlns:a16="http://schemas.microsoft.com/office/drawing/2014/main" id="{CC68DFC4-3678-4623-A86E-44F8391B9925}"/>
              </a:ext>
            </a:extLst>
          </p:cNvPr>
          <p:cNvSpPr>
            <a:spLocks noGrp="1"/>
          </p:cNvSpPr>
          <p:nvPr>
            <p:ph idx="1"/>
          </p:nvPr>
        </p:nvSpPr>
        <p:spPr>
          <a:xfrm>
            <a:off x="8583706" y="4964655"/>
            <a:ext cx="3608294" cy="642769"/>
          </a:xfrm>
        </p:spPr>
        <p:txBody>
          <a:bodyPr>
            <a:normAutofit fontScale="85000" lnSpcReduction="10000"/>
          </a:bodyPr>
          <a:lstStyle/>
          <a:p>
            <a:pPr marL="0" indent="0" algn="ctr">
              <a:buNone/>
            </a:pPr>
            <a:r>
              <a:rPr lang="en-US" sz="3600" b="1" i="1" dirty="0">
                <a:solidFill>
                  <a:schemeClr val="bg1"/>
                </a:solidFill>
              </a:rPr>
              <a:t>Hebrews 11:23-31</a:t>
            </a:r>
          </a:p>
        </p:txBody>
      </p:sp>
    </p:spTree>
    <p:extLst>
      <p:ext uri="{BB962C8B-B14F-4D97-AF65-F5344CB8AC3E}">
        <p14:creationId xmlns:p14="http://schemas.microsoft.com/office/powerpoint/2010/main" val="70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C.</a:t>
            </a:r>
            <a:r>
              <a:rPr lang="en-US" sz="3400" b="1" dirty="0"/>
              <a:t> The example of </a:t>
            </a:r>
            <a:r>
              <a:rPr lang="en-US" sz="3400" b="1" u="sng" dirty="0"/>
              <a:t>the people</a:t>
            </a:r>
            <a:r>
              <a:rPr lang="en-US" sz="3400" b="1" dirty="0"/>
              <a:t> </a:t>
            </a:r>
            <a:br>
              <a:rPr lang="en-US" sz="3400" b="1" dirty="0"/>
            </a:br>
            <a:r>
              <a:rPr lang="en-US" sz="3400" b="1" i="1" dirty="0"/>
              <a:t>(verses 29-30)</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solidFill>
                  <a:srgbClr val="7030A0"/>
                </a:solidFill>
              </a:rPr>
              <a:t>What is the “take away” from this example of faith?</a:t>
            </a:r>
          </a:p>
          <a:p>
            <a:pPr marL="0" indent="0">
              <a:buNone/>
            </a:pPr>
            <a:endParaRPr lang="en-US" sz="2800" b="1" dirty="0">
              <a:solidFill>
                <a:srgbClr val="7030A0"/>
              </a:solidFill>
            </a:endParaRPr>
          </a:p>
          <a:p>
            <a:pPr marL="0" indent="0">
              <a:buNone/>
            </a:pPr>
            <a:r>
              <a:rPr lang="en-US" sz="2800" b="1" dirty="0"/>
              <a:t>It is possible, by God’s grace, to walk faithfully as a community, and we need to keep in mind that His directions to us can, and often will, be like nothing we’ve ever thought of or done. Furthermore, in both of these examples, God led His people through His appointed leaders, Moses and Joshua. This leads us to an important take away the author of </a:t>
            </a:r>
            <a:r>
              <a:rPr lang="en-US" sz="2800" b="1" dirty="0">
                <a:solidFill>
                  <a:srgbClr val="C00000"/>
                </a:solidFill>
              </a:rPr>
              <a:t>Hebrews</a:t>
            </a:r>
            <a:r>
              <a:rPr lang="en-US" sz="2800" b="1" dirty="0"/>
              <a:t> will bring to our notice in </a:t>
            </a:r>
            <a:r>
              <a:rPr lang="en-US" sz="2800" b="1" dirty="0">
                <a:solidFill>
                  <a:srgbClr val="C00000"/>
                </a:solidFill>
              </a:rPr>
              <a:t>13:17</a:t>
            </a:r>
            <a:r>
              <a:rPr lang="en-US" sz="2800" b="1" dirty="0"/>
              <a:t>: “</a:t>
            </a:r>
            <a:r>
              <a:rPr lang="en-US" sz="2800" b="1" i="1" dirty="0"/>
              <a:t>Obey your leaders and submit to them, for they are keeping watch over your souls, as those who will have to give an account. Let them do this with joy and not with groaning, for that would be of no advantage to you.</a:t>
            </a:r>
            <a:r>
              <a:rPr lang="en-US" sz="2800" b="1" dirty="0"/>
              <a:t>”</a:t>
            </a:r>
            <a:endParaRPr lang="en-US" sz="3600" b="1" dirty="0">
              <a:solidFill>
                <a:srgbClr val="7030A0"/>
              </a:solidFill>
            </a:endParaRPr>
          </a:p>
        </p:txBody>
      </p:sp>
    </p:spTree>
    <p:extLst>
      <p:ext uri="{BB962C8B-B14F-4D97-AF65-F5344CB8AC3E}">
        <p14:creationId xmlns:p14="http://schemas.microsoft.com/office/powerpoint/2010/main" val="642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D.</a:t>
            </a:r>
            <a:r>
              <a:rPr lang="en-US" sz="3400" b="1" dirty="0"/>
              <a:t> The example of </a:t>
            </a:r>
            <a:r>
              <a:rPr lang="en-US" sz="3400" b="1" u="sng" dirty="0"/>
              <a:t>Rahab</a:t>
            </a:r>
            <a:br>
              <a:rPr lang="en-US" sz="3400" b="1" dirty="0"/>
            </a:br>
            <a:r>
              <a:rPr lang="en-US" sz="3400" b="1" i="1" dirty="0"/>
              <a:t>(verse 31)</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31</a:t>
            </a:r>
            <a:r>
              <a:rPr lang="en-US" sz="2800" b="1" dirty="0"/>
              <a:t> </a:t>
            </a:r>
            <a:r>
              <a:rPr lang="en-US" sz="2800" b="1" i="1" dirty="0"/>
              <a:t>By faith Rahab the prostitute did not perish with those who were disobedient, because she had given a friendly welcome to the spies.  </a:t>
            </a:r>
          </a:p>
          <a:p>
            <a:pPr marL="0" indent="0">
              <a:buNone/>
            </a:pPr>
            <a:r>
              <a:rPr lang="en-US" sz="2800" b="1" dirty="0">
                <a:solidFill>
                  <a:srgbClr val="7030A0"/>
                </a:solidFill>
              </a:rPr>
              <a:t>In what way did </a:t>
            </a:r>
            <a:r>
              <a:rPr lang="en-US" sz="2800" b="1" u="sng" dirty="0">
                <a:solidFill>
                  <a:srgbClr val="7030A0"/>
                </a:solidFill>
              </a:rPr>
              <a:t>Rahab’s</a:t>
            </a:r>
            <a:r>
              <a:rPr lang="en-US" sz="2800" b="1" dirty="0">
                <a:solidFill>
                  <a:srgbClr val="7030A0"/>
                </a:solidFill>
              </a:rPr>
              <a:t> life demonstrate she embraced the testimony of God as supreme? </a:t>
            </a:r>
          </a:p>
          <a:p>
            <a:pPr marL="0" indent="0">
              <a:buNone/>
            </a:pPr>
            <a:r>
              <a:rPr lang="en-US" sz="2800" b="1" dirty="0"/>
              <a:t>Rahab concludes </a:t>
            </a:r>
            <a:r>
              <a:rPr lang="en-US" sz="2800" b="1" u="sng" dirty="0"/>
              <a:t>on the basis of the testimony she has heard</a:t>
            </a:r>
            <a:r>
              <a:rPr lang="en-US" sz="2800" b="1" dirty="0"/>
              <a:t> “</a:t>
            </a:r>
            <a:r>
              <a:rPr lang="en-US" sz="2800" b="1" i="1" dirty="0"/>
              <a:t>for the </a:t>
            </a:r>
            <a:r>
              <a:rPr lang="en-US" sz="2800" b="1" i="1" cap="small" dirty="0"/>
              <a:t>Lord</a:t>
            </a:r>
            <a:r>
              <a:rPr lang="en-US" sz="2800" b="1" i="1" dirty="0"/>
              <a:t> your God, he is God in the heavens above and on the earth beneath.</a:t>
            </a:r>
            <a:r>
              <a:rPr lang="en-US" sz="2800" b="1" dirty="0"/>
              <a:t>” </a:t>
            </a:r>
            <a:r>
              <a:rPr lang="en-US" sz="2800" b="1" dirty="0">
                <a:solidFill>
                  <a:srgbClr val="C00000"/>
                </a:solidFill>
              </a:rPr>
              <a:t>Joshua 2:11</a:t>
            </a:r>
          </a:p>
          <a:p>
            <a:pPr marL="0" indent="0">
              <a:buNone/>
            </a:pPr>
            <a:endParaRPr lang="en-US" sz="2800" b="1" dirty="0"/>
          </a:p>
          <a:p>
            <a:pPr marL="0" indent="0">
              <a:buNone/>
            </a:pPr>
            <a:r>
              <a:rPr lang="en-US" sz="2800" b="1" i="1" dirty="0"/>
              <a:t>“Blessed are those who have not seen and yet have believed.</a:t>
            </a:r>
            <a:r>
              <a:rPr lang="en-US" sz="2800" b="1" dirty="0"/>
              <a:t>” </a:t>
            </a:r>
            <a:r>
              <a:rPr lang="en-US" sz="2800" b="1" dirty="0">
                <a:solidFill>
                  <a:srgbClr val="C00000"/>
                </a:solidFill>
              </a:rPr>
              <a:t>John 20:29</a:t>
            </a:r>
            <a:endParaRPr lang="en-US" sz="3600" b="1" dirty="0">
              <a:solidFill>
                <a:srgbClr val="C00000"/>
              </a:solidFill>
            </a:endParaRPr>
          </a:p>
        </p:txBody>
      </p:sp>
    </p:spTree>
    <p:extLst>
      <p:ext uri="{BB962C8B-B14F-4D97-AF65-F5344CB8AC3E}">
        <p14:creationId xmlns:p14="http://schemas.microsoft.com/office/powerpoint/2010/main" val="28966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D.</a:t>
            </a:r>
            <a:r>
              <a:rPr lang="en-US" sz="3400" b="1" dirty="0"/>
              <a:t> The example of </a:t>
            </a:r>
            <a:r>
              <a:rPr lang="en-US" sz="3400" b="1" u="sng" dirty="0"/>
              <a:t>Rahab</a:t>
            </a:r>
            <a:br>
              <a:rPr lang="en-US" sz="3400" b="1" dirty="0"/>
            </a:br>
            <a:r>
              <a:rPr lang="en-US" sz="3400" b="1" i="1" dirty="0"/>
              <a:t>(verse 31)</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31</a:t>
            </a:r>
            <a:r>
              <a:rPr lang="en-US" sz="2800" b="1" dirty="0"/>
              <a:t> </a:t>
            </a:r>
            <a:r>
              <a:rPr lang="en-US" sz="2800" b="1" i="1" dirty="0"/>
              <a:t>By faith Rahab the prostitute did not perish with those who were disobedient, because she had given a friendly welcome to the spies.  </a:t>
            </a:r>
          </a:p>
          <a:p>
            <a:pPr marL="0" indent="0">
              <a:buNone/>
            </a:pPr>
            <a:r>
              <a:rPr lang="en-US" sz="2800" b="1" u="sng" dirty="0">
                <a:solidFill>
                  <a:srgbClr val="7030A0"/>
                </a:solidFill>
              </a:rPr>
              <a:t>Rahab</a:t>
            </a:r>
            <a:r>
              <a:rPr lang="en-US" sz="2800" b="1" dirty="0">
                <a:solidFill>
                  <a:srgbClr val="7030A0"/>
                </a:solidFill>
              </a:rPr>
              <a:t> experienced God’s commendation</a:t>
            </a:r>
          </a:p>
          <a:p>
            <a:pPr marL="0" indent="0">
              <a:buNone/>
            </a:pPr>
            <a:r>
              <a:rPr lang="en-US" sz="2800" b="1" dirty="0"/>
              <a:t>“</a:t>
            </a:r>
            <a:r>
              <a:rPr lang="en-US" sz="2800" b="1" i="1" dirty="0"/>
              <a:t>Rahab the prostitute and her father’s household and all who belonged to her, Joshua saved alive. And she has lived in Israel to this day, because she hid the messengers whom Joshua sent to spy out Jericho.</a:t>
            </a:r>
            <a:r>
              <a:rPr lang="en-US" sz="2800" b="1" dirty="0"/>
              <a:t>” </a:t>
            </a:r>
            <a:r>
              <a:rPr lang="en-US" sz="2800" b="1" dirty="0">
                <a:solidFill>
                  <a:srgbClr val="C00000"/>
                </a:solidFill>
              </a:rPr>
              <a:t>Joshua 6:25</a:t>
            </a:r>
          </a:p>
          <a:p>
            <a:pPr marL="0" indent="0">
              <a:buNone/>
            </a:pPr>
            <a:r>
              <a:rPr lang="en-US" sz="2800" b="1" dirty="0"/>
              <a:t>Matthew records in the midst of his genealogy of Jesus Christ “</a:t>
            </a:r>
            <a:r>
              <a:rPr lang="en-US" sz="2800" b="1" i="1" dirty="0"/>
              <a:t>and Salmon the father of Boaz by </a:t>
            </a:r>
            <a:r>
              <a:rPr lang="en-US" sz="2800" b="1" i="1" dirty="0">
                <a:solidFill>
                  <a:srgbClr val="0070C0"/>
                </a:solidFill>
              </a:rPr>
              <a:t>Rahab</a:t>
            </a:r>
            <a:r>
              <a:rPr lang="en-US" sz="2800" b="1" i="1" dirty="0"/>
              <a:t>, and Boaz the father of Obed by Ruth, and Obed the father of Jesse, and Jesse the father of David the king.</a:t>
            </a:r>
            <a:r>
              <a:rPr lang="en-US" sz="2800" b="1" dirty="0"/>
              <a:t>” </a:t>
            </a:r>
            <a:r>
              <a:rPr lang="en-US" sz="2800" b="1" dirty="0">
                <a:solidFill>
                  <a:srgbClr val="C00000"/>
                </a:solidFill>
              </a:rPr>
              <a:t>Matthew 1:5-6</a:t>
            </a:r>
            <a:endParaRPr lang="en-US" sz="3600" b="1" dirty="0">
              <a:solidFill>
                <a:srgbClr val="C00000"/>
              </a:solidFill>
            </a:endParaRPr>
          </a:p>
        </p:txBody>
      </p:sp>
    </p:spTree>
    <p:extLst>
      <p:ext uri="{BB962C8B-B14F-4D97-AF65-F5344CB8AC3E}">
        <p14:creationId xmlns:p14="http://schemas.microsoft.com/office/powerpoint/2010/main" val="207410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D.</a:t>
            </a:r>
            <a:r>
              <a:rPr lang="en-US" sz="3400" b="1" dirty="0"/>
              <a:t> The example of </a:t>
            </a:r>
            <a:r>
              <a:rPr lang="en-US" sz="3400" b="1" u="sng" dirty="0"/>
              <a:t>Rahab</a:t>
            </a:r>
            <a:br>
              <a:rPr lang="en-US" sz="3400" b="1" dirty="0"/>
            </a:br>
            <a:r>
              <a:rPr lang="en-US" sz="3400" b="1" i="1" dirty="0"/>
              <a:t>(verse 31)</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solidFill>
                  <a:srgbClr val="7030A0"/>
                </a:solidFill>
              </a:rPr>
              <a:t>What is the “take away” from this example of faith?</a:t>
            </a:r>
          </a:p>
          <a:p>
            <a:pPr marL="0" indent="0">
              <a:buNone/>
            </a:pPr>
            <a:endParaRPr lang="en-US" sz="2800" b="1" dirty="0"/>
          </a:p>
          <a:p>
            <a:pPr marL="0" indent="0">
              <a:buNone/>
            </a:pPr>
            <a:r>
              <a:rPr lang="en-US" sz="2800" b="1" dirty="0"/>
              <a:t>God’s grace overflows towards the faithful as Rahab’s family was delivered along with her, just as Noah’s was and just as Lot’s was. God is good all the time and can be trusted to be good all the time. And His goodness, grace, mercy and glory are not withheld because of your past. In God’s economy, a pagan prostitute who turns to Him doesn’t have her past held over her head. To the contrary, He exalts the likes of these into the line of kings and the King of kings! </a:t>
            </a:r>
            <a:r>
              <a:rPr lang="en-US" sz="2800" b="1" dirty="0">
                <a:solidFill>
                  <a:srgbClr val="0070C0"/>
                </a:solidFill>
              </a:rPr>
              <a:t>If this is all true, then let your faith be courageous in every way and against all odds, just like Rahab’s!</a:t>
            </a:r>
            <a:endParaRPr lang="en-US" sz="3600" b="1" dirty="0">
              <a:solidFill>
                <a:srgbClr val="0070C0"/>
              </a:solidFill>
            </a:endParaRPr>
          </a:p>
        </p:txBody>
      </p:sp>
    </p:spTree>
    <p:extLst>
      <p:ext uri="{BB962C8B-B14F-4D97-AF65-F5344CB8AC3E}">
        <p14:creationId xmlns:p14="http://schemas.microsoft.com/office/powerpoint/2010/main" val="366366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917011"/>
            <a:ext cx="11831875" cy="1293028"/>
          </a:xfrm>
        </p:spPr>
        <p:txBody>
          <a:bodyPr>
            <a:noAutofit/>
          </a:bodyPr>
          <a:lstStyle/>
          <a:p>
            <a:r>
              <a:rPr lang="en-US" sz="3400" b="1" dirty="0">
                <a:solidFill>
                  <a:srgbClr val="FF0000"/>
                </a:solidFill>
              </a:rPr>
              <a:t>I.</a:t>
            </a:r>
            <a:r>
              <a:rPr lang="en-US" sz="3400" b="1" dirty="0"/>
              <a:t> The Scriptures reveal a great “</a:t>
            </a:r>
            <a:r>
              <a:rPr lang="en-US" sz="3400" b="1" i="1" dirty="0"/>
              <a:t>cloud </a:t>
            </a:r>
            <a:br>
              <a:rPr lang="en-US" sz="3400" b="1" i="1" dirty="0"/>
            </a:br>
            <a:r>
              <a:rPr lang="en-US" sz="3400" b="1" i="1" dirty="0"/>
              <a:t>of witnesses</a:t>
            </a:r>
            <a:r>
              <a:rPr lang="en-US" sz="3400" b="1" dirty="0"/>
              <a:t>” whose examples teach us </a:t>
            </a:r>
            <a:br>
              <a:rPr lang="en-US" sz="3400" b="1" dirty="0"/>
            </a:br>
            <a:r>
              <a:rPr lang="en-US" sz="3400" b="1" dirty="0"/>
              <a:t>how to live this life of faith </a:t>
            </a:r>
            <a:r>
              <a:rPr lang="en-US" sz="3400" b="1" i="1" dirty="0"/>
              <a:t>(verses 23-31)</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7317"/>
            <a:ext cx="11691257" cy="4249058"/>
          </a:xfrm>
        </p:spPr>
        <p:txBody>
          <a:bodyPr>
            <a:noAutofit/>
          </a:bodyPr>
          <a:lstStyle/>
          <a:p>
            <a:pPr marL="457200" indent="-457200">
              <a:buFont typeface="+mj-lt"/>
              <a:buAutoNum type="alphaUcPeriod"/>
            </a:pPr>
            <a:r>
              <a:rPr lang="en-US" sz="2800" b="1" dirty="0"/>
              <a:t>The example of Moses’ parents </a:t>
            </a:r>
            <a:r>
              <a:rPr lang="en-US" sz="2800" b="1" i="1" dirty="0"/>
              <a:t>(verse 23)</a:t>
            </a:r>
          </a:p>
          <a:p>
            <a:pPr marL="0" indent="0">
              <a:buNone/>
            </a:pPr>
            <a:r>
              <a:rPr lang="en-US" sz="2400" b="1" i="1" dirty="0">
                <a:solidFill>
                  <a:srgbClr val="FF0000"/>
                </a:solidFill>
              </a:rPr>
              <a:t>23</a:t>
            </a:r>
            <a:r>
              <a:rPr lang="en-US" sz="2800" b="1" i="1" dirty="0"/>
              <a:t> By faith Moses, when he was born, was hidden for three months by his parents, because they saw that the child was beautiful, and they were not afraid of the king’s edict.</a:t>
            </a:r>
          </a:p>
        </p:txBody>
      </p:sp>
    </p:spTree>
    <p:extLst>
      <p:ext uri="{BB962C8B-B14F-4D97-AF65-F5344CB8AC3E}">
        <p14:creationId xmlns:p14="http://schemas.microsoft.com/office/powerpoint/2010/main" val="33837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A.</a:t>
            </a:r>
            <a:r>
              <a:rPr lang="en-US" sz="3400" b="1" dirty="0"/>
              <a:t> The example of </a:t>
            </a:r>
            <a:r>
              <a:rPr lang="en-US" sz="3400" b="1" u="sng" dirty="0"/>
              <a:t>Moses’ </a:t>
            </a:r>
            <a:br>
              <a:rPr lang="en-US" sz="3400" b="1" u="sng" dirty="0"/>
            </a:br>
            <a:r>
              <a:rPr lang="en-US" sz="3400" b="1" u="sng" dirty="0"/>
              <a:t>parents</a:t>
            </a:r>
            <a:r>
              <a:rPr lang="en-US" sz="3400" b="1" dirty="0"/>
              <a:t> </a:t>
            </a:r>
            <a:r>
              <a:rPr lang="en-US" sz="3400" b="1" i="1" dirty="0"/>
              <a:t>(verse 23)</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i="1" dirty="0">
                <a:solidFill>
                  <a:srgbClr val="FF0000"/>
                </a:solidFill>
              </a:rPr>
              <a:t>23</a:t>
            </a:r>
            <a:r>
              <a:rPr lang="en-US" sz="2800" b="1" i="1" dirty="0"/>
              <a:t> By faith </a:t>
            </a:r>
            <a:r>
              <a:rPr lang="en-US" sz="2800" b="1" i="1" dirty="0">
                <a:solidFill>
                  <a:srgbClr val="0070C0"/>
                </a:solidFill>
              </a:rPr>
              <a:t>Moses</a:t>
            </a:r>
            <a:r>
              <a:rPr lang="en-US" sz="2800" b="1" i="1" dirty="0"/>
              <a:t>, when he was born, was </a:t>
            </a:r>
            <a:r>
              <a:rPr lang="en-US" sz="2800" b="1" i="1" dirty="0">
                <a:solidFill>
                  <a:srgbClr val="0070C0"/>
                </a:solidFill>
              </a:rPr>
              <a:t>hidden for three months </a:t>
            </a:r>
            <a:r>
              <a:rPr lang="en-US" sz="2800" b="1" i="1" dirty="0"/>
              <a:t>by his parents, </a:t>
            </a:r>
            <a:r>
              <a:rPr lang="en-US" sz="2800" b="1" i="1" dirty="0">
                <a:solidFill>
                  <a:srgbClr val="0070C0"/>
                </a:solidFill>
              </a:rPr>
              <a:t>because</a:t>
            </a:r>
            <a:r>
              <a:rPr lang="en-US" sz="2800" b="1" i="1" dirty="0"/>
              <a:t> they saw that </a:t>
            </a:r>
            <a:r>
              <a:rPr lang="en-US" sz="2800" b="1" i="1" dirty="0">
                <a:solidFill>
                  <a:srgbClr val="0070C0"/>
                </a:solidFill>
              </a:rPr>
              <a:t>the child was </a:t>
            </a:r>
            <a:r>
              <a:rPr lang="en-US" sz="2800" b="1" i="1" u="sng" dirty="0">
                <a:solidFill>
                  <a:srgbClr val="0070C0"/>
                </a:solidFill>
              </a:rPr>
              <a:t>beautiful</a:t>
            </a:r>
            <a:r>
              <a:rPr lang="en-US" sz="2800" b="1" i="1" dirty="0"/>
              <a:t>, and they were not afraid of the king’s edict.</a:t>
            </a:r>
          </a:p>
          <a:p>
            <a:pPr marL="0" indent="0">
              <a:buNone/>
            </a:pPr>
            <a:r>
              <a:rPr lang="en-US" sz="2800" b="1" dirty="0">
                <a:solidFill>
                  <a:srgbClr val="7030A0"/>
                </a:solidFill>
              </a:rPr>
              <a:t>In what way did </a:t>
            </a:r>
            <a:r>
              <a:rPr lang="en-US" sz="2800" b="1" u="sng" dirty="0">
                <a:solidFill>
                  <a:srgbClr val="7030A0"/>
                </a:solidFill>
              </a:rPr>
              <a:t>Moses’ parents’</a:t>
            </a:r>
            <a:r>
              <a:rPr lang="en-US" sz="2800" b="1" dirty="0">
                <a:solidFill>
                  <a:srgbClr val="7030A0"/>
                </a:solidFill>
              </a:rPr>
              <a:t> life demonstrate they embraced the testimony of God as supreme? </a:t>
            </a:r>
          </a:p>
          <a:p>
            <a:pPr marL="0" indent="0">
              <a:buNone/>
            </a:pPr>
            <a:endParaRPr lang="en-US" sz="2800" b="1" dirty="0"/>
          </a:p>
          <a:p>
            <a:pPr marL="0" indent="0">
              <a:buNone/>
            </a:pPr>
            <a:r>
              <a:rPr lang="en-US" sz="2800" b="1" dirty="0"/>
              <a:t>“</a:t>
            </a:r>
            <a:r>
              <a:rPr lang="en-US" sz="2800" b="1" i="1" dirty="0"/>
              <a:t>At this time Moses was born; and he was </a:t>
            </a:r>
            <a:r>
              <a:rPr lang="en-US" sz="2800" b="1" i="1" dirty="0">
                <a:solidFill>
                  <a:srgbClr val="0070C0"/>
                </a:solidFill>
              </a:rPr>
              <a:t>beautiful in God’s sight</a:t>
            </a:r>
            <a:r>
              <a:rPr lang="en-US" sz="2800" b="1" i="1" dirty="0"/>
              <a:t>.</a:t>
            </a:r>
            <a:r>
              <a:rPr lang="en-US" sz="2800" b="1" dirty="0"/>
              <a:t>” </a:t>
            </a:r>
            <a:r>
              <a:rPr lang="en-US" sz="2800" b="1" dirty="0">
                <a:solidFill>
                  <a:srgbClr val="C00000"/>
                </a:solidFill>
              </a:rPr>
              <a:t>Acts 7:20</a:t>
            </a:r>
            <a:endParaRPr lang="en-US" sz="3600" b="1" dirty="0">
              <a:solidFill>
                <a:srgbClr val="C00000"/>
              </a:solidFill>
            </a:endParaRPr>
          </a:p>
        </p:txBody>
      </p:sp>
    </p:spTree>
    <p:extLst>
      <p:ext uri="{BB962C8B-B14F-4D97-AF65-F5344CB8AC3E}">
        <p14:creationId xmlns:p14="http://schemas.microsoft.com/office/powerpoint/2010/main" val="36198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A.</a:t>
            </a:r>
            <a:r>
              <a:rPr lang="en-US" sz="3400" b="1" dirty="0"/>
              <a:t> The example of </a:t>
            </a:r>
            <a:r>
              <a:rPr lang="en-US" sz="3400" b="1" u="sng" dirty="0"/>
              <a:t>Moses’ </a:t>
            </a:r>
            <a:br>
              <a:rPr lang="en-US" sz="3400" b="1" u="sng" dirty="0"/>
            </a:br>
            <a:r>
              <a:rPr lang="en-US" sz="3400" b="1" u="sng" dirty="0"/>
              <a:t>parents</a:t>
            </a:r>
            <a:r>
              <a:rPr lang="en-US" sz="3400" b="1" dirty="0"/>
              <a:t> </a:t>
            </a:r>
            <a:r>
              <a:rPr lang="en-US" sz="3400" b="1" i="1" dirty="0"/>
              <a:t>(verse 23)</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i="1" dirty="0">
                <a:solidFill>
                  <a:srgbClr val="FF0000"/>
                </a:solidFill>
              </a:rPr>
              <a:t>23</a:t>
            </a:r>
            <a:r>
              <a:rPr lang="en-US" sz="2800" b="1" i="1" dirty="0"/>
              <a:t> By faith Moses, when he was born, was hidden for three months by </a:t>
            </a:r>
            <a:r>
              <a:rPr lang="en-US" sz="2800" b="1" i="1" dirty="0">
                <a:solidFill>
                  <a:srgbClr val="0070C0"/>
                </a:solidFill>
              </a:rPr>
              <a:t>his parents</a:t>
            </a:r>
            <a:r>
              <a:rPr lang="en-US" sz="2800" b="1" i="1" dirty="0"/>
              <a:t>, because they saw that the child was beautiful, and they </a:t>
            </a:r>
            <a:r>
              <a:rPr lang="en-US" sz="2800" b="1" i="1" dirty="0">
                <a:solidFill>
                  <a:srgbClr val="0070C0"/>
                </a:solidFill>
              </a:rPr>
              <a:t>were not afraid of the king’s edict</a:t>
            </a:r>
            <a:r>
              <a:rPr lang="en-US" sz="2800" b="1" i="1" dirty="0"/>
              <a:t>.</a:t>
            </a:r>
          </a:p>
          <a:p>
            <a:pPr marL="0" indent="0">
              <a:buNone/>
            </a:pPr>
            <a:r>
              <a:rPr lang="en-US" sz="2800" b="1" dirty="0">
                <a:solidFill>
                  <a:srgbClr val="7030A0"/>
                </a:solidFill>
              </a:rPr>
              <a:t>In what way did </a:t>
            </a:r>
            <a:r>
              <a:rPr lang="en-US" sz="2800" b="1" u="sng" dirty="0">
                <a:solidFill>
                  <a:srgbClr val="7030A0"/>
                </a:solidFill>
              </a:rPr>
              <a:t>Moses’ parents’</a:t>
            </a:r>
            <a:r>
              <a:rPr lang="en-US" sz="2800" b="1" dirty="0">
                <a:solidFill>
                  <a:srgbClr val="7030A0"/>
                </a:solidFill>
              </a:rPr>
              <a:t> life demonstrate they embraced the testimony of God as supreme? </a:t>
            </a:r>
          </a:p>
          <a:p>
            <a:pPr marL="0" indent="0">
              <a:buNone/>
            </a:pPr>
            <a:endParaRPr lang="en-US" sz="2800" b="1" dirty="0"/>
          </a:p>
          <a:p>
            <a:pPr marL="0" indent="0">
              <a:buNone/>
            </a:pPr>
            <a:r>
              <a:rPr lang="en-US" sz="2800" b="1" dirty="0"/>
              <a:t>“</a:t>
            </a:r>
            <a:r>
              <a:rPr lang="en-US" sz="2800" b="1" i="1" dirty="0"/>
              <a:t>Every son that is born to the Hebrews you shall cast into the Nile, but you shall let every daughter live.</a:t>
            </a:r>
            <a:r>
              <a:rPr lang="en-US" sz="2800" b="1" dirty="0"/>
              <a:t>” </a:t>
            </a:r>
            <a:r>
              <a:rPr lang="en-US" sz="2800" b="1" dirty="0">
                <a:solidFill>
                  <a:srgbClr val="C00000"/>
                </a:solidFill>
              </a:rPr>
              <a:t>Exodus 1:22</a:t>
            </a:r>
            <a:endParaRPr lang="en-US" sz="4400" b="1" dirty="0">
              <a:solidFill>
                <a:srgbClr val="C00000"/>
              </a:solidFill>
            </a:endParaRPr>
          </a:p>
        </p:txBody>
      </p:sp>
    </p:spTree>
    <p:extLst>
      <p:ext uri="{BB962C8B-B14F-4D97-AF65-F5344CB8AC3E}">
        <p14:creationId xmlns:p14="http://schemas.microsoft.com/office/powerpoint/2010/main" val="30882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A.</a:t>
            </a:r>
            <a:r>
              <a:rPr lang="en-US" sz="3400" b="1" dirty="0"/>
              <a:t> The example of </a:t>
            </a:r>
            <a:r>
              <a:rPr lang="en-US" sz="3400" b="1" u="sng" dirty="0"/>
              <a:t>Moses’ </a:t>
            </a:r>
            <a:br>
              <a:rPr lang="en-US" sz="3400" b="1" u="sng" dirty="0"/>
            </a:br>
            <a:r>
              <a:rPr lang="en-US" sz="3400" b="1" u="sng" dirty="0"/>
              <a:t>parents</a:t>
            </a:r>
            <a:r>
              <a:rPr lang="en-US" sz="3400" b="1" dirty="0"/>
              <a:t> </a:t>
            </a:r>
            <a:r>
              <a:rPr lang="en-US" sz="3400" b="1" i="1" dirty="0"/>
              <a:t>(verse 23)</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i="1" dirty="0">
                <a:solidFill>
                  <a:srgbClr val="FF0000"/>
                </a:solidFill>
              </a:rPr>
              <a:t>23</a:t>
            </a:r>
            <a:r>
              <a:rPr lang="en-US" sz="2800" b="1" i="1" dirty="0"/>
              <a:t> By faith Moses, when he was born, was hidden for three months by his parents, because they saw that the child was beautiful, and they were not afraid of the king’s edict.</a:t>
            </a:r>
          </a:p>
          <a:p>
            <a:pPr marL="0" indent="0">
              <a:buNone/>
            </a:pPr>
            <a:r>
              <a:rPr lang="en-US" sz="2800" b="1" u="sng" dirty="0">
                <a:solidFill>
                  <a:srgbClr val="7030A0"/>
                </a:solidFill>
              </a:rPr>
              <a:t>Moses’ parents</a:t>
            </a:r>
            <a:r>
              <a:rPr lang="en-US" sz="2800" b="1" dirty="0">
                <a:solidFill>
                  <a:srgbClr val="7030A0"/>
                </a:solidFill>
              </a:rPr>
              <a:t> experienced God’s commendation</a:t>
            </a:r>
          </a:p>
          <a:p>
            <a:pPr marL="0" indent="0">
              <a:buNone/>
            </a:pPr>
            <a:endParaRPr lang="en-US" sz="2800" b="1" dirty="0"/>
          </a:p>
          <a:p>
            <a:pPr marL="0" indent="0">
              <a:buNone/>
            </a:pPr>
            <a:r>
              <a:rPr lang="en-US" sz="2800" b="1" dirty="0"/>
              <a:t>“</a:t>
            </a:r>
            <a:r>
              <a:rPr lang="en-US" sz="2800" b="1" i="1" dirty="0"/>
              <a:t>When the child grew older, she brought him to Pharaoh’s daughter, and he became her son…</a:t>
            </a:r>
            <a:r>
              <a:rPr lang="en-US" sz="2800" b="1" dirty="0"/>
              <a:t>” </a:t>
            </a:r>
            <a:r>
              <a:rPr lang="en-US" sz="2800" b="1" dirty="0">
                <a:solidFill>
                  <a:srgbClr val="C00000"/>
                </a:solidFill>
              </a:rPr>
              <a:t>Exodus 2:10</a:t>
            </a:r>
            <a:endParaRPr lang="en-US" sz="3600" b="1" dirty="0">
              <a:solidFill>
                <a:srgbClr val="C00000"/>
              </a:solidFill>
            </a:endParaRPr>
          </a:p>
        </p:txBody>
      </p:sp>
    </p:spTree>
    <p:extLst>
      <p:ext uri="{BB962C8B-B14F-4D97-AF65-F5344CB8AC3E}">
        <p14:creationId xmlns:p14="http://schemas.microsoft.com/office/powerpoint/2010/main" val="266302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A.</a:t>
            </a:r>
            <a:r>
              <a:rPr lang="en-US" sz="3400" b="1" dirty="0"/>
              <a:t> The example of </a:t>
            </a:r>
            <a:r>
              <a:rPr lang="en-US" sz="3400" b="1" u="sng" dirty="0"/>
              <a:t>Moses’ </a:t>
            </a:r>
            <a:br>
              <a:rPr lang="en-US" sz="3400" b="1" u="sng" dirty="0"/>
            </a:br>
            <a:r>
              <a:rPr lang="en-US" sz="3400" b="1" u="sng" dirty="0"/>
              <a:t>parents</a:t>
            </a:r>
            <a:r>
              <a:rPr lang="en-US" sz="3400" b="1" dirty="0"/>
              <a:t> </a:t>
            </a:r>
            <a:r>
              <a:rPr lang="en-US" sz="3400" b="1" i="1" dirty="0"/>
              <a:t>(verse 23)</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solidFill>
                  <a:srgbClr val="7030A0"/>
                </a:solidFill>
              </a:rPr>
              <a:t>What is the “take away” from this example of faith?</a:t>
            </a:r>
          </a:p>
          <a:p>
            <a:pPr marL="0" indent="0">
              <a:buNone/>
            </a:pPr>
            <a:endParaRPr lang="en-US" sz="2800" b="1" dirty="0"/>
          </a:p>
          <a:p>
            <a:pPr marL="0" indent="0">
              <a:buNone/>
            </a:pPr>
            <a:r>
              <a:rPr lang="en-US" sz="2800" b="1" dirty="0"/>
              <a:t>Don’t let worldly powers drive you to a fear which quenches your faith, and when you act in faith, never underestimate the great and mighty things God may do through your actions. He calls us to be faithful in the possible (safely cast your child on the Nile) so that He can do the impossible (raise up a man through whom He would deliver a nation from slavery)!</a:t>
            </a:r>
            <a:endParaRPr lang="en-US" sz="3600" b="1" dirty="0">
              <a:solidFill>
                <a:srgbClr val="7030A0"/>
              </a:solidFill>
            </a:endParaRPr>
          </a:p>
        </p:txBody>
      </p:sp>
    </p:spTree>
    <p:extLst>
      <p:ext uri="{BB962C8B-B14F-4D97-AF65-F5344CB8AC3E}">
        <p14:creationId xmlns:p14="http://schemas.microsoft.com/office/powerpoint/2010/main" val="12011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24</a:t>
            </a:r>
            <a:r>
              <a:rPr lang="en-US" sz="2800" b="1" i="1" dirty="0"/>
              <a:t> By faith Moses, when he was grown up, refused to be called the son of Pharaoh’s daughter, </a:t>
            </a:r>
            <a:r>
              <a:rPr lang="en-US" sz="2400" b="1" dirty="0">
                <a:solidFill>
                  <a:srgbClr val="FF0000"/>
                </a:solidFill>
              </a:rPr>
              <a:t>25</a:t>
            </a:r>
            <a:r>
              <a:rPr lang="en-US" sz="2800" b="1" i="1" dirty="0"/>
              <a:t> choosing rather to be mistreated with the people of God than to enjoy the fleeting pleasures of sin. </a:t>
            </a:r>
            <a:r>
              <a:rPr lang="en-US" sz="2400" b="1" dirty="0">
                <a:solidFill>
                  <a:srgbClr val="FF0000"/>
                </a:solidFill>
              </a:rPr>
              <a:t>26</a:t>
            </a:r>
            <a:r>
              <a:rPr lang="en-US" sz="2800" b="1" i="1" dirty="0"/>
              <a:t> He considered the reproach of Christ greater wealth than the treasures of Egypt, for he was looking to the reward. </a:t>
            </a:r>
            <a:r>
              <a:rPr lang="en-US" sz="2400" b="1" dirty="0">
                <a:solidFill>
                  <a:srgbClr val="FF0000"/>
                </a:solidFill>
              </a:rPr>
              <a:t>27</a:t>
            </a:r>
            <a:r>
              <a:rPr lang="en-US" sz="2800" b="1" i="1" dirty="0"/>
              <a:t> By faith he left Egypt, not being afraid of the anger of the king, for he endured as seeing him who is invisible. </a:t>
            </a:r>
            <a:r>
              <a:rPr lang="en-US" sz="2400" b="1" dirty="0">
                <a:solidFill>
                  <a:srgbClr val="FF0000"/>
                </a:solidFill>
              </a:rPr>
              <a:t>28</a:t>
            </a:r>
            <a:r>
              <a:rPr lang="en-US" sz="2800" b="1" i="1" dirty="0"/>
              <a:t> By faith he kept the Passover and sprinkled the blood, so that the Destroyer of the firstborn might not touch them. </a:t>
            </a:r>
          </a:p>
        </p:txBody>
      </p:sp>
    </p:spTree>
    <p:extLst>
      <p:ext uri="{BB962C8B-B14F-4D97-AF65-F5344CB8AC3E}">
        <p14:creationId xmlns:p14="http://schemas.microsoft.com/office/powerpoint/2010/main" val="5591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a:t>
            </a:r>
            <a:r>
              <a:rPr lang="en-US" sz="3400" b="1" dirty="0">
                <a:solidFill>
                  <a:srgbClr val="0070C0"/>
                </a:solidFill>
              </a:rPr>
              <a:t>B.</a:t>
            </a:r>
            <a:r>
              <a:rPr lang="en-US" sz="3400" b="1" dirty="0"/>
              <a:t> The example of </a:t>
            </a:r>
            <a:r>
              <a:rPr lang="en-US" sz="3400" b="1" u="sng" dirty="0"/>
              <a:t>Moses</a:t>
            </a:r>
            <a:r>
              <a:rPr lang="en-US" sz="3400" b="1" dirty="0"/>
              <a:t> </a:t>
            </a:r>
            <a:br>
              <a:rPr lang="en-US" sz="3400" b="1" dirty="0"/>
            </a:br>
            <a:r>
              <a:rPr lang="en-US" sz="3400" b="1" i="1" dirty="0"/>
              <a:t>(verses 24-28)</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24</a:t>
            </a:r>
            <a:r>
              <a:rPr lang="en-US" sz="2800" b="1" i="1" dirty="0"/>
              <a:t> By faith Moses, when he was grown up, refused to be called the son of Pharaoh’s daughter, </a:t>
            </a:r>
            <a:r>
              <a:rPr lang="en-US" sz="2400" b="1" dirty="0">
                <a:solidFill>
                  <a:srgbClr val="FF0000"/>
                </a:solidFill>
              </a:rPr>
              <a:t>25</a:t>
            </a:r>
            <a:r>
              <a:rPr lang="en-US" sz="2800" b="1" i="1" dirty="0"/>
              <a:t> choosing rather to be mistreated with the people of God than to enjoy the fleeting pleasures of sin. </a:t>
            </a:r>
            <a:r>
              <a:rPr lang="en-US" sz="2400" b="1" dirty="0">
                <a:solidFill>
                  <a:srgbClr val="FF0000"/>
                </a:solidFill>
              </a:rPr>
              <a:t>26</a:t>
            </a:r>
            <a:r>
              <a:rPr lang="en-US" sz="2800" b="1" i="1" dirty="0"/>
              <a:t> </a:t>
            </a:r>
            <a:r>
              <a:rPr lang="en-US" sz="2800" b="1" i="1" dirty="0">
                <a:solidFill>
                  <a:srgbClr val="0070C0"/>
                </a:solidFill>
              </a:rPr>
              <a:t>He considered the reproach of Christ greater wealth than the treasures of Egypt, for he was looking to the reward</a:t>
            </a:r>
            <a:r>
              <a:rPr lang="en-US" sz="2800" b="1" i="1" dirty="0"/>
              <a:t>. </a:t>
            </a:r>
          </a:p>
          <a:p>
            <a:pPr marL="0" indent="0">
              <a:buNone/>
            </a:pPr>
            <a:r>
              <a:rPr lang="en-US" sz="2800" b="1" dirty="0">
                <a:solidFill>
                  <a:srgbClr val="7030A0"/>
                </a:solidFill>
              </a:rPr>
              <a:t>In what way did </a:t>
            </a:r>
            <a:r>
              <a:rPr lang="en-US" sz="2800" b="1" u="sng" dirty="0">
                <a:solidFill>
                  <a:srgbClr val="7030A0"/>
                </a:solidFill>
              </a:rPr>
              <a:t>Moses’</a:t>
            </a:r>
            <a:r>
              <a:rPr lang="en-US" sz="2800" b="1" dirty="0">
                <a:solidFill>
                  <a:srgbClr val="7030A0"/>
                </a:solidFill>
              </a:rPr>
              <a:t> life demonstrate he embraced the testimony of God as supreme?</a:t>
            </a:r>
          </a:p>
          <a:p>
            <a:pPr marL="0" indent="0">
              <a:buNone/>
            </a:pPr>
            <a:r>
              <a:rPr lang="en-US" sz="2800" b="1" dirty="0"/>
              <a:t>“</a:t>
            </a:r>
            <a:r>
              <a:rPr lang="en-US" sz="2800" b="1" i="1" dirty="0"/>
              <a:t>Now Moses was faithful in all God’s house as a servant, </a:t>
            </a:r>
            <a:r>
              <a:rPr lang="en-US" sz="2800" b="1" i="1" dirty="0">
                <a:solidFill>
                  <a:srgbClr val="0070C0"/>
                </a:solidFill>
              </a:rPr>
              <a:t>to testify to the things that were to be spoken later</a:t>
            </a:r>
            <a:r>
              <a:rPr lang="en-US" sz="2800" b="1" i="1" dirty="0"/>
              <a:t>.</a:t>
            </a:r>
            <a:r>
              <a:rPr lang="en-US" sz="2800" b="1" dirty="0"/>
              <a:t>” </a:t>
            </a:r>
            <a:r>
              <a:rPr lang="en-US" sz="2800" b="1" dirty="0">
                <a:solidFill>
                  <a:srgbClr val="C00000"/>
                </a:solidFill>
              </a:rPr>
              <a:t>Hebrews 3:5</a:t>
            </a:r>
          </a:p>
          <a:p>
            <a:pPr marL="0" indent="0">
              <a:buNone/>
            </a:pPr>
            <a:r>
              <a:rPr lang="en-US" sz="2800" b="1" dirty="0">
                <a:solidFill>
                  <a:srgbClr val="7030A0"/>
                </a:solidFill>
              </a:rPr>
              <a:t> </a:t>
            </a:r>
          </a:p>
        </p:txBody>
      </p:sp>
    </p:spTree>
    <p:extLst>
      <p:ext uri="{BB962C8B-B14F-4D97-AF65-F5344CB8AC3E}">
        <p14:creationId xmlns:p14="http://schemas.microsoft.com/office/powerpoint/2010/main" val="39024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Droplet</Template>
  <TotalTime>5840</TotalTime>
  <Words>2275</Words>
  <Application>Microsoft Macintosh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Vapor Trail</vt:lpstr>
      <vt:lpstr>Press on to maturity!  </vt:lpstr>
      <vt:lpstr>A Great Cloud of Witnesses! Part 3</vt:lpstr>
      <vt:lpstr>I. The Scriptures reveal a great “cloud  of witnesses” whose examples teach us  how to live this life of faith (verses 23-31)</vt:lpstr>
      <vt:lpstr>I.A. The example of Moses’  parents (verse 23)</vt:lpstr>
      <vt:lpstr>I.A. The example of Moses’  parents (verse 23)</vt:lpstr>
      <vt:lpstr>I.A. The example of Moses’  parents (verse 23)</vt:lpstr>
      <vt:lpstr>I.A. The example of Moses’  parents (verse 23)</vt:lpstr>
      <vt:lpstr>I.B. The example of Moses  (verses 24-28)</vt:lpstr>
      <vt:lpstr>I.B. The example of Moses  (verses 24-28)</vt:lpstr>
      <vt:lpstr>I.B. The example of Moses  (verses 24-28)</vt:lpstr>
      <vt:lpstr>I.B. The example of Moses  (verses 24-28)</vt:lpstr>
      <vt:lpstr>I.B. The example of Moses  (verses 24-28)</vt:lpstr>
      <vt:lpstr>I.B. The example of Moses  (verses 24-28)</vt:lpstr>
      <vt:lpstr>I.B. The example of Moses  (verses 24-28)</vt:lpstr>
      <vt:lpstr>I.C. The example of the people  (verses 29-30)</vt:lpstr>
      <vt:lpstr>I.C. The example of the people  (verses 29-30)</vt:lpstr>
      <vt:lpstr>I.C. The example of the people  (verses 29-30)</vt:lpstr>
      <vt:lpstr>I.C. The example of the people  (verses 29-30)</vt:lpstr>
      <vt:lpstr>I.C. The example of the people  (verses 29-30)</vt:lpstr>
      <vt:lpstr>I.C. The example of the people  (verses 29-30)</vt:lpstr>
      <vt:lpstr>I.D. The example of Rahab (verse 31)</vt:lpstr>
      <vt:lpstr>I.D. The example of Rahab (verse 31)</vt:lpstr>
      <vt:lpstr>I.D. The example of Rahab (verse 31)</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304</cp:revision>
  <dcterms:created xsi:type="dcterms:W3CDTF">2019-01-17T18:47:20Z</dcterms:created>
  <dcterms:modified xsi:type="dcterms:W3CDTF">2019-08-31T18:54:35Z</dcterms:modified>
</cp:coreProperties>
</file>