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448" r:id="rId3"/>
    <p:sldId id="449" r:id="rId4"/>
    <p:sldId id="421" r:id="rId5"/>
    <p:sldId id="257" r:id="rId6"/>
    <p:sldId id="450" r:id="rId7"/>
    <p:sldId id="451" r:id="rId8"/>
    <p:sldId id="452" r:id="rId9"/>
    <p:sldId id="453" r:id="rId10"/>
    <p:sldId id="265" r:id="rId11"/>
    <p:sldId id="454" r:id="rId12"/>
    <p:sldId id="455" r:id="rId13"/>
    <p:sldId id="456" r:id="rId14"/>
    <p:sldId id="457" r:id="rId15"/>
    <p:sldId id="458" r:id="rId16"/>
    <p:sldId id="459" r:id="rId17"/>
    <p:sldId id="464" r:id="rId18"/>
    <p:sldId id="465" r:id="rId19"/>
    <p:sldId id="460" r:id="rId20"/>
    <p:sldId id="463" r:id="rId21"/>
    <p:sldId id="466" r:id="rId22"/>
    <p:sldId id="469" r:id="rId23"/>
    <p:sldId id="4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8/17/19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8/17/19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8/17/19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8/17/19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8/17/19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995854" y="5410153"/>
            <a:ext cx="4785361" cy="1825096"/>
          </a:xfrm>
        </p:spPr>
        <p:txBody>
          <a:bodyPr>
            <a:normAutofit fontScale="90000"/>
          </a:bodyPr>
          <a:lstStyle/>
          <a:p>
            <a:r>
              <a:rPr lang="en-US" sz="4900" b="1" i="1" dirty="0">
                <a:solidFill>
                  <a:schemeClr val="accent1"/>
                </a:solidFill>
              </a:rPr>
              <a:t>Press on to maturity!</a:t>
            </a:r>
            <a:br>
              <a:rPr lang="en-US" sz="2800" b="1" i="1" dirty="0">
                <a:solidFill>
                  <a:schemeClr val="accent1"/>
                </a:solidFill>
              </a:rPr>
            </a:br>
            <a:br>
              <a:rPr lang="en-US" sz="2800" b="1" i="1" dirty="0">
                <a:solidFill>
                  <a:schemeClr val="accent1"/>
                </a:solidFill>
              </a:rPr>
            </a:br>
            <a:endParaRPr lang="en-US" sz="2800" b="1" i="1" dirty="0">
              <a:solidFill>
                <a:schemeClr val="accent1"/>
              </a:solidFill>
            </a:endParaRPr>
          </a:p>
        </p:txBody>
      </p:sp>
    </p:spTree>
    <p:extLst>
      <p:ext uri="{BB962C8B-B14F-4D97-AF65-F5344CB8AC3E}">
        <p14:creationId xmlns:p14="http://schemas.microsoft.com/office/powerpoint/2010/main" val="130391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917011"/>
            <a:ext cx="11831875" cy="1293028"/>
          </a:xfrm>
        </p:spPr>
        <p:txBody>
          <a:bodyPr>
            <a:noAutofit/>
          </a:bodyPr>
          <a:lstStyle/>
          <a:p>
            <a:r>
              <a:rPr lang="en-US" sz="3400" b="1" dirty="0">
                <a:solidFill>
                  <a:srgbClr val="FF0000"/>
                </a:solidFill>
              </a:rPr>
              <a:t>II.</a:t>
            </a:r>
            <a:r>
              <a:rPr lang="en-US" sz="3400" b="1" dirty="0"/>
              <a:t> The Scriptures reveal a great “</a:t>
            </a:r>
            <a:r>
              <a:rPr lang="en-US" sz="3400" b="1" i="1" dirty="0"/>
              <a:t>cloud </a:t>
            </a:r>
            <a:br>
              <a:rPr lang="en-US" sz="3400" b="1" i="1" dirty="0"/>
            </a:br>
            <a:r>
              <a:rPr lang="en-US" sz="3400" b="1" i="1" dirty="0"/>
              <a:t>of witnesses</a:t>
            </a:r>
            <a:r>
              <a:rPr lang="en-US" sz="3400" b="1" dirty="0"/>
              <a:t>” whose examples teach us </a:t>
            </a:r>
            <a:br>
              <a:rPr lang="en-US" sz="3400" b="1" dirty="0"/>
            </a:br>
            <a:r>
              <a:rPr lang="en-US" sz="3400" b="1" dirty="0"/>
              <a:t>how to live this life of faith </a:t>
            </a:r>
            <a:r>
              <a:rPr lang="en-US" sz="3400" b="1" i="1" dirty="0"/>
              <a:t>(verses 4-7)</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7317"/>
            <a:ext cx="11691257" cy="4249058"/>
          </a:xfrm>
        </p:spPr>
        <p:txBody>
          <a:bodyPr>
            <a:noAutofit/>
          </a:bodyPr>
          <a:lstStyle/>
          <a:p>
            <a:pPr marL="457200" indent="-457200">
              <a:buFont typeface="+mj-lt"/>
              <a:buAutoNum type="alphaUcPeriod"/>
            </a:pPr>
            <a:r>
              <a:rPr lang="en-US" sz="2800" b="1" dirty="0"/>
              <a:t>The example of Abel </a:t>
            </a:r>
            <a:r>
              <a:rPr lang="en-US" sz="2800" b="1" i="1" dirty="0"/>
              <a:t>(verse 4) </a:t>
            </a:r>
          </a:p>
          <a:p>
            <a:pPr marL="0" indent="0">
              <a:buNone/>
            </a:pPr>
            <a:r>
              <a:rPr lang="en-US" sz="2400" b="1" dirty="0">
                <a:solidFill>
                  <a:srgbClr val="FF0000"/>
                </a:solidFill>
              </a:rPr>
              <a:t>4</a:t>
            </a:r>
            <a:r>
              <a:rPr lang="en-US" sz="2800" b="1" dirty="0"/>
              <a:t> </a:t>
            </a:r>
            <a:r>
              <a:rPr lang="en-US" sz="2800" b="1" i="1" dirty="0"/>
              <a:t>By faith Abel offered to God a more acceptable sacrifice than Cain, through which he was commended as righteous, God commending him by accepting his gifts. And through his faith, though he died, he still speaks</a:t>
            </a:r>
            <a:r>
              <a:rPr lang="en-US" sz="2800" b="1" dirty="0"/>
              <a:t>. </a:t>
            </a:r>
            <a:endParaRPr lang="en-US" sz="4000" b="1" dirty="0">
              <a:solidFill>
                <a:srgbClr val="7030A0"/>
              </a:solidFill>
            </a:endParaRPr>
          </a:p>
        </p:txBody>
      </p:sp>
    </p:spTree>
    <p:extLst>
      <p:ext uri="{BB962C8B-B14F-4D97-AF65-F5344CB8AC3E}">
        <p14:creationId xmlns:p14="http://schemas.microsoft.com/office/powerpoint/2010/main" val="33837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5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II.</a:t>
            </a:r>
            <a:r>
              <a:rPr lang="en-US" sz="3400" b="1" dirty="0">
                <a:solidFill>
                  <a:srgbClr val="0070C0"/>
                </a:solidFill>
              </a:rPr>
              <a:t>A.</a:t>
            </a:r>
            <a:r>
              <a:rPr lang="en-US" sz="3400" b="1" dirty="0"/>
              <a:t> The example of </a:t>
            </a:r>
            <a:r>
              <a:rPr lang="en-US" sz="3400" b="1" u="sng" dirty="0"/>
              <a:t>Abel</a:t>
            </a:r>
            <a:r>
              <a:rPr lang="en-US" sz="3400" b="1" dirty="0"/>
              <a:t> </a:t>
            </a:r>
            <a:r>
              <a:rPr lang="en-US" sz="3400" b="1" i="1" dirty="0"/>
              <a:t>(verse 4)</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4</a:t>
            </a:r>
            <a:r>
              <a:rPr lang="en-US" sz="2800" b="1" dirty="0"/>
              <a:t> </a:t>
            </a:r>
            <a:r>
              <a:rPr lang="en-US" sz="2800" b="1" i="1" dirty="0"/>
              <a:t>By faith Abel offered to God </a:t>
            </a:r>
            <a:r>
              <a:rPr lang="en-US" sz="2800" b="1" i="1" dirty="0">
                <a:solidFill>
                  <a:srgbClr val="0070C0"/>
                </a:solidFill>
              </a:rPr>
              <a:t>a more acceptable sacrifice </a:t>
            </a:r>
            <a:r>
              <a:rPr lang="en-US" sz="2800" b="1" i="1" dirty="0"/>
              <a:t>than Cain, </a:t>
            </a:r>
            <a:r>
              <a:rPr lang="en-US" sz="2800" b="1" i="1" dirty="0">
                <a:solidFill>
                  <a:srgbClr val="0070C0"/>
                </a:solidFill>
              </a:rPr>
              <a:t>through which he was commended as righteous</a:t>
            </a:r>
            <a:r>
              <a:rPr lang="en-US" sz="2800" b="1" i="1" dirty="0"/>
              <a:t>, God commending him by accepting his gifts. And through his faith, though he died, he still speaks</a:t>
            </a:r>
            <a:r>
              <a:rPr lang="en-US" sz="2800" b="1" dirty="0"/>
              <a:t>. </a:t>
            </a:r>
          </a:p>
          <a:p>
            <a:pPr>
              <a:buFont typeface="Wingdings" panose="05000000000000000000" pitchFamily="2" charset="2"/>
              <a:buChar char="Ø"/>
            </a:pPr>
            <a:r>
              <a:rPr lang="en-US" sz="2800" b="1" dirty="0"/>
              <a:t> </a:t>
            </a:r>
            <a:r>
              <a:rPr lang="en-US" sz="2800" b="1" dirty="0">
                <a:solidFill>
                  <a:srgbClr val="7030A0"/>
                </a:solidFill>
              </a:rPr>
              <a:t>In what way did Abel’s life demonstrate he embraced the testimony of God as supreme? </a:t>
            </a:r>
          </a:p>
          <a:p>
            <a:pPr marL="0" indent="0">
              <a:buNone/>
            </a:pPr>
            <a:r>
              <a:rPr lang="en-US" sz="2800" b="1" dirty="0"/>
              <a:t>“</a:t>
            </a:r>
            <a:r>
              <a:rPr lang="en-US" sz="2800" b="1" i="1" dirty="0"/>
              <a:t>In the course of time </a:t>
            </a:r>
            <a:r>
              <a:rPr lang="en-US" sz="2800" b="1" i="1" dirty="0">
                <a:solidFill>
                  <a:srgbClr val="0070C0"/>
                </a:solidFill>
              </a:rPr>
              <a:t>Cain brought</a:t>
            </a:r>
            <a:r>
              <a:rPr lang="en-US" sz="2800" b="1" i="1" dirty="0"/>
              <a:t> to the </a:t>
            </a:r>
            <a:r>
              <a:rPr lang="en-US" sz="2800" b="1" i="1" cap="small" dirty="0"/>
              <a:t>Lord</a:t>
            </a:r>
            <a:r>
              <a:rPr lang="en-US" sz="2800" b="1" i="1" dirty="0"/>
              <a:t> </a:t>
            </a:r>
            <a:r>
              <a:rPr lang="en-US" sz="2800" b="1" i="1" dirty="0">
                <a:solidFill>
                  <a:srgbClr val="0070C0"/>
                </a:solidFill>
              </a:rPr>
              <a:t>an offering</a:t>
            </a:r>
            <a:r>
              <a:rPr lang="en-US" sz="2800" b="1" i="1" dirty="0"/>
              <a:t> of the fruit of the ground, and </a:t>
            </a:r>
            <a:r>
              <a:rPr lang="en-US" sz="2800" b="1" i="1" dirty="0">
                <a:solidFill>
                  <a:srgbClr val="0070C0"/>
                </a:solidFill>
              </a:rPr>
              <a:t>Abel</a:t>
            </a:r>
            <a:r>
              <a:rPr lang="en-US" sz="2800" b="1" i="1" dirty="0"/>
              <a:t> also </a:t>
            </a:r>
            <a:r>
              <a:rPr lang="en-US" sz="2800" b="1" i="1" dirty="0">
                <a:solidFill>
                  <a:srgbClr val="0070C0"/>
                </a:solidFill>
              </a:rPr>
              <a:t>brought of the firstborn of his flock and of their fat portions</a:t>
            </a:r>
            <a:r>
              <a:rPr lang="en-US" sz="2800" b="1" i="1" dirty="0"/>
              <a:t>. And the </a:t>
            </a:r>
            <a:r>
              <a:rPr lang="en-US" sz="2800" b="1" i="1" cap="small" dirty="0"/>
              <a:t>Lord</a:t>
            </a:r>
            <a:r>
              <a:rPr lang="en-US" sz="2800" b="1" i="1" dirty="0"/>
              <a:t> had regard for Abel and his offering, but for Cain and his offering he had no regard.</a:t>
            </a:r>
            <a:r>
              <a:rPr lang="en-US" sz="2800" b="1" dirty="0"/>
              <a:t>” </a:t>
            </a:r>
            <a:r>
              <a:rPr lang="en-US" sz="2800" b="1" dirty="0">
                <a:solidFill>
                  <a:srgbClr val="C00000"/>
                </a:solidFill>
              </a:rPr>
              <a:t>Genesis 4:3-5</a:t>
            </a:r>
            <a:endParaRPr lang="en-US" sz="6000" b="1" dirty="0">
              <a:solidFill>
                <a:srgbClr val="C00000"/>
              </a:solidFill>
            </a:endParaRPr>
          </a:p>
        </p:txBody>
      </p:sp>
    </p:spTree>
    <p:extLst>
      <p:ext uri="{BB962C8B-B14F-4D97-AF65-F5344CB8AC3E}">
        <p14:creationId xmlns:p14="http://schemas.microsoft.com/office/powerpoint/2010/main" val="36198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II.</a:t>
            </a:r>
            <a:r>
              <a:rPr lang="en-US" sz="3400" b="1" dirty="0">
                <a:solidFill>
                  <a:srgbClr val="0070C0"/>
                </a:solidFill>
              </a:rPr>
              <a:t>A.</a:t>
            </a:r>
            <a:r>
              <a:rPr lang="en-US" sz="3400" b="1" dirty="0"/>
              <a:t> The example of </a:t>
            </a:r>
            <a:r>
              <a:rPr lang="en-US" sz="3400" b="1" u="sng" dirty="0"/>
              <a:t>Abel</a:t>
            </a:r>
            <a:r>
              <a:rPr lang="en-US" sz="3400" b="1" dirty="0"/>
              <a:t> </a:t>
            </a:r>
            <a:r>
              <a:rPr lang="en-US" sz="3400" b="1" i="1" dirty="0"/>
              <a:t>(verse 4)</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4</a:t>
            </a:r>
            <a:r>
              <a:rPr lang="en-US" sz="2800" b="1" dirty="0"/>
              <a:t> </a:t>
            </a:r>
            <a:r>
              <a:rPr lang="en-US" sz="2800" b="1" i="1" dirty="0"/>
              <a:t>By faith Abel offered to God a more acceptable sacrifice than Cain, through which he was commended as righteous, </a:t>
            </a:r>
            <a:r>
              <a:rPr lang="en-US" sz="2800" b="1" i="1" dirty="0">
                <a:solidFill>
                  <a:srgbClr val="0070C0"/>
                </a:solidFill>
              </a:rPr>
              <a:t>God commending him by accepting his gifts. And through his faith, though he died, he still speaks</a:t>
            </a:r>
            <a:r>
              <a:rPr lang="en-US" sz="2800" b="1" dirty="0"/>
              <a:t>. </a:t>
            </a:r>
          </a:p>
          <a:p>
            <a:pPr>
              <a:buFont typeface="Wingdings" panose="05000000000000000000" pitchFamily="2" charset="2"/>
              <a:buChar char="Ø"/>
            </a:pPr>
            <a:r>
              <a:rPr lang="en-US" sz="2800" b="1" dirty="0"/>
              <a:t> </a:t>
            </a:r>
            <a:r>
              <a:rPr lang="en-US" sz="2800" b="1" dirty="0">
                <a:solidFill>
                  <a:srgbClr val="7030A0"/>
                </a:solidFill>
              </a:rPr>
              <a:t>Abel experienced God’s commendation</a:t>
            </a:r>
          </a:p>
          <a:p>
            <a:pPr marL="0" indent="0">
              <a:buNone/>
            </a:pPr>
            <a:r>
              <a:rPr lang="en-US" sz="2800" b="1" dirty="0"/>
              <a:t>“</a:t>
            </a:r>
            <a:r>
              <a:rPr lang="en-US" sz="2800" b="1" i="1" dirty="0"/>
              <a:t>In the course of time Cain brought to the </a:t>
            </a:r>
            <a:r>
              <a:rPr lang="en-US" sz="2800" b="1" i="1" cap="small" dirty="0"/>
              <a:t>Lord</a:t>
            </a:r>
            <a:r>
              <a:rPr lang="en-US" sz="2800" b="1" i="1" dirty="0"/>
              <a:t> an offering of the fruit of the ground, and Abel also brought of the firstborn of his flock and of their fat portions. And </a:t>
            </a:r>
            <a:r>
              <a:rPr lang="en-US" sz="2800" b="1" i="1" dirty="0">
                <a:solidFill>
                  <a:srgbClr val="0070C0"/>
                </a:solidFill>
              </a:rPr>
              <a:t>the </a:t>
            </a:r>
            <a:r>
              <a:rPr lang="en-US" sz="2800" b="1" i="1" cap="small" dirty="0">
                <a:solidFill>
                  <a:srgbClr val="0070C0"/>
                </a:solidFill>
              </a:rPr>
              <a:t>Lord</a:t>
            </a:r>
            <a:r>
              <a:rPr lang="en-US" sz="2800" b="1" i="1" dirty="0">
                <a:solidFill>
                  <a:srgbClr val="0070C0"/>
                </a:solidFill>
              </a:rPr>
              <a:t> had regard for Abel and his offering</a:t>
            </a:r>
            <a:r>
              <a:rPr lang="en-US" sz="2800" b="1" i="1" dirty="0"/>
              <a:t>, but for Cain and his offering he had no regard.</a:t>
            </a:r>
            <a:r>
              <a:rPr lang="en-US" sz="2800" b="1" dirty="0"/>
              <a:t>” </a:t>
            </a:r>
            <a:r>
              <a:rPr lang="en-US" sz="2800" b="1" dirty="0">
                <a:solidFill>
                  <a:srgbClr val="C00000"/>
                </a:solidFill>
              </a:rPr>
              <a:t>Genesis 4:3-5</a:t>
            </a:r>
            <a:endParaRPr lang="en-US" sz="6000" b="1" dirty="0">
              <a:solidFill>
                <a:srgbClr val="C00000"/>
              </a:solidFill>
            </a:endParaRPr>
          </a:p>
        </p:txBody>
      </p:sp>
    </p:spTree>
    <p:extLst>
      <p:ext uri="{BB962C8B-B14F-4D97-AF65-F5344CB8AC3E}">
        <p14:creationId xmlns:p14="http://schemas.microsoft.com/office/powerpoint/2010/main" val="8335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II.</a:t>
            </a:r>
            <a:r>
              <a:rPr lang="en-US" sz="3400" b="1" dirty="0">
                <a:solidFill>
                  <a:srgbClr val="0070C0"/>
                </a:solidFill>
              </a:rPr>
              <a:t>A.</a:t>
            </a:r>
            <a:r>
              <a:rPr lang="en-US" sz="3400" b="1" dirty="0"/>
              <a:t> The example of </a:t>
            </a:r>
            <a:r>
              <a:rPr lang="en-US" sz="3400" b="1" u="sng" dirty="0"/>
              <a:t>Abel</a:t>
            </a:r>
            <a:r>
              <a:rPr lang="en-US" sz="3400" b="1" dirty="0"/>
              <a:t> </a:t>
            </a:r>
            <a:r>
              <a:rPr lang="en-US" sz="3400" b="1" i="1" dirty="0"/>
              <a:t>(verse 4)</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4</a:t>
            </a:r>
            <a:r>
              <a:rPr lang="en-US" sz="2800" b="1" dirty="0"/>
              <a:t> </a:t>
            </a:r>
            <a:r>
              <a:rPr lang="en-US" sz="2800" b="1" i="1" dirty="0"/>
              <a:t>By faith Abel offered to God a more acceptable sacrifice than Cain, through which he was commended as righteous, </a:t>
            </a:r>
            <a:r>
              <a:rPr lang="en-US" sz="2800" b="1" i="1" dirty="0">
                <a:solidFill>
                  <a:srgbClr val="0070C0"/>
                </a:solidFill>
              </a:rPr>
              <a:t>God commending him by accepting his gifts. And through his faith, though he died, he still speaks</a:t>
            </a:r>
            <a:r>
              <a:rPr lang="en-US" sz="2800" b="1" dirty="0"/>
              <a:t>. </a:t>
            </a:r>
          </a:p>
          <a:p>
            <a:pPr>
              <a:buFont typeface="Wingdings" panose="05000000000000000000" pitchFamily="2" charset="2"/>
              <a:buChar char="Ø"/>
            </a:pPr>
            <a:r>
              <a:rPr lang="en-US" sz="2800" b="1" dirty="0"/>
              <a:t> </a:t>
            </a:r>
            <a:r>
              <a:rPr lang="en-US" sz="2800" b="1" dirty="0">
                <a:solidFill>
                  <a:srgbClr val="7030A0"/>
                </a:solidFill>
              </a:rPr>
              <a:t>Abel experienced God’s commendation</a:t>
            </a:r>
          </a:p>
          <a:p>
            <a:pPr marL="0" indent="0">
              <a:buNone/>
            </a:pPr>
            <a:r>
              <a:rPr lang="en-US" sz="2800" b="1" dirty="0"/>
              <a:t>“</a:t>
            </a:r>
            <a:r>
              <a:rPr lang="en-US" sz="2800" b="1" i="1" dirty="0"/>
              <a:t>The voice of </a:t>
            </a:r>
            <a:r>
              <a:rPr lang="en-US" sz="2800" b="1" i="1" dirty="0">
                <a:solidFill>
                  <a:srgbClr val="0070C0"/>
                </a:solidFill>
              </a:rPr>
              <a:t>your brother’s blood is crying to me</a:t>
            </a:r>
            <a:r>
              <a:rPr lang="en-US" sz="2800" b="1" i="1" dirty="0"/>
              <a:t> from the ground.</a:t>
            </a:r>
            <a:r>
              <a:rPr lang="en-US" sz="2800" b="1" dirty="0"/>
              <a:t>” </a:t>
            </a:r>
            <a:r>
              <a:rPr lang="en-US" sz="2800" b="1" dirty="0">
                <a:solidFill>
                  <a:srgbClr val="C00000"/>
                </a:solidFill>
              </a:rPr>
              <a:t>Genesis 4:10 </a:t>
            </a:r>
          </a:p>
          <a:p>
            <a:pPr marL="0" indent="0">
              <a:buNone/>
            </a:pPr>
            <a:r>
              <a:rPr lang="en-US" sz="2800" b="1" dirty="0"/>
              <a:t>“‘</a:t>
            </a:r>
            <a:r>
              <a:rPr lang="en-US" sz="2800" b="1" i="1" dirty="0"/>
              <a:t>O Sovereign Lord, holy and true, </a:t>
            </a:r>
            <a:r>
              <a:rPr lang="en-US" sz="2800" b="1" i="1" dirty="0">
                <a:solidFill>
                  <a:srgbClr val="0070C0"/>
                </a:solidFill>
              </a:rPr>
              <a:t>how long before you will judge and avenge our blood on those who dwell on the earth?</a:t>
            </a:r>
            <a:r>
              <a:rPr lang="en-US" sz="2800" b="1" i="1" dirty="0"/>
              <a:t>’ Then they were each given a white robe and told to rest a little longer.” </a:t>
            </a:r>
            <a:r>
              <a:rPr lang="en-US" sz="2800" b="1" dirty="0">
                <a:solidFill>
                  <a:srgbClr val="C00000"/>
                </a:solidFill>
              </a:rPr>
              <a:t>Revelation 6:10-11 </a:t>
            </a:r>
          </a:p>
        </p:txBody>
      </p:sp>
    </p:spTree>
    <p:extLst>
      <p:ext uri="{BB962C8B-B14F-4D97-AF65-F5344CB8AC3E}">
        <p14:creationId xmlns:p14="http://schemas.microsoft.com/office/powerpoint/2010/main" val="10615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II.</a:t>
            </a:r>
            <a:r>
              <a:rPr lang="en-US" sz="3400" b="1" dirty="0">
                <a:solidFill>
                  <a:srgbClr val="0070C0"/>
                </a:solidFill>
              </a:rPr>
              <a:t>A.</a:t>
            </a:r>
            <a:r>
              <a:rPr lang="en-US" sz="3400" b="1" dirty="0"/>
              <a:t> The example of </a:t>
            </a:r>
            <a:r>
              <a:rPr lang="en-US" sz="3400" b="1" u="sng" dirty="0"/>
              <a:t>Abel</a:t>
            </a:r>
            <a:r>
              <a:rPr lang="en-US" sz="3400" b="1" dirty="0"/>
              <a:t> </a:t>
            </a:r>
            <a:r>
              <a:rPr lang="en-US" sz="3400" b="1" i="1" dirty="0"/>
              <a:t>(verse 4)</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FF0000"/>
                </a:solidFill>
              </a:rPr>
              <a:t>4</a:t>
            </a:r>
            <a:r>
              <a:rPr lang="en-US" sz="2800" b="1" dirty="0"/>
              <a:t> </a:t>
            </a:r>
            <a:r>
              <a:rPr lang="en-US" sz="2800" b="1" i="1" dirty="0"/>
              <a:t>By faith Abel offered to God a more acceptable sacrifice than Cain, through which he was commended as righteous, </a:t>
            </a:r>
            <a:r>
              <a:rPr lang="en-US" sz="2800" b="1" i="1" dirty="0">
                <a:solidFill>
                  <a:srgbClr val="0070C0"/>
                </a:solidFill>
              </a:rPr>
              <a:t>God commending him by accepting his gifts. And through his faith, though he died, he still speaks</a:t>
            </a:r>
            <a:r>
              <a:rPr lang="en-US" sz="2800" b="1" dirty="0"/>
              <a:t>. </a:t>
            </a:r>
          </a:p>
          <a:p>
            <a:pPr>
              <a:buFont typeface="Wingdings" panose="05000000000000000000" pitchFamily="2" charset="2"/>
              <a:buChar char="Ø"/>
            </a:pPr>
            <a:r>
              <a:rPr lang="en-US" sz="2800" b="1" dirty="0"/>
              <a:t> </a:t>
            </a:r>
            <a:r>
              <a:rPr lang="en-US" sz="2800" b="1" dirty="0">
                <a:solidFill>
                  <a:srgbClr val="7030A0"/>
                </a:solidFill>
              </a:rPr>
              <a:t>Abel experienced God’s commendation</a:t>
            </a:r>
          </a:p>
          <a:p>
            <a:pPr marL="0" indent="0">
              <a:buNone/>
            </a:pPr>
            <a:r>
              <a:rPr lang="en-US" sz="2800" b="1" dirty="0"/>
              <a:t>“…</a:t>
            </a:r>
            <a:r>
              <a:rPr lang="en-US" sz="2800" b="1" i="1" dirty="0">
                <a:solidFill>
                  <a:srgbClr val="0070C0"/>
                </a:solidFill>
              </a:rPr>
              <a:t>you have </a:t>
            </a:r>
            <a:r>
              <a:rPr lang="en-US" sz="2800" b="1" i="1" u="sng" dirty="0">
                <a:solidFill>
                  <a:srgbClr val="0070C0"/>
                </a:solidFill>
              </a:rPr>
              <a:t>need</a:t>
            </a:r>
            <a:r>
              <a:rPr lang="en-US" sz="2800" b="1" i="1" dirty="0">
                <a:solidFill>
                  <a:srgbClr val="0070C0"/>
                </a:solidFill>
              </a:rPr>
              <a:t> of endurance</a:t>
            </a:r>
            <a:r>
              <a:rPr lang="en-US" sz="2800" b="1" i="1" dirty="0"/>
              <a:t>, </a:t>
            </a:r>
            <a:r>
              <a:rPr lang="en-US" sz="2800" b="1" i="1" dirty="0">
                <a:solidFill>
                  <a:srgbClr val="0070C0"/>
                </a:solidFill>
              </a:rPr>
              <a:t>so that</a:t>
            </a:r>
            <a:r>
              <a:rPr lang="en-US" sz="2800" b="1" i="1" dirty="0"/>
              <a:t> when you have done the will of God </a:t>
            </a:r>
            <a:r>
              <a:rPr lang="en-US" sz="2800" b="1" i="1" dirty="0">
                <a:solidFill>
                  <a:srgbClr val="0070C0"/>
                </a:solidFill>
              </a:rPr>
              <a:t>you may receive what is promised</a:t>
            </a:r>
            <a:r>
              <a:rPr lang="en-US" sz="2800" b="1" i="1" dirty="0"/>
              <a:t>.</a:t>
            </a:r>
            <a:r>
              <a:rPr lang="en-US" sz="2800" b="1" dirty="0"/>
              <a:t>” </a:t>
            </a:r>
            <a:r>
              <a:rPr lang="en-US" sz="2800" b="1" dirty="0">
                <a:solidFill>
                  <a:srgbClr val="C00000"/>
                </a:solidFill>
              </a:rPr>
              <a:t>Hebrews 10:36</a:t>
            </a:r>
          </a:p>
          <a:p>
            <a:pPr marL="0" indent="0">
              <a:buNone/>
            </a:pPr>
            <a:r>
              <a:rPr lang="en-US" sz="2800" b="1" dirty="0"/>
              <a:t>“</a:t>
            </a:r>
            <a:r>
              <a:rPr lang="en-US" sz="2800" b="1" i="1" dirty="0">
                <a:solidFill>
                  <a:srgbClr val="0070C0"/>
                </a:solidFill>
              </a:rPr>
              <a:t>Consider him who endured </a:t>
            </a:r>
            <a:r>
              <a:rPr lang="en-US" sz="2800" b="1" i="1" dirty="0"/>
              <a:t>from sinners such hostility against himself, </a:t>
            </a:r>
            <a:r>
              <a:rPr lang="en-US" sz="2800" b="1" i="1" dirty="0">
                <a:solidFill>
                  <a:srgbClr val="0070C0"/>
                </a:solidFill>
              </a:rPr>
              <a:t>so that </a:t>
            </a:r>
            <a:r>
              <a:rPr lang="en-US" sz="2800" b="1" i="1" u="sng" dirty="0">
                <a:solidFill>
                  <a:srgbClr val="0070C0"/>
                </a:solidFill>
              </a:rPr>
              <a:t>you</a:t>
            </a:r>
            <a:r>
              <a:rPr lang="en-US" sz="2800" b="1" i="1" dirty="0">
                <a:solidFill>
                  <a:srgbClr val="0070C0"/>
                </a:solidFill>
              </a:rPr>
              <a:t> may not grow weary or fainthearted</a:t>
            </a:r>
            <a:r>
              <a:rPr lang="en-US" sz="2800" b="1" i="1" dirty="0"/>
              <a:t>. In your struggle against sin you have not yet resisted to the point of shedding your blood.</a:t>
            </a:r>
            <a:r>
              <a:rPr lang="en-US" sz="2800" b="1" dirty="0"/>
              <a:t>” </a:t>
            </a:r>
            <a:r>
              <a:rPr lang="en-US" sz="2800" b="1" dirty="0">
                <a:solidFill>
                  <a:srgbClr val="C00000"/>
                </a:solidFill>
              </a:rPr>
              <a:t>Hebrews 12:3-4</a:t>
            </a:r>
            <a:endParaRPr lang="en-US" sz="3600" b="1" dirty="0">
              <a:solidFill>
                <a:srgbClr val="C00000"/>
              </a:solidFill>
            </a:endParaRPr>
          </a:p>
        </p:txBody>
      </p:sp>
    </p:spTree>
    <p:extLst>
      <p:ext uri="{BB962C8B-B14F-4D97-AF65-F5344CB8AC3E}">
        <p14:creationId xmlns:p14="http://schemas.microsoft.com/office/powerpoint/2010/main" val="6647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212671"/>
            <a:ext cx="11831875" cy="1293028"/>
          </a:xfrm>
        </p:spPr>
        <p:txBody>
          <a:bodyPr>
            <a:noAutofit/>
          </a:bodyPr>
          <a:lstStyle/>
          <a:p>
            <a:r>
              <a:rPr lang="en-US" sz="3400" b="1" dirty="0">
                <a:solidFill>
                  <a:srgbClr val="FF0000"/>
                </a:solidFill>
              </a:rPr>
              <a:t>II.</a:t>
            </a:r>
            <a:r>
              <a:rPr lang="en-US" sz="3400" b="1" dirty="0">
                <a:solidFill>
                  <a:srgbClr val="0070C0"/>
                </a:solidFill>
              </a:rPr>
              <a:t>A.</a:t>
            </a:r>
            <a:r>
              <a:rPr lang="en-US" sz="3400" b="1" dirty="0"/>
              <a:t> The example of </a:t>
            </a:r>
            <a:r>
              <a:rPr lang="en-US" sz="3400" b="1" u="sng" dirty="0"/>
              <a:t>Abel</a:t>
            </a:r>
            <a:r>
              <a:rPr lang="en-US" sz="3400" b="1" dirty="0"/>
              <a:t> </a:t>
            </a:r>
            <a:r>
              <a:rPr lang="en-US" sz="3400" b="1" i="1" dirty="0"/>
              <a:t>(verse 4)</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800" b="1" dirty="0">
                <a:solidFill>
                  <a:srgbClr val="7030A0"/>
                </a:solidFill>
              </a:rPr>
              <a:t>The “take away” from Abel’s example</a:t>
            </a:r>
          </a:p>
          <a:p>
            <a:pPr marL="0" indent="0">
              <a:buNone/>
            </a:pPr>
            <a:endParaRPr lang="en-US" dirty="0"/>
          </a:p>
          <a:p>
            <a:pPr marL="0" indent="0">
              <a:buNone/>
            </a:pPr>
            <a:r>
              <a:rPr lang="en-US" sz="2800" b="1" i="1" dirty="0"/>
              <a:t>Always offer to God what is best and first and trust Him with the results, and should the results be hostility from sinners, even to the point of death, then </a:t>
            </a:r>
            <a:r>
              <a:rPr lang="en-US" sz="2800" b="1" i="1" dirty="0">
                <a:solidFill>
                  <a:srgbClr val="0070C0"/>
                </a:solidFill>
              </a:rPr>
              <a:t>trust in Him to sustain you by His power</a:t>
            </a:r>
            <a:r>
              <a:rPr lang="en-US" sz="2800" b="1" i="1" dirty="0"/>
              <a:t> as you heed His command to endure in such times.</a:t>
            </a:r>
            <a:endParaRPr lang="en-US" sz="4400" b="1" i="1" dirty="0">
              <a:solidFill>
                <a:srgbClr val="C00000"/>
              </a:solidFill>
            </a:endParaRPr>
          </a:p>
        </p:txBody>
      </p:sp>
    </p:spTree>
    <p:extLst>
      <p:ext uri="{BB962C8B-B14F-4D97-AF65-F5344CB8AC3E}">
        <p14:creationId xmlns:p14="http://schemas.microsoft.com/office/powerpoint/2010/main" val="24284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48598"/>
            <a:ext cx="11831875" cy="1293028"/>
          </a:xfrm>
        </p:spPr>
        <p:txBody>
          <a:bodyPr>
            <a:noAutofit/>
          </a:bodyPr>
          <a:lstStyle/>
          <a:p>
            <a:r>
              <a:rPr lang="en-US" sz="3400" b="1" dirty="0">
                <a:solidFill>
                  <a:srgbClr val="FF0000"/>
                </a:solidFill>
              </a:rPr>
              <a:t>II.</a:t>
            </a:r>
            <a:r>
              <a:rPr lang="en-US" sz="3400" b="1" dirty="0">
                <a:solidFill>
                  <a:srgbClr val="0070C0"/>
                </a:solidFill>
              </a:rPr>
              <a:t>B.</a:t>
            </a:r>
            <a:r>
              <a:rPr lang="en-US" sz="3400" b="1" dirty="0"/>
              <a:t> The example of </a:t>
            </a:r>
            <a:r>
              <a:rPr lang="en-US" sz="3400" b="1" u="sng" dirty="0"/>
              <a:t>Enoch</a:t>
            </a:r>
            <a:r>
              <a:rPr lang="en-US" sz="3400" b="1" dirty="0"/>
              <a:t> </a:t>
            </a:r>
            <a:r>
              <a:rPr lang="en-US" sz="3400" b="1" i="1" dirty="0"/>
              <a:t>(verses 5-6)</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C00000"/>
                </a:solidFill>
              </a:rPr>
              <a:t>5</a:t>
            </a:r>
            <a:r>
              <a:rPr lang="en-US" sz="2800" b="1" dirty="0"/>
              <a:t> </a:t>
            </a:r>
            <a:r>
              <a:rPr lang="en-US" sz="2800" b="1" i="1" dirty="0"/>
              <a:t>By faith </a:t>
            </a:r>
            <a:r>
              <a:rPr lang="en-US" sz="2800" b="1" i="1" dirty="0">
                <a:solidFill>
                  <a:srgbClr val="0070C0"/>
                </a:solidFill>
              </a:rPr>
              <a:t>Enoch</a:t>
            </a:r>
            <a:r>
              <a:rPr lang="en-US" sz="2800" b="1" i="1" dirty="0"/>
              <a:t> was taken up so that he should not see death, and he was not found, because God had taken him. Now before he was taken, he </a:t>
            </a:r>
            <a:r>
              <a:rPr lang="en-US" sz="2800" b="1" i="1" dirty="0">
                <a:solidFill>
                  <a:srgbClr val="0070C0"/>
                </a:solidFill>
              </a:rPr>
              <a:t>was commended as having </a:t>
            </a:r>
            <a:r>
              <a:rPr lang="en-US" sz="2800" b="1" i="1" u="sng" dirty="0">
                <a:solidFill>
                  <a:srgbClr val="0070C0"/>
                </a:solidFill>
              </a:rPr>
              <a:t>pleased</a:t>
            </a:r>
            <a:r>
              <a:rPr lang="en-US" sz="2800" b="1" i="1" dirty="0">
                <a:solidFill>
                  <a:srgbClr val="0070C0"/>
                </a:solidFill>
              </a:rPr>
              <a:t> God</a:t>
            </a:r>
            <a:r>
              <a:rPr lang="en-US" sz="2800" b="1" i="1" dirty="0"/>
              <a:t>. </a:t>
            </a:r>
            <a:r>
              <a:rPr lang="en-US" sz="2400" b="1" i="1" dirty="0">
                <a:solidFill>
                  <a:srgbClr val="C00000"/>
                </a:solidFill>
              </a:rPr>
              <a:t>6</a:t>
            </a:r>
            <a:r>
              <a:rPr lang="en-US" sz="2800" b="1" i="1" dirty="0"/>
              <a:t> And without faith it is impossible to please him, for whoever would draw near to God must believe that he exists and that he rewards those who seek him.</a:t>
            </a:r>
            <a:endParaRPr lang="en-US" sz="2800" b="1" dirty="0"/>
          </a:p>
          <a:p>
            <a:pPr>
              <a:buFont typeface="Wingdings" panose="05000000000000000000" pitchFamily="2" charset="2"/>
              <a:buChar char="Ø"/>
            </a:pPr>
            <a:r>
              <a:rPr lang="en-US" sz="2800" b="1" dirty="0">
                <a:solidFill>
                  <a:srgbClr val="7030A0"/>
                </a:solidFill>
              </a:rPr>
              <a:t> In what way did Enoch’s life demonstrate he embraced the testimony of God as supreme?</a:t>
            </a:r>
          </a:p>
          <a:p>
            <a:pPr marL="0" indent="0">
              <a:buNone/>
            </a:pPr>
            <a:r>
              <a:rPr lang="en-US" sz="2800" b="1" dirty="0"/>
              <a:t>Enoch “</a:t>
            </a:r>
            <a:r>
              <a:rPr lang="en-US" sz="2800" b="1" i="1" dirty="0"/>
              <a:t>walked with God.</a:t>
            </a:r>
            <a:r>
              <a:rPr lang="en-US" sz="2800" b="1" dirty="0"/>
              <a:t>” </a:t>
            </a:r>
            <a:r>
              <a:rPr lang="en-US" sz="2800" b="1" dirty="0">
                <a:solidFill>
                  <a:srgbClr val="C00000"/>
                </a:solidFill>
              </a:rPr>
              <a:t>Genesis 5:22 &amp; 24</a:t>
            </a:r>
            <a:endParaRPr lang="en-US" sz="3600" b="1" dirty="0">
              <a:solidFill>
                <a:srgbClr val="C00000"/>
              </a:solidFill>
            </a:endParaRPr>
          </a:p>
        </p:txBody>
      </p:sp>
    </p:spTree>
    <p:extLst>
      <p:ext uri="{BB962C8B-B14F-4D97-AF65-F5344CB8AC3E}">
        <p14:creationId xmlns:p14="http://schemas.microsoft.com/office/powerpoint/2010/main" val="17115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FF60-ED6D-4504-9875-6DDABB723AF1}"/>
              </a:ext>
            </a:extLst>
          </p:cNvPr>
          <p:cNvSpPr>
            <a:spLocks noGrp="1"/>
          </p:cNvSpPr>
          <p:nvPr>
            <p:ph type="title"/>
          </p:nvPr>
        </p:nvSpPr>
        <p:spPr>
          <a:xfrm>
            <a:off x="2895600" y="443093"/>
            <a:ext cx="8610600" cy="1293028"/>
          </a:xfrm>
        </p:spPr>
        <p:txBody>
          <a:bodyPr>
            <a:normAutofit/>
          </a:bodyPr>
          <a:lstStyle/>
          <a:p>
            <a:r>
              <a:rPr lang="en-US" sz="3400" b="1" dirty="0"/>
              <a:t>Enoch “walked with god”</a:t>
            </a:r>
          </a:p>
        </p:txBody>
      </p:sp>
      <p:sp>
        <p:nvSpPr>
          <p:cNvPr id="3" name="Content Placeholder 2">
            <a:extLst>
              <a:ext uri="{FF2B5EF4-FFF2-40B4-BE49-F238E27FC236}">
                <a16:creationId xmlns:a16="http://schemas.microsoft.com/office/drawing/2014/main" id="{4FA5E0B0-4271-4579-9FDD-8B78F5E5297C}"/>
              </a:ext>
            </a:extLst>
          </p:cNvPr>
          <p:cNvSpPr>
            <a:spLocks noGrp="1"/>
          </p:cNvSpPr>
          <p:nvPr>
            <p:ph idx="1"/>
          </p:nvPr>
        </p:nvSpPr>
        <p:spPr>
          <a:xfrm>
            <a:off x="685800" y="1736121"/>
            <a:ext cx="10820400" cy="5121879"/>
          </a:xfrm>
        </p:spPr>
        <p:txBody>
          <a:bodyPr>
            <a:normAutofit/>
          </a:bodyPr>
          <a:lstStyle/>
          <a:p>
            <a:pPr marL="0" indent="0">
              <a:buNone/>
            </a:pPr>
            <a:r>
              <a:rPr lang="en-US" sz="2800" b="1" dirty="0"/>
              <a:t>“</a:t>
            </a:r>
            <a:r>
              <a:rPr lang="en-US" sz="2800" b="1" i="1" dirty="0"/>
              <a:t>Enoch walked with God because he was His friend and liked His company, because he was going in the same direction as God, and had no desire for anything but what lay in God's path. We walk with God when He is in all our thoughts; not because we consciously think of Him at all times, but because He is naturally suggested to us by all we think of; </a:t>
            </a:r>
            <a:r>
              <a:rPr lang="en-US" sz="2800" b="1" i="1" dirty="0">
                <a:solidFill>
                  <a:srgbClr val="0070C0"/>
                </a:solidFill>
              </a:rPr>
              <a:t>as when any person or plan or idea has become important to us</a:t>
            </a:r>
            <a:r>
              <a:rPr lang="en-US" sz="2800" b="1" i="1" dirty="0"/>
              <a:t>, no matter what we think of, our thought is always found recurring to this favorite object, </a:t>
            </a:r>
            <a:r>
              <a:rPr lang="en-US" sz="2800" b="1" i="1" dirty="0">
                <a:solidFill>
                  <a:srgbClr val="0070C0"/>
                </a:solidFill>
              </a:rPr>
              <a:t>so with the godly man everything has a connection with God and must be ruled by that connection</a:t>
            </a:r>
            <a:r>
              <a:rPr lang="en-US" sz="2800" b="1" i="1" dirty="0"/>
              <a:t>.</a:t>
            </a:r>
            <a:r>
              <a:rPr lang="en-US" sz="2800" b="1" dirty="0"/>
              <a:t>” </a:t>
            </a:r>
            <a:r>
              <a:rPr lang="en-US" sz="2800" b="1" dirty="0">
                <a:solidFill>
                  <a:srgbClr val="C00000"/>
                </a:solidFill>
              </a:rPr>
              <a:t>19</a:t>
            </a:r>
            <a:r>
              <a:rPr lang="en-US" sz="2800" b="1" baseline="30000" dirty="0">
                <a:solidFill>
                  <a:srgbClr val="C00000"/>
                </a:solidFill>
              </a:rPr>
              <a:t>th</a:t>
            </a:r>
            <a:r>
              <a:rPr lang="en-US" sz="2800" b="1" dirty="0">
                <a:solidFill>
                  <a:srgbClr val="C00000"/>
                </a:solidFill>
              </a:rPr>
              <a:t> century Scottish theologian Marcus Dods </a:t>
            </a:r>
          </a:p>
        </p:txBody>
      </p:sp>
    </p:spTree>
    <p:extLst>
      <p:ext uri="{BB962C8B-B14F-4D97-AF65-F5344CB8AC3E}">
        <p14:creationId xmlns:p14="http://schemas.microsoft.com/office/powerpoint/2010/main" val="41142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48598"/>
            <a:ext cx="11831875" cy="1293028"/>
          </a:xfrm>
        </p:spPr>
        <p:txBody>
          <a:bodyPr>
            <a:noAutofit/>
          </a:bodyPr>
          <a:lstStyle/>
          <a:p>
            <a:r>
              <a:rPr lang="en-US" sz="3400" b="1" dirty="0">
                <a:solidFill>
                  <a:srgbClr val="FF0000"/>
                </a:solidFill>
              </a:rPr>
              <a:t>II.</a:t>
            </a:r>
            <a:r>
              <a:rPr lang="en-US" sz="3400" b="1" dirty="0">
                <a:solidFill>
                  <a:srgbClr val="0070C0"/>
                </a:solidFill>
              </a:rPr>
              <a:t>B.</a:t>
            </a:r>
            <a:r>
              <a:rPr lang="en-US" sz="3400" b="1" dirty="0"/>
              <a:t> The example of </a:t>
            </a:r>
            <a:r>
              <a:rPr lang="en-US" sz="3400" b="1" u="sng" dirty="0"/>
              <a:t>Enoch</a:t>
            </a:r>
            <a:r>
              <a:rPr lang="en-US" sz="3400" b="1" dirty="0"/>
              <a:t> </a:t>
            </a:r>
            <a:r>
              <a:rPr lang="en-US" sz="3400" b="1" i="1" dirty="0"/>
              <a:t>(verses 5-6)</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C00000"/>
                </a:solidFill>
              </a:rPr>
              <a:t>5</a:t>
            </a:r>
            <a:r>
              <a:rPr lang="en-US" sz="2800" b="1" dirty="0"/>
              <a:t> </a:t>
            </a:r>
            <a:r>
              <a:rPr lang="en-US" sz="2800" b="1" i="1" dirty="0"/>
              <a:t>By faith Enoch was taken up so that he should not see death, and he was not found, because God had taken him. Now before he was taken, he was commended as having pleased God. </a:t>
            </a:r>
            <a:r>
              <a:rPr lang="en-US" sz="2400" b="1" i="1" dirty="0">
                <a:solidFill>
                  <a:srgbClr val="C00000"/>
                </a:solidFill>
              </a:rPr>
              <a:t>6</a:t>
            </a:r>
            <a:r>
              <a:rPr lang="en-US" sz="2800" b="1" i="1" dirty="0"/>
              <a:t> And without faith it is impossible to please him, for whoever would draw near to God must believe that he exists and that he </a:t>
            </a:r>
            <a:r>
              <a:rPr lang="en-US" sz="2800" b="1" i="1" dirty="0">
                <a:solidFill>
                  <a:srgbClr val="0070C0"/>
                </a:solidFill>
              </a:rPr>
              <a:t>rewards those who seek him</a:t>
            </a:r>
            <a:r>
              <a:rPr lang="en-US" sz="2800" b="1" i="1" dirty="0"/>
              <a:t>.</a:t>
            </a:r>
          </a:p>
          <a:p>
            <a:pPr marL="0" indent="0">
              <a:buNone/>
            </a:pPr>
            <a:r>
              <a:rPr lang="en-US" sz="2800" b="1" dirty="0"/>
              <a:t>	“</a:t>
            </a:r>
            <a:r>
              <a:rPr lang="en-US" sz="2800" b="1" i="1" dirty="0"/>
              <a:t>rewards those who </a:t>
            </a:r>
            <a:r>
              <a:rPr lang="en-US" sz="2800" b="1" i="1" dirty="0">
                <a:solidFill>
                  <a:srgbClr val="0070C0"/>
                </a:solidFill>
              </a:rPr>
              <a:t>earnestly</a:t>
            </a:r>
            <a:r>
              <a:rPr lang="en-US" sz="2800" b="1" i="1" dirty="0"/>
              <a:t> seek him</a:t>
            </a:r>
            <a:r>
              <a:rPr lang="en-US" sz="2800" b="1" dirty="0"/>
              <a:t>” </a:t>
            </a:r>
            <a:r>
              <a:rPr lang="en-US" sz="2800" b="1" dirty="0">
                <a:solidFill>
                  <a:srgbClr val="C00000"/>
                </a:solidFill>
              </a:rPr>
              <a:t>NIV</a:t>
            </a:r>
          </a:p>
          <a:p>
            <a:pPr>
              <a:buFont typeface="Wingdings" panose="05000000000000000000" pitchFamily="2" charset="2"/>
              <a:buChar char="Ø"/>
            </a:pPr>
            <a:r>
              <a:rPr lang="en-US" sz="2800" b="1" dirty="0">
                <a:solidFill>
                  <a:srgbClr val="7030A0"/>
                </a:solidFill>
              </a:rPr>
              <a:t> In what way did Enoch’s life demonstrate he embraced the testimony of God as supreme?</a:t>
            </a:r>
          </a:p>
          <a:p>
            <a:pPr marL="0" indent="0">
              <a:buNone/>
            </a:pPr>
            <a:r>
              <a:rPr lang="en-US" sz="2800" b="1" dirty="0"/>
              <a:t>Enoch “</a:t>
            </a:r>
            <a:r>
              <a:rPr lang="en-US" sz="2800" b="1" i="1" dirty="0"/>
              <a:t>walked with God.</a:t>
            </a:r>
            <a:r>
              <a:rPr lang="en-US" sz="2800" b="1" dirty="0"/>
              <a:t>” </a:t>
            </a:r>
            <a:r>
              <a:rPr lang="en-US" sz="2800" b="1" dirty="0">
                <a:solidFill>
                  <a:srgbClr val="C00000"/>
                </a:solidFill>
              </a:rPr>
              <a:t>Genesis 5:22 &amp; 24</a:t>
            </a:r>
            <a:endParaRPr lang="en-US" sz="3600" b="1" dirty="0">
              <a:solidFill>
                <a:srgbClr val="C00000"/>
              </a:solidFill>
            </a:endParaRPr>
          </a:p>
        </p:txBody>
      </p:sp>
    </p:spTree>
    <p:extLst>
      <p:ext uri="{BB962C8B-B14F-4D97-AF65-F5344CB8AC3E}">
        <p14:creationId xmlns:p14="http://schemas.microsoft.com/office/powerpoint/2010/main" val="13582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48598"/>
            <a:ext cx="11831875" cy="1293028"/>
          </a:xfrm>
        </p:spPr>
        <p:txBody>
          <a:bodyPr>
            <a:noAutofit/>
          </a:bodyPr>
          <a:lstStyle/>
          <a:p>
            <a:r>
              <a:rPr lang="en-US" sz="3400" b="1" dirty="0">
                <a:solidFill>
                  <a:srgbClr val="FF0000"/>
                </a:solidFill>
              </a:rPr>
              <a:t>II.</a:t>
            </a:r>
            <a:r>
              <a:rPr lang="en-US" sz="3400" b="1" dirty="0">
                <a:solidFill>
                  <a:srgbClr val="0070C0"/>
                </a:solidFill>
              </a:rPr>
              <a:t>B.</a:t>
            </a:r>
            <a:r>
              <a:rPr lang="en-US" sz="3400" b="1" dirty="0"/>
              <a:t> The example of </a:t>
            </a:r>
            <a:r>
              <a:rPr lang="en-US" sz="3400" b="1" u="sng" dirty="0"/>
              <a:t>Enoch</a:t>
            </a:r>
            <a:r>
              <a:rPr lang="en-US" sz="3400" b="1" dirty="0"/>
              <a:t> </a:t>
            </a:r>
            <a:r>
              <a:rPr lang="en-US" sz="3400" b="1" i="1" dirty="0"/>
              <a:t>(verses 5-6)</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C00000"/>
                </a:solidFill>
              </a:rPr>
              <a:t>5</a:t>
            </a:r>
            <a:r>
              <a:rPr lang="en-US" sz="2800" b="1" dirty="0"/>
              <a:t> </a:t>
            </a:r>
            <a:r>
              <a:rPr lang="en-US" sz="2800" b="1" i="1" dirty="0"/>
              <a:t>By faith </a:t>
            </a:r>
            <a:r>
              <a:rPr lang="en-US" sz="2800" b="1" i="1" dirty="0">
                <a:solidFill>
                  <a:srgbClr val="0070C0"/>
                </a:solidFill>
              </a:rPr>
              <a:t>Enoch was taken up so that he should not see death</a:t>
            </a:r>
            <a:r>
              <a:rPr lang="en-US" sz="2800" b="1" i="1" dirty="0"/>
              <a:t>, and he was not found, because God had taken him. Now before he was taken, he was commended as having pleased God.</a:t>
            </a:r>
          </a:p>
          <a:p>
            <a:pPr>
              <a:buFont typeface="Wingdings" panose="05000000000000000000" pitchFamily="2" charset="2"/>
              <a:buChar char="Ø"/>
            </a:pPr>
            <a:r>
              <a:rPr lang="en-US" sz="2800" b="1" dirty="0">
                <a:solidFill>
                  <a:srgbClr val="7030A0"/>
                </a:solidFill>
              </a:rPr>
              <a:t> Enoch experienced God’s commendation</a:t>
            </a:r>
          </a:p>
        </p:txBody>
      </p:sp>
    </p:spTree>
    <p:extLst>
      <p:ext uri="{BB962C8B-B14F-4D97-AF65-F5344CB8AC3E}">
        <p14:creationId xmlns:p14="http://schemas.microsoft.com/office/powerpoint/2010/main" val="603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ghtning Bolt 3">
            <a:extLst>
              <a:ext uri="{FF2B5EF4-FFF2-40B4-BE49-F238E27FC236}">
                <a16:creationId xmlns:a16="http://schemas.microsoft.com/office/drawing/2014/main" id="{180AA81B-FB6C-402A-B167-ACAEC5D9BF5D}"/>
              </a:ext>
            </a:extLst>
          </p:cNvPr>
          <p:cNvSpPr/>
          <p:nvPr/>
        </p:nvSpPr>
        <p:spPr>
          <a:xfrm rot="1140540">
            <a:off x="1069039" y="1600201"/>
            <a:ext cx="1613646" cy="365759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B1B44C-4B88-4384-996F-0F94DDDAB18C}"/>
              </a:ext>
            </a:extLst>
          </p:cNvPr>
          <p:cNvSpPr txBox="1"/>
          <p:nvPr/>
        </p:nvSpPr>
        <p:spPr>
          <a:xfrm>
            <a:off x="0" y="672352"/>
            <a:ext cx="3751729" cy="523220"/>
          </a:xfrm>
          <a:prstGeom prst="rect">
            <a:avLst/>
          </a:prstGeom>
          <a:noFill/>
        </p:spPr>
        <p:txBody>
          <a:bodyPr wrap="square" rtlCol="0">
            <a:spAutoFit/>
          </a:bodyPr>
          <a:lstStyle/>
          <a:p>
            <a:pPr algn="ctr"/>
            <a:r>
              <a:rPr lang="en-US" sz="2800" b="1" dirty="0"/>
              <a:t>An “invisible” power</a:t>
            </a:r>
          </a:p>
        </p:txBody>
      </p:sp>
      <p:sp>
        <p:nvSpPr>
          <p:cNvPr id="6" name="TextBox 5">
            <a:extLst>
              <a:ext uri="{FF2B5EF4-FFF2-40B4-BE49-F238E27FC236}">
                <a16:creationId xmlns:a16="http://schemas.microsoft.com/office/drawing/2014/main" id="{1E9E17A2-ED86-4C87-90F6-1A5B08828F72}"/>
              </a:ext>
            </a:extLst>
          </p:cNvPr>
          <p:cNvSpPr txBox="1"/>
          <p:nvPr/>
        </p:nvSpPr>
        <p:spPr>
          <a:xfrm>
            <a:off x="-1" y="5662429"/>
            <a:ext cx="3751729" cy="954107"/>
          </a:xfrm>
          <a:prstGeom prst="rect">
            <a:avLst/>
          </a:prstGeom>
          <a:noFill/>
        </p:spPr>
        <p:txBody>
          <a:bodyPr wrap="square" rtlCol="0">
            <a:spAutoFit/>
          </a:bodyPr>
          <a:lstStyle/>
          <a:p>
            <a:pPr algn="ctr"/>
            <a:r>
              <a:rPr lang="en-US" sz="2800" b="1" dirty="0"/>
              <a:t>Wireless Connectivity</a:t>
            </a:r>
          </a:p>
        </p:txBody>
      </p:sp>
      <p:pic>
        <p:nvPicPr>
          <p:cNvPr id="8" name="Picture 7">
            <a:extLst>
              <a:ext uri="{FF2B5EF4-FFF2-40B4-BE49-F238E27FC236}">
                <a16:creationId xmlns:a16="http://schemas.microsoft.com/office/drawing/2014/main" id="{1C08E569-CD5E-4BD8-874A-5AB523E9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863" y="2518935"/>
            <a:ext cx="2857143" cy="2142857"/>
          </a:xfrm>
          <a:prstGeom prst="rect">
            <a:avLst/>
          </a:prstGeom>
        </p:spPr>
      </p:pic>
      <p:sp>
        <p:nvSpPr>
          <p:cNvPr id="9" name="Plus Sign 8">
            <a:extLst>
              <a:ext uri="{FF2B5EF4-FFF2-40B4-BE49-F238E27FC236}">
                <a16:creationId xmlns:a16="http://schemas.microsoft.com/office/drawing/2014/main" id="{B8441D52-4B38-421E-8E5C-47494D4BA7A3}"/>
              </a:ext>
            </a:extLst>
          </p:cNvPr>
          <p:cNvSpPr/>
          <p:nvPr/>
        </p:nvSpPr>
        <p:spPr>
          <a:xfrm>
            <a:off x="2790607" y="3160058"/>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s 10">
            <a:extLst>
              <a:ext uri="{FF2B5EF4-FFF2-40B4-BE49-F238E27FC236}">
                <a16:creationId xmlns:a16="http://schemas.microsoft.com/office/drawing/2014/main" id="{602219D7-4F9C-4BFC-8319-623B8BC451DA}"/>
              </a:ext>
            </a:extLst>
          </p:cNvPr>
          <p:cNvSpPr/>
          <p:nvPr/>
        </p:nvSpPr>
        <p:spPr>
          <a:xfrm>
            <a:off x="6903432" y="310626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5464DB18-DCC7-4542-A4BF-3F1271268F09}"/>
              </a:ext>
            </a:extLst>
          </p:cNvPr>
          <p:cNvPicPr>
            <a:picLocks noChangeAspect="1"/>
          </p:cNvPicPr>
          <p:nvPr/>
        </p:nvPicPr>
        <p:blipFill rotWithShape="1">
          <a:blip r:embed="rId3">
            <a:extLst>
              <a:ext uri="{28A0092B-C50C-407E-A947-70E740481C1C}">
                <a14:useLocalDpi xmlns:a14="http://schemas.microsoft.com/office/drawing/2010/main" val="0"/>
              </a:ext>
            </a:extLst>
          </a:blip>
          <a:srcRect l="26435" r="8648"/>
          <a:stretch/>
        </p:blipFill>
        <p:spPr>
          <a:xfrm>
            <a:off x="8957644" y="1124090"/>
            <a:ext cx="2287581" cy="1982179"/>
          </a:xfrm>
          <a:prstGeom prst="rect">
            <a:avLst/>
          </a:prstGeom>
        </p:spPr>
      </p:pic>
      <p:pic>
        <p:nvPicPr>
          <p:cNvPr id="15" name="Picture 14">
            <a:extLst>
              <a:ext uri="{FF2B5EF4-FFF2-40B4-BE49-F238E27FC236}">
                <a16:creationId xmlns:a16="http://schemas.microsoft.com/office/drawing/2014/main" id="{D3310F9E-F610-451E-BAE9-6B5603A4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797" y="3649383"/>
            <a:ext cx="3025590" cy="2024818"/>
          </a:xfrm>
          <a:prstGeom prst="rect">
            <a:avLst/>
          </a:prstGeom>
        </p:spPr>
      </p:pic>
      <p:sp>
        <p:nvSpPr>
          <p:cNvPr id="16" name="TextBox 15">
            <a:extLst>
              <a:ext uri="{FF2B5EF4-FFF2-40B4-BE49-F238E27FC236}">
                <a16:creationId xmlns:a16="http://schemas.microsoft.com/office/drawing/2014/main" id="{4170FE57-25B2-4184-9AF9-79E93FEDF7DD}"/>
              </a:ext>
            </a:extLst>
          </p:cNvPr>
          <p:cNvSpPr txBox="1"/>
          <p:nvPr/>
        </p:nvSpPr>
        <p:spPr>
          <a:xfrm>
            <a:off x="4220136" y="80682"/>
            <a:ext cx="3751729" cy="923330"/>
          </a:xfrm>
          <a:prstGeom prst="rect">
            <a:avLst/>
          </a:prstGeom>
          <a:noFill/>
          <a:ln>
            <a:solidFill>
              <a:srgbClr val="7030A0"/>
            </a:solidFill>
          </a:ln>
        </p:spPr>
        <p:txBody>
          <a:bodyPr wrap="square" rtlCol="0">
            <a:spAutoFit/>
          </a:bodyPr>
          <a:lstStyle/>
          <a:p>
            <a:pPr algn="ctr"/>
            <a:r>
              <a:rPr lang="en-US" sz="5400" b="1" dirty="0">
                <a:solidFill>
                  <a:srgbClr val="7030A0"/>
                </a:solidFill>
              </a:rPr>
              <a:t>Customer</a:t>
            </a:r>
          </a:p>
        </p:txBody>
      </p:sp>
    </p:spTree>
    <p:extLst>
      <p:ext uri="{BB962C8B-B14F-4D97-AF65-F5344CB8AC3E}">
        <p14:creationId xmlns:p14="http://schemas.microsoft.com/office/powerpoint/2010/main" val="40642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60955"/>
            <a:ext cx="11831875" cy="1293028"/>
          </a:xfrm>
        </p:spPr>
        <p:txBody>
          <a:bodyPr>
            <a:noAutofit/>
          </a:bodyPr>
          <a:lstStyle/>
          <a:p>
            <a:r>
              <a:rPr lang="en-US" sz="3400" b="1" dirty="0">
                <a:solidFill>
                  <a:srgbClr val="FF0000"/>
                </a:solidFill>
              </a:rPr>
              <a:t>II.</a:t>
            </a:r>
            <a:r>
              <a:rPr lang="en-US" sz="3400" b="1" dirty="0">
                <a:solidFill>
                  <a:srgbClr val="0070C0"/>
                </a:solidFill>
              </a:rPr>
              <a:t>B.</a:t>
            </a:r>
            <a:r>
              <a:rPr lang="en-US" sz="3400" b="1" dirty="0"/>
              <a:t> The example of </a:t>
            </a:r>
            <a:r>
              <a:rPr lang="en-US" sz="3400" b="1" u="sng" dirty="0"/>
              <a:t>Enoch</a:t>
            </a:r>
            <a:r>
              <a:rPr lang="en-US" sz="3400" b="1" dirty="0"/>
              <a:t> </a:t>
            </a:r>
            <a:r>
              <a:rPr lang="en-US" sz="3400" b="1" i="1" dirty="0"/>
              <a:t>(verses 5-6)</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6"/>
            <a:ext cx="11691257" cy="5294513"/>
          </a:xfrm>
        </p:spPr>
        <p:txBody>
          <a:bodyPr>
            <a:noAutofit/>
          </a:bodyPr>
          <a:lstStyle/>
          <a:p>
            <a:pPr marL="0" indent="0">
              <a:buNone/>
            </a:pPr>
            <a:r>
              <a:rPr lang="en-US" sz="2800" b="1" dirty="0">
                <a:solidFill>
                  <a:srgbClr val="7030A0"/>
                </a:solidFill>
              </a:rPr>
              <a:t>The “take away” from Enoch’s example</a:t>
            </a:r>
          </a:p>
          <a:p>
            <a:pPr marL="0" indent="0">
              <a:buNone/>
            </a:pPr>
            <a:endParaRPr lang="en-US" dirty="0"/>
          </a:p>
          <a:p>
            <a:pPr marL="0" indent="0">
              <a:buNone/>
            </a:pPr>
            <a:r>
              <a:rPr lang="en-US" sz="2800" b="1" i="1" dirty="0"/>
              <a:t>The life of faith we’re called to is a moment-by-moment, day-by-day, year-by-year, joyful and earnest pursuit of a life in submission to God’s will. It’s a heart and soul walk which realizes that in seeking and walking with God, we experience the life He gives; the life of incomparable worth and consuming joy. And like Enoch, we too will be delivered from the finality of death through this life of faith to include </a:t>
            </a:r>
            <a:r>
              <a:rPr lang="en-US" sz="2800" b="1" i="1" dirty="0">
                <a:solidFill>
                  <a:srgbClr val="0070C0"/>
                </a:solidFill>
              </a:rPr>
              <a:t>the great hope we all have of being delivered like Enoch</a:t>
            </a:r>
            <a:r>
              <a:rPr lang="en-US" sz="2800" b="1" i="1" dirty="0"/>
              <a:t> - to not experience physical death - for Paul teaches that those who are alive when Christ returns “will be caught up together with them in the clouds to meet the Lord in the air, and so we will always be with the Lord.”</a:t>
            </a:r>
            <a:r>
              <a:rPr lang="en-US" sz="2800" b="1" dirty="0"/>
              <a:t> </a:t>
            </a:r>
            <a:r>
              <a:rPr lang="en-US" sz="2800" b="1" dirty="0">
                <a:solidFill>
                  <a:srgbClr val="C00000"/>
                </a:solidFill>
              </a:rPr>
              <a:t>(1 Thessalonians 4:17)</a:t>
            </a:r>
            <a:endParaRPr lang="en-US" sz="5400" b="1" i="1" dirty="0">
              <a:solidFill>
                <a:srgbClr val="C00000"/>
              </a:solidFill>
            </a:endParaRPr>
          </a:p>
        </p:txBody>
      </p:sp>
    </p:spTree>
    <p:extLst>
      <p:ext uri="{BB962C8B-B14F-4D97-AF65-F5344CB8AC3E}">
        <p14:creationId xmlns:p14="http://schemas.microsoft.com/office/powerpoint/2010/main" val="37008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48598"/>
            <a:ext cx="11831875" cy="1293028"/>
          </a:xfrm>
        </p:spPr>
        <p:txBody>
          <a:bodyPr>
            <a:noAutofit/>
          </a:bodyPr>
          <a:lstStyle/>
          <a:p>
            <a:r>
              <a:rPr lang="en-US" sz="3400" b="1" dirty="0">
                <a:solidFill>
                  <a:srgbClr val="FF0000"/>
                </a:solidFill>
              </a:rPr>
              <a:t>II.</a:t>
            </a:r>
            <a:r>
              <a:rPr lang="en-US" sz="3400" b="1" dirty="0">
                <a:solidFill>
                  <a:srgbClr val="0070C0"/>
                </a:solidFill>
              </a:rPr>
              <a:t>C.</a:t>
            </a:r>
            <a:r>
              <a:rPr lang="en-US" sz="3400" b="1" dirty="0"/>
              <a:t> The example of </a:t>
            </a:r>
            <a:r>
              <a:rPr lang="en-US" sz="3400" b="1" u="sng" dirty="0"/>
              <a:t>Noah</a:t>
            </a:r>
            <a:r>
              <a:rPr lang="en-US" sz="3400" b="1" dirty="0"/>
              <a:t> </a:t>
            </a:r>
            <a:r>
              <a:rPr lang="en-US" sz="3400" b="1" i="1" dirty="0"/>
              <a:t>(verse 7)</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C00000"/>
                </a:solidFill>
              </a:rPr>
              <a:t>7</a:t>
            </a:r>
            <a:r>
              <a:rPr lang="en-US" sz="2800" b="1" dirty="0"/>
              <a:t> </a:t>
            </a:r>
            <a:r>
              <a:rPr lang="en-US" sz="2800" b="1" i="1" dirty="0"/>
              <a:t>By faith Noah, being warned by God </a:t>
            </a:r>
            <a:r>
              <a:rPr lang="en-US" sz="2800" b="1" i="1" dirty="0">
                <a:solidFill>
                  <a:srgbClr val="0070C0"/>
                </a:solidFill>
              </a:rPr>
              <a:t>concerning events as yet unseen</a:t>
            </a:r>
            <a:r>
              <a:rPr lang="en-US" sz="2800" b="1" i="1" dirty="0"/>
              <a:t>, </a:t>
            </a:r>
            <a:r>
              <a:rPr lang="en-US" sz="2800" b="1" i="1" u="sng" dirty="0">
                <a:solidFill>
                  <a:srgbClr val="0070C0"/>
                </a:solidFill>
              </a:rPr>
              <a:t>in reverent fear</a:t>
            </a:r>
            <a:r>
              <a:rPr lang="en-US" sz="2800" b="1" i="1" dirty="0">
                <a:solidFill>
                  <a:srgbClr val="0070C0"/>
                </a:solidFill>
              </a:rPr>
              <a:t> constructed an ark</a:t>
            </a:r>
            <a:r>
              <a:rPr lang="en-US" sz="2800" b="1" i="1" dirty="0"/>
              <a:t> for the saving of his household. By this he condemned the world and became an heir of the righteousness that comes by faith.</a:t>
            </a:r>
          </a:p>
          <a:p>
            <a:pPr marL="0" indent="0">
              <a:buNone/>
            </a:pPr>
            <a:r>
              <a:rPr lang="en-US" dirty="0"/>
              <a:t>	</a:t>
            </a:r>
            <a:r>
              <a:rPr lang="en-US" sz="2800" b="1" dirty="0"/>
              <a:t>“</a:t>
            </a:r>
            <a:r>
              <a:rPr lang="en-US" sz="2800" b="1" i="1" dirty="0"/>
              <a:t>Our God is a consuming fire.</a:t>
            </a:r>
            <a:r>
              <a:rPr lang="en-US" sz="2800" b="1" dirty="0"/>
              <a:t>” </a:t>
            </a:r>
            <a:r>
              <a:rPr lang="en-US" sz="2800" b="1" dirty="0">
                <a:solidFill>
                  <a:srgbClr val="C00000"/>
                </a:solidFill>
              </a:rPr>
              <a:t>Hebrews 12:29</a:t>
            </a:r>
            <a:endParaRPr lang="en-US" sz="2800" b="1" i="1" dirty="0">
              <a:solidFill>
                <a:srgbClr val="C00000"/>
              </a:solidFill>
            </a:endParaRPr>
          </a:p>
          <a:p>
            <a:pPr>
              <a:buFont typeface="Wingdings" panose="05000000000000000000" pitchFamily="2" charset="2"/>
              <a:buChar char="Ø"/>
            </a:pPr>
            <a:r>
              <a:rPr lang="en-US" sz="2800" b="1" dirty="0">
                <a:solidFill>
                  <a:srgbClr val="7030A0"/>
                </a:solidFill>
              </a:rPr>
              <a:t> In what way did Noah’s life demonstrate he embraced the testimony of God as supreme?</a:t>
            </a:r>
          </a:p>
          <a:p>
            <a:pPr marL="0" indent="0">
              <a:buNone/>
            </a:pPr>
            <a:r>
              <a:rPr lang="en-US" sz="2800" b="1" dirty="0"/>
              <a:t>Noah “</a:t>
            </a:r>
            <a:r>
              <a:rPr lang="en-US" sz="2800" b="1" i="1" dirty="0"/>
              <a:t>walked with God.</a:t>
            </a:r>
            <a:r>
              <a:rPr lang="en-US" sz="2800" b="1" dirty="0"/>
              <a:t>” </a:t>
            </a:r>
            <a:r>
              <a:rPr lang="en-US" sz="2800" b="1" dirty="0">
                <a:solidFill>
                  <a:srgbClr val="C00000"/>
                </a:solidFill>
              </a:rPr>
              <a:t>Genesis 6:9 </a:t>
            </a:r>
            <a:endParaRPr lang="en-US" sz="3600" b="1" dirty="0">
              <a:solidFill>
                <a:srgbClr val="C00000"/>
              </a:solidFill>
            </a:endParaRPr>
          </a:p>
        </p:txBody>
      </p:sp>
    </p:spTree>
    <p:extLst>
      <p:ext uri="{BB962C8B-B14F-4D97-AF65-F5344CB8AC3E}">
        <p14:creationId xmlns:p14="http://schemas.microsoft.com/office/powerpoint/2010/main" val="96630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par>
                          <p:cTn id="13" fill="hold">
                            <p:stCondLst>
                              <p:cond delay="2000"/>
                            </p:stCondLst>
                            <p:childTnLst>
                              <p:par>
                                <p:cTn id="14" presetID="6" presetClass="entr" presetSubtype="16"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48598"/>
            <a:ext cx="11831875" cy="1293028"/>
          </a:xfrm>
        </p:spPr>
        <p:txBody>
          <a:bodyPr>
            <a:noAutofit/>
          </a:bodyPr>
          <a:lstStyle/>
          <a:p>
            <a:r>
              <a:rPr lang="en-US" sz="3400" b="1" dirty="0">
                <a:solidFill>
                  <a:srgbClr val="FF0000"/>
                </a:solidFill>
              </a:rPr>
              <a:t>II.</a:t>
            </a:r>
            <a:r>
              <a:rPr lang="en-US" sz="3400" b="1" dirty="0">
                <a:solidFill>
                  <a:srgbClr val="0070C0"/>
                </a:solidFill>
              </a:rPr>
              <a:t>C.</a:t>
            </a:r>
            <a:r>
              <a:rPr lang="en-US" sz="3400" b="1" dirty="0"/>
              <a:t> The example of </a:t>
            </a:r>
            <a:r>
              <a:rPr lang="en-US" sz="3400" b="1" u="sng" dirty="0"/>
              <a:t>Noah</a:t>
            </a:r>
            <a:r>
              <a:rPr lang="en-US" sz="3400" b="1" dirty="0"/>
              <a:t> </a:t>
            </a:r>
            <a:r>
              <a:rPr lang="en-US" sz="3400" b="1" i="1" dirty="0"/>
              <a:t>(verse 7)</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7"/>
            <a:ext cx="11691257" cy="4249058"/>
          </a:xfrm>
        </p:spPr>
        <p:txBody>
          <a:bodyPr>
            <a:noAutofit/>
          </a:bodyPr>
          <a:lstStyle/>
          <a:p>
            <a:pPr marL="0" indent="0">
              <a:buNone/>
            </a:pPr>
            <a:r>
              <a:rPr lang="en-US" sz="2400" b="1" dirty="0">
                <a:solidFill>
                  <a:srgbClr val="C00000"/>
                </a:solidFill>
              </a:rPr>
              <a:t>7</a:t>
            </a:r>
            <a:r>
              <a:rPr lang="en-US" sz="2800" b="1" dirty="0"/>
              <a:t> </a:t>
            </a:r>
            <a:r>
              <a:rPr lang="en-US" sz="2800" b="1" i="1" dirty="0"/>
              <a:t>By faith Noah, being warned by God concerning events as yet unseen, in reverent fear constructed an ark for the saving of his household. </a:t>
            </a:r>
            <a:r>
              <a:rPr lang="en-US" sz="2800" b="1" i="1" dirty="0">
                <a:solidFill>
                  <a:srgbClr val="0070C0"/>
                </a:solidFill>
              </a:rPr>
              <a:t>By this he condemned the world </a:t>
            </a:r>
            <a:r>
              <a:rPr lang="en-US" sz="2800" b="1" i="1" dirty="0"/>
              <a:t>and </a:t>
            </a:r>
            <a:r>
              <a:rPr lang="en-US" sz="2800" b="1" i="1" dirty="0">
                <a:solidFill>
                  <a:srgbClr val="0070C0"/>
                </a:solidFill>
              </a:rPr>
              <a:t>became an heir of the righteousness that comes by faith</a:t>
            </a:r>
            <a:r>
              <a:rPr lang="en-US" sz="2800" b="1" i="1" dirty="0"/>
              <a:t>.</a:t>
            </a:r>
          </a:p>
          <a:p>
            <a:pPr>
              <a:buFont typeface="Wingdings" panose="05000000000000000000" pitchFamily="2" charset="2"/>
              <a:buChar char="Ø"/>
            </a:pPr>
            <a:r>
              <a:rPr lang="en-US" sz="2800" b="1" dirty="0">
                <a:solidFill>
                  <a:srgbClr val="7030A0"/>
                </a:solidFill>
              </a:rPr>
              <a:t> Noah experienced God’s commendation</a:t>
            </a:r>
          </a:p>
          <a:p>
            <a:pPr marL="0" indent="0">
              <a:buNone/>
            </a:pPr>
            <a:r>
              <a:rPr lang="en-US" sz="2800" b="1" dirty="0"/>
              <a:t>“</a:t>
            </a:r>
            <a:r>
              <a:rPr lang="en-US" sz="2800" b="1" i="1" dirty="0">
                <a:solidFill>
                  <a:srgbClr val="0070C0"/>
                </a:solidFill>
              </a:rPr>
              <a:t>The men of Nineveh will rise up at the judgment with this generation and condemn it</a:t>
            </a:r>
            <a:r>
              <a:rPr lang="en-US" sz="2800" b="1" i="1" dirty="0"/>
              <a:t>, for they repented at the preaching of Jonah, and behold, something greater than Jonah is here.</a:t>
            </a:r>
            <a:r>
              <a:rPr lang="en-US" sz="2800" b="1" dirty="0"/>
              <a:t>” </a:t>
            </a:r>
            <a:r>
              <a:rPr lang="en-US" sz="2800" b="1" dirty="0">
                <a:solidFill>
                  <a:srgbClr val="C00000"/>
                </a:solidFill>
              </a:rPr>
              <a:t>Luke 11:32 </a:t>
            </a:r>
          </a:p>
          <a:p>
            <a:pPr marL="0" indent="0">
              <a:buNone/>
            </a:pPr>
            <a:r>
              <a:rPr lang="en-US" sz="2800" b="1" dirty="0"/>
              <a:t>“</a:t>
            </a:r>
            <a:r>
              <a:rPr lang="en-US" sz="2800" b="1" i="1" dirty="0">
                <a:solidFill>
                  <a:srgbClr val="0070C0"/>
                </a:solidFill>
              </a:rPr>
              <a:t>Faith is the reality</a:t>
            </a:r>
            <a:r>
              <a:rPr lang="en-US" sz="2800" b="1" i="1" dirty="0"/>
              <a:t> of what is hoped for, </a:t>
            </a:r>
            <a:r>
              <a:rPr lang="en-US" sz="2800" b="1" i="1" dirty="0">
                <a:solidFill>
                  <a:srgbClr val="0070C0"/>
                </a:solidFill>
              </a:rPr>
              <a:t>the proof</a:t>
            </a:r>
            <a:r>
              <a:rPr lang="en-US" sz="2800" b="1" i="1" dirty="0"/>
              <a:t> of what is not seen.</a:t>
            </a:r>
            <a:r>
              <a:rPr lang="en-US" sz="2800" b="1" dirty="0"/>
              <a:t>” </a:t>
            </a:r>
            <a:r>
              <a:rPr lang="en-US" sz="2800" b="1" dirty="0">
                <a:solidFill>
                  <a:srgbClr val="C00000"/>
                </a:solidFill>
              </a:rPr>
              <a:t>(verse 1, CSB)</a:t>
            </a:r>
          </a:p>
        </p:txBody>
      </p:sp>
    </p:spTree>
    <p:extLst>
      <p:ext uri="{BB962C8B-B14F-4D97-AF65-F5344CB8AC3E}">
        <p14:creationId xmlns:p14="http://schemas.microsoft.com/office/powerpoint/2010/main" val="21433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60125" y="360955"/>
            <a:ext cx="11831875" cy="1293028"/>
          </a:xfrm>
        </p:spPr>
        <p:txBody>
          <a:bodyPr>
            <a:noAutofit/>
          </a:bodyPr>
          <a:lstStyle/>
          <a:p>
            <a:r>
              <a:rPr lang="en-US" sz="3400" b="1" dirty="0">
                <a:solidFill>
                  <a:srgbClr val="FF0000"/>
                </a:solidFill>
              </a:rPr>
              <a:t>II.</a:t>
            </a:r>
            <a:r>
              <a:rPr lang="en-US" sz="3400" b="1" dirty="0">
                <a:solidFill>
                  <a:srgbClr val="0070C0"/>
                </a:solidFill>
              </a:rPr>
              <a:t>C.</a:t>
            </a:r>
            <a:r>
              <a:rPr lang="en-US" sz="3400" b="1" dirty="0"/>
              <a:t> The example of </a:t>
            </a:r>
            <a:r>
              <a:rPr lang="en-US" sz="3400" b="1" u="sng" dirty="0"/>
              <a:t>Noah</a:t>
            </a:r>
            <a:r>
              <a:rPr lang="en-US" sz="3400" b="1" dirty="0"/>
              <a:t> </a:t>
            </a:r>
            <a:r>
              <a:rPr lang="en-US" sz="3400" b="1" i="1" dirty="0"/>
              <a:t>(verse 7)</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1563486"/>
            <a:ext cx="11691257" cy="5294513"/>
          </a:xfrm>
        </p:spPr>
        <p:txBody>
          <a:bodyPr>
            <a:noAutofit/>
          </a:bodyPr>
          <a:lstStyle/>
          <a:p>
            <a:pPr marL="0" indent="0">
              <a:buNone/>
            </a:pPr>
            <a:r>
              <a:rPr lang="en-US" sz="2800" b="1" dirty="0">
                <a:solidFill>
                  <a:srgbClr val="7030A0"/>
                </a:solidFill>
              </a:rPr>
              <a:t>The “take away” from Noah’s example</a:t>
            </a:r>
          </a:p>
          <a:p>
            <a:pPr marL="0" indent="0">
              <a:buNone/>
            </a:pPr>
            <a:endParaRPr lang="en-US" dirty="0"/>
          </a:p>
          <a:p>
            <a:pPr marL="0" indent="0">
              <a:buNone/>
            </a:pPr>
            <a:r>
              <a:rPr lang="en-US" sz="2800" b="1" i="1" dirty="0"/>
              <a:t>Be unwavering in your trust in the unseen reality of God despite your circumstances for He is faithful to confirm your trust, and as you walk with Him, don’t lose sight of the fact that a close walk with God sustains a “reverent fear” of God. And like Noah, always know that no set of present or future circumstances, to include God’s wrath being brought upon the entire world, will keep you from inheriting God’s promises for eternity to His faithful people.</a:t>
            </a:r>
            <a:endParaRPr lang="en-US" sz="6600" b="1" i="1" dirty="0">
              <a:solidFill>
                <a:srgbClr val="C00000"/>
              </a:solidFill>
            </a:endParaRPr>
          </a:p>
        </p:txBody>
      </p:sp>
    </p:spTree>
    <p:extLst>
      <p:ext uri="{BB962C8B-B14F-4D97-AF65-F5344CB8AC3E}">
        <p14:creationId xmlns:p14="http://schemas.microsoft.com/office/powerpoint/2010/main" val="232827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ghtning Bolt 3">
            <a:extLst>
              <a:ext uri="{FF2B5EF4-FFF2-40B4-BE49-F238E27FC236}">
                <a16:creationId xmlns:a16="http://schemas.microsoft.com/office/drawing/2014/main" id="{180AA81B-FB6C-402A-B167-ACAEC5D9BF5D}"/>
              </a:ext>
            </a:extLst>
          </p:cNvPr>
          <p:cNvSpPr/>
          <p:nvPr/>
        </p:nvSpPr>
        <p:spPr>
          <a:xfrm rot="1140540">
            <a:off x="1069039" y="1600201"/>
            <a:ext cx="1613646" cy="365759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B1B44C-4B88-4384-996F-0F94DDDAB18C}"/>
              </a:ext>
            </a:extLst>
          </p:cNvPr>
          <p:cNvSpPr txBox="1"/>
          <p:nvPr/>
        </p:nvSpPr>
        <p:spPr>
          <a:xfrm>
            <a:off x="0" y="672352"/>
            <a:ext cx="3751729" cy="523220"/>
          </a:xfrm>
          <a:prstGeom prst="rect">
            <a:avLst/>
          </a:prstGeom>
          <a:noFill/>
        </p:spPr>
        <p:txBody>
          <a:bodyPr wrap="square" rtlCol="0">
            <a:spAutoFit/>
          </a:bodyPr>
          <a:lstStyle/>
          <a:p>
            <a:pPr algn="ctr"/>
            <a:r>
              <a:rPr lang="en-US" sz="2800" b="1" dirty="0"/>
              <a:t>An “invisible” power</a:t>
            </a:r>
          </a:p>
        </p:txBody>
      </p:sp>
      <p:sp>
        <p:nvSpPr>
          <p:cNvPr id="6" name="TextBox 5">
            <a:extLst>
              <a:ext uri="{FF2B5EF4-FFF2-40B4-BE49-F238E27FC236}">
                <a16:creationId xmlns:a16="http://schemas.microsoft.com/office/drawing/2014/main" id="{1E9E17A2-ED86-4C87-90F6-1A5B08828F72}"/>
              </a:ext>
            </a:extLst>
          </p:cNvPr>
          <p:cNvSpPr txBox="1"/>
          <p:nvPr/>
        </p:nvSpPr>
        <p:spPr>
          <a:xfrm>
            <a:off x="-1" y="5662429"/>
            <a:ext cx="3751729" cy="523220"/>
          </a:xfrm>
          <a:prstGeom prst="rect">
            <a:avLst/>
          </a:prstGeom>
          <a:noFill/>
        </p:spPr>
        <p:txBody>
          <a:bodyPr wrap="square" rtlCol="0">
            <a:spAutoFit/>
          </a:bodyPr>
          <a:lstStyle/>
          <a:p>
            <a:pPr algn="ctr"/>
            <a:r>
              <a:rPr lang="en-US" sz="2800" b="1" dirty="0"/>
              <a:t>The power of God</a:t>
            </a:r>
          </a:p>
        </p:txBody>
      </p:sp>
      <p:pic>
        <p:nvPicPr>
          <p:cNvPr id="8" name="Picture 7">
            <a:extLst>
              <a:ext uri="{FF2B5EF4-FFF2-40B4-BE49-F238E27FC236}">
                <a16:creationId xmlns:a16="http://schemas.microsoft.com/office/drawing/2014/main" id="{1C08E569-CD5E-4BD8-874A-5AB523E9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863" y="2518935"/>
            <a:ext cx="2857143" cy="2142857"/>
          </a:xfrm>
          <a:prstGeom prst="rect">
            <a:avLst/>
          </a:prstGeom>
        </p:spPr>
      </p:pic>
      <p:sp>
        <p:nvSpPr>
          <p:cNvPr id="9" name="Plus Sign 8">
            <a:extLst>
              <a:ext uri="{FF2B5EF4-FFF2-40B4-BE49-F238E27FC236}">
                <a16:creationId xmlns:a16="http://schemas.microsoft.com/office/drawing/2014/main" id="{B8441D52-4B38-421E-8E5C-47494D4BA7A3}"/>
              </a:ext>
            </a:extLst>
          </p:cNvPr>
          <p:cNvSpPr/>
          <p:nvPr/>
        </p:nvSpPr>
        <p:spPr>
          <a:xfrm>
            <a:off x="2790607" y="3160058"/>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s 10">
            <a:extLst>
              <a:ext uri="{FF2B5EF4-FFF2-40B4-BE49-F238E27FC236}">
                <a16:creationId xmlns:a16="http://schemas.microsoft.com/office/drawing/2014/main" id="{602219D7-4F9C-4BFC-8319-623B8BC451DA}"/>
              </a:ext>
            </a:extLst>
          </p:cNvPr>
          <p:cNvSpPr/>
          <p:nvPr/>
        </p:nvSpPr>
        <p:spPr>
          <a:xfrm>
            <a:off x="6755142" y="310626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4170FE57-25B2-4184-9AF9-79E93FEDF7DD}"/>
              </a:ext>
            </a:extLst>
          </p:cNvPr>
          <p:cNvSpPr txBox="1"/>
          <p:nvPr/>
        </p:nvSpPr>
        <p:spPr>
          <a:xfrm>
            <a:off x="4220136" y="80682"/>
            <a:ext cx="3751729" cy="923330"/>
          </a:xfrm>
          <a:prstGeom prst="rect">
            <a:avLst/>
          </a:prstGeom>
          <a:noFill/>
          <a:ln>
            <a:solidFill>
              <a:srgbClr val="7030A0"/>
            </a:solidFill>
          </a:ln>
        </p:spPr>
        <p:txBody>
          <a:bodyPr wrap="square" rtlCol="0">
            <a:spAutoFit/>
          </a:bodyPr>
          <a:lstStyle/>
          <a:p>
            <a:pPr algn="ctr"/>
            <a:r>
              <a:rPr lang="en-US" sz="5400" b="1" dirty="0">
                <a:solidFill>
                  <a:srgbClr val="7030A0"/>
                </a:solidFill>
              </a:rPr>
              <a:t>Righteous </a:t>
            </a:r>
          </a:p>
        </p:txBody>
      </p:sp>
      <p:pic>
        <p:nvPicPr>
          <p:cNvPr id="3" name="Picture 2">
            <a:extLst>
              <a:ext uri="{FF2B5EF4-FFF2-40B4-BE49-F238E27FC236}">
                <a16:creationId xmlns:a16="http://schemas.microsoft.com/office/drawing/2014/main" id="{EC75F008-7C4C-41C4-8DDC-99C568A04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7" y="1533856"/>
            <a:ext cx="2716992" cy="4073070"/>
          </a:xfrm>
          <a:prstGeom prst="rect">
            <a:avLst/>
          </a:prstGeom>
        </p:spPr>
      </p:pic>
      <p:pic>
        <p:nvPicPr>
          <p:cNvPr id="12" name="Picture 11">
            <a:extLst>
              <a:ext uri="{FF2B5EF4-FFF2-40B4-BE49-F238E27FC236}">
                <a16:creationId xmlns:a16="http://schemas.microsoft.com/office/drawing/2014/main" id="{337250B8-5C1F-4B60-B31A-4D1516AEA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654" y="2345937"/>
            <a:ext cx="3759200" cy="2419350"/>
          </a:xfrm>
          <a:prstGeom prst="rect">
            <a:avLst/>
          </a:prstGeom>
        </p:spPr>
      </p:pic>
      <p:pic>
        <p:nvPicPr>
          <p:cNvPr id="17" name="Picture 16">
            <a:extLst>
              <a:ext uri="{FF2B5EF4-FFF2-40B4-BE49-F238E27FC236}">
                <a16:creationId xmlns:a16="http://schemas.microsoft.com/office/drawing/2014/main" id="{FF483EA4-6A21-4E33-8D4F-32C4C4D0C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384" y="1183215"/>
            <a:ext cx="3601089" cy="4797455"/>
          </a:xfrm>
          <a:prstGeom prst="rect">
            <a:avLst/>
          </a:prstGeom>
        </p:spPr>
      </p:pic>
    </p:spTree>
    <p:extLst>
      <p:ext uri="{BB962C8B-B14F-4D97-AF65-F5344CB8AC3E}">
        <p14:creationId xmlns:p14="http://schemas.microsoft.com/office/powerpoint/2010/main" val="22068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1"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D5DC2E-F89A-4EDF-8C6C-25D51B743C67}"/>
              </a:ext>
            </a:extLst>
          </p:cNvPr>
          <p:cNvSpPr>
            <a:spLocks noGrp="1"/>
          </p:cNvSpPr>
          <p:nvPr>
            <p:ph type="title"/>
          </p:nvPr>
        </p:nvSpPr>
        <p:spPr>
          <a:xfrm>
            <a:off x="0" y="1116685"/>
            <a:ext cx="3455894" cy="1293028"/>
          </a:xfrm>
        </p:spPr>
        <p:txBody>
          <a:bodyPr>
            <a:noAutofit/>
          </a:bodyPr>
          <a:lstStyle/>
          <a:p>
            <a:pPr algn="ctr"/>
            <a:r>
              <a:rPr lang="en-US" b="1" dirty="0"/>
              <a:t>A Great Cloud of Witnesses!</a:t>
            </a:r>
            <a:br>
              <a:rPr lang="en-US" b="1" dirty="0"/>
            </a:br>
            <a:r>
              <a:rPr lang="en-US" sz="3600" b="1" i="1" dirty="0"/>
              <a:t>Part 1</a:t>
            </a:r>
            <a:endParaRPr lang="en-US" b="1" i="1" dirty="0"/>
          </a:p>
        </p:txBody>
      </p:sp>
      <p:sp>
        <p:nvSpPr>
          <p:cNvPr id="7" name="Subtitle 6">
            <a:extLst>
              <a:ext uri="{FF2B5EF4-FFF2-40B4-BE49-F238E27FC236}">
                <a16:creationId xmlns:a16="http://schemas.microsoft.com/office/drawing/2014/main" id="{CC68DFC4-3678-4623-A86E-44F8391B9925}"/>
              </a:ext>
            </a:extLst>
          </p:cNvPr>
          <p:cNvSpPr>
            <a:spLocks noGrp="1"/>
          </p:cNvSpPr>
          <p:nvPr>
            <p:ph idx="1"/>
          </p:nvPr>
        </p:nvSpPr>
        <p:spPr>
          <a:xfrm>
            <a:off x="8583706" y="4964655"/>
            <a:ext cx="3608294" cy="642769"/>
          </a:xfrm>
        </p:spPr>
        <p:txBody>
          <a:bodyPr>
            <a:normAutofit/>
          </a:bodyPr>
          <a:lstStyle/>
          <a:p>
            <a:pPr marL="0" indent="0" algn="ctr">
              <a:buNone/>
            </a:pPr>
            <a:r>
              <a:rPr lang="en-US" sz="3600" b="1" i="1" dirty="0"/>
              <a:t>Hebrews 11:1-7</a:t>
            </a:r>
          </a:p>
        </p:txBody>
      </p:sp>
      <p:pic>
        <p:nvPicPr>
          <p:cNvPr id="3" name="Picture 2">
            <a:extLst>
              <a:ext uri="{FF2B5EF4-FFF2-40B4-BE49-F238E27FC236}">
                <a16:creationId xmlns:a16="http://schemas.microsoft.com/office/drawing/2014/main" id="{BBDC48A3-D3E6-4576-808B-D9E80371F2D5}"/>
              </a:ext>
            </a:extLst>
          </p:cNvPr>
          <p:cNvPicPr>
            <a:picLocks noChangeAspect="1"/>
          </p:cNvPicPr>
          <p:nvPr/>
        </p:nvPicPr>
        <p:blipFill rotWithShape="1">
          <a:blip r:embed="rId2">
            <a:extLst>
              <a:ext uri="{28A0092B-C50C-407E-A947-70E740481C1C}">
                <a14:useLocalDpi xmlns:a14="http://schemas.microsoft.com/office/drawing/2010/main" val="0"/>
              </a:ext>
            </a:extLst>
          </a:blip>
          <a:srcRect l="6100" t="12131" r="7297" b="16300"/>
          <a:stretch/>
        </p:blipFill>
        <p:spPr>
          <a:xfrm>
            <a:off x="3608295" y="2536"/>
            <a:ext cx="4975411" cy="6852928"/>
          </a:xfrm>
          <a:prstGeom prst="rect">
            <a:avLst/>
          </a:prstGeom>
        </p:spPr>
      </p:pic>
    </p:spTree>
    <p:extLst>
      <p:ext uri="{BB962C8B-B14F-4D97-AF65-F5344CB8AC3E}">
        <p14:creationId xmlns:p14="http://schemas.microsoft.com/office/powerpoint/2010/main" val="70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200399" y="762286"/>
            <a:ext cx="8795657" cy="1293028"/>
          </a:xfrm>
        </p:spPr>
        <p:txBody>
          <a:bodyPr>
            <a:noAutofit/>
          </a:bodyPr>
          <a:lstStyle/>
          <a:p>
            <a:r>
              <a:rPr lang="en-US" sz="3400" b="1" dirty="0">
                <a:solidFill>
                  <a:srgbClr val="FF0000"/>
                </a:solidFill>
              </a:rPr>
              <a:t>I.</a:t>
            </a:r>
            <a:r>
              <a:rPr lang="en-US" sz="3400" b="1" dirty="0"/>
              <a:t> A life of faith takes God at His word, lives accordingly and experiences His commendation </a:t>
            </a:r>
            <a:r>
              <a:rPr lang="en-US" sz="3400" b="1" i="1" dirty="0"/>
              <a:t>(verses 1-3)  </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Faith exalts the testimony of God over the testimony of the visible order </a:t>
            </a:r>
            <a:r>
              <a:rPr lang="en-US" sz="2800" b="1" i="1" dirty="0"/>
              <a:t>(verse 3) </a:t>
            </a:r>
          </a:p>
          <a:p>
            <a:pPr marL="0" indent="0">
              <a:buNone/>
            </a:pPr>
            <a:r>
              <a:rPr lang="en-US" sz="2400" b="1" dirty="0">
                <a:solidFill>
                  <a:srgbClr val="FF0000"/>
                </a:solidFill>
              </a:rPr>
              <a:t>3</a:t>
            </a:r>
            <a:r>
              <a:rPr lang="en-US" sz="2800" b="1" i="1" dirty="0"/>
              <a:t> </a:t>
            </a:r>
            <a:r>
              <a:rPr lang="en-US" sz="2800" b="1" i="1" dirty="0">
                <a:solidFill>
                  <a:srgbClr val="0070C0"/>
                </a:solidFill>
              </a:rPr>
              <a:t>By </a:t>
            </a:r>
            <a:r>
              <a:rPr lang="en-US" sz="2800" b="1" i="1" u="sng" dirty="0">
                <a:solidFill>
                  <a:srgbClr val="0070C0"/>
                </a:solidFill>
              </a:rPr>
              <a:t>faith</a:t>
            </a:r>
            <a:r>
              <a:rPr lang="en-US" sz="2800" b="1" i="1" dirty="0">
                <a:solidFill>
                  <a:srgbClr val="0070C0"/>
                </a:solidFill>
              </a:rPr>
              <a:t> we understand </a:t>
            </a:r>
            <a:r>
              <a:rPr lang="en-US" sz="2800" b="1" i="1" dirty="0"/>
              <a:t>that the universe was created by the word of God, so that what is seen was not made out of things that are visible.</a:t>
            </a:r>
            <a:r>
              <a:rPr lang="en-US" sz="2800" b="1" dirty="0"/>
              <a:t> </a:t>
            </a:r>
          </a:p>
          <a:p>
            <a:pPr marL="0" indent="0">
              <a:buNone/>
            </a:pPr>
            <a:endParaRPr lang="en-US" dirty="0"/>
          </a:p>
          <a:p>
            <a:pPr marL="0" indent="0">
              <a:buNone/>
            </a:pPr>
            <a:r>
              <a:rPr lang="en-US" sz="2800" b="1" dirty="0"/>
              <a:t>“</a:t>
            </a:r>
            <a:r>
              <a:rPr lang="en-US" sz="2800" b="1" i="1" dirty="0"/>
              <a:t>And God said, ‘Let there be light,’ and there was light.</a:t>
            </a:r>
            <a:r>
              <a:rPr lang="en-US" sz="2800" b="1" dirty="0"/>
              <a:t>” </a:t>
            </a:r>
            <a:r>
              <a:rPr lang="en-US" sz="2800" b="1" dirty="0">
                <a:solidFill>
                  <a:srgbClr val="C00000"/>
                </a:solidFill>
              </a:rPr>
              <a:t>Genesis 1:3</a:t>
            </a:r>
            <a:endParaRPr lang="en-US" sz="6000" b="1" i="1" dirty="0">
              <a:solidFill>
                <a:srgbClr val="C00000"/>
              </a:solidFill>
            </a:endParaRPr>
          </a:p>
        </p:txBody>
      </p:sp>
    </p:spTree>
    <p:extLst>
      <p:ext uri="{BB962C8B-B14F-4D97-AF65-F5344CB8AC3E}">
        <p14:creationId xmlns:p14="http://schemas.microsoft.com/office/powerpoint/2010/main" val="1279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200399" y="762286"/>
            <a:ext cx="8795657" cy="1293028"/>
          </a:xfrm>
        </p:spPr>
        <p:txBody>
          <a:bodyPr>
            <a:noAutofit/>
          </a:bodyPr>
          <a:lstStyle/>
          <a:p>
            <a:r>
              <a:rPr lang="en-US" sz="3400" b="1" dirty="0">
                <a:solidFill>
                  <a:srgbClr val="FF0000"/>
                </a:solidFill>
              </a:rPr>
              <a:t>I.</a:t>
            </a:r>
            <a:r>
              <a:rPr lang="en-US" sz="3400" b="1" dirty="0"/>
              <a:t> A life of faith takes God at His word, lives accordingly and experiences His commendation </a:t>
            </a:r>
            <a:r>
              <a:rPr lang="en-US" sz="3400" b="1" i="1" dirty="0"/>
              <a:t>(verses 1-3)  </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Faith exalts the testimony of God over the testimony of the visible order </a:t>
            </a:r>
            <a:r>
              <a:rPr lang="en-US" sz="2800" b="1" i="1" dirty="0"/>
              <a:t>(verse 3) </a:t>
            </a:r>
          </a:p>
          <a:p>
            <a:pPr marL="0" indent="0">
              <a:buNone/>
            </a:pPr>
            <a:r>
              <a:rPr lang="en-US" sz="2400" b="1" dirty="0">
                <a:solidFill>
                  <a:srgbClr val="FF0000"/>
                </a:solidFill>
              </a:rPr>
              <a:t>3</a:t>
            </a:r>
            <a:r>
              <a:rPr lang="en-US" sz="2800" b="1" i="1" dirty="0"/>
              <a:t> </a:t>
            </a:r>
            <a:r>
              <a:rPr lang="en-US" sz="2800" b="1" i="1" dirty="0">
                <a:solidFill>
                  <a:srgbClr val="0070C0"/>
                </a:solidFill>
              </a:rPr>
              <a:t>By </a:t>
            </a:r>
            <a:r>
              <a:rPr lang="en-US" sz="2800" b="1" i="1" u="sng" dirty="0">
                <a:solidFill>
                  <a:srgbClr val="0070C0"/>
                </a:solidFill>
              </a:rPr>
              <a:t>faith</a:t>
            </a:r>
            <a:r>
              <a:rPr lang="en-US" sz="2800" b="1" i="1" dirty="0">
                <a:solidFill>
                  <a:srgbClr val="0070C0"/>
                </a:solidFill>
              </a:rPr>
              <a:t> we understand </a:t>
            </a:r>
            <a:r>
              <a:rPr lang="en-US" sz="2800" b="1" i="1" dirty="0"/>
              <a:t>that the universe was created by the word of God, so that what is seen was not made out of things that are visible.</a:t>
            </a:r>
            <a:r>
              <a:rPr lang="en-US" sz="2800" b="1" dirty="0"/>
              <a:t> </a:t>
            </a:r>
          </a:p>
          <a:p>
            <a:pPr marL="0" indent="0">
              <a:buNone/>
            </a:pPr>
            <a:r>
              <a:rPr lang="en-US" sz="2800" b="1" dirty="0"/>
              <a:t>We are all without excuse because God’s “</a:t>
            </a:r>
            <a:r>
              <a:rPr lang="en-US" sz="2800" b="1" i="1" dirty="0"/>
              <a:t>…</a:t>
            </a:r>
            <a:r>
              <a:rPr lang="en-US" sz="2800" b="1" i="1" dirty="0">
                <a:solidFill>
                  <a:srgbClr val="0070C0"/>
                </a:solidFill>
              </a:rPr>
              <a:t>invisible attributes</a:t>
            </a:r>
            <a:r>
              <a:rPr lang="en-US" sz="2800" b="1" i="1" dirty="0"/>
              <a:t>, namely, his eternal power and divine nature, </a:t>
            </a:r>
            <a:r>
              <a:rPr lang="en-US" sz="2800" b="1" i="1" dirty="0">
                <a:solidFill>
                  <a:srgbClr val="0070C0"/>
                </a:solidFill>
              </a:rPr>
              <a:t>have been clearly perceived</a:t>
            </a:r>
            <a:r>
              <a:rPr lang="en-US" sz="2800" b="1" i="1" dirty="0"/>
              <a:t>, </a:t>
            </a:r>
            <a:r>
              <a:rPr lang="en-US" sz="2800" b="1" i="1" dirty="0">
                <a:solidFill>
                  <a:srgbClr val="0070C0"/>
                </a:solidFill>
              </a:rPr>
              <a:t>ever since the creation of the world</a:t>
            </a:r>
            <a:r>
              <a:rPr lang="en-US" sz="2800" b="1" i="1" dirty="0"/>
              <a:t>, in the things that have been made…</a:t>
            </a:r>
            <a:r>
              <a:rPr lang="en-US" sz="2800" b="1" dirty="0"/>
              <a:t>” </a:t>
            </a:r>
            <a:r>
              <a:rPr lang="en-US" sz="2800" b="1" dirty="0">
                <a:solidFill>
                  <a:srgbClr val="C00000"/>
                </a:solidFill>
              </a:rPr>
              <a:t>Romans 1:20</a:t>
            </a:r>
            <a:endParaRPr lang="en-US" sz="7200" b="1" i="1" dirty="0">
              <a:solidFill>
                <a:srgbClr val="C00000"/>
              </a:solidFill>
            </a:endParaRPr>
          </a:p>
        </p:txBody>
      </p:sp>
    </p:spTree>
    <p:extLst>
      <p:ext uri="{BB962C8B-B14F-4D97-AF65-F5344CB8AC3E}">
        <p14:creationId xmlns:p14="http://schemas.microsoft.com/office/powerpoint/2010/main" val="22717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200399" y="762286"/>
            <a:ext cx="8795657" cy="1293028"/>
          </a:xfrm>
        </p:spPr>
        <p:txBody>
          <a:bodyPr>
            <a:noAutofit/>
          </a:bodyPr>
          <a:lstStyle/>
          <a:p>
            <a:r>
              <a:rPr lang="en-US" sz="3400" b="1" dirty="0">
                <a:solidFill>
                  <a:srgbClr val="FF0000"/>
                </a:solidFill>
              </a:rPr>
              <a:t>I.</a:t>
            </a:r>
            <a:r>
              <a:rPr lang="en-US" sz="3400" b="1" dirty="0"/>
              <a:t> A life of faith takes God at His word, lives accordingly and experiences His commendation </a:t>
            </a:r>
            <a:r>
              <a:rPr lang="en-US" sz="3400" b="1" i="1" dirty="0"/>
              <a:t>(verses 1-3)  </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Faith exalts the testimony of God over the testimony of the visible order </a:t>
            </a:r>
            <a:r>
              <a:rPr lang="en-US" sz="2800" b="1" i="1" dirty="0"/>
              <a:t>(verse 3) </a:t>
            </a:r>
          </a:p>
          <a:p>
            <a:pPr marL="457200" indent="-457200">
              <a:buFont typeface="+mj-lt"/>
              <a:buAutoNum type="alphaUcPeriod"/>
            </a:pPr>
            <a:r>
              <a:rPr lang="en-US" sz="2800" b="1" dirty="0"/>
              <a:t>Faith embraces the testimony of God as supreme and lives accordingly </a:t>
            </a:r>
            <a:r>
              <a:rPr lang="en-US" sz="2800" b="1" i="1" dirty="0"/>
              <a:t>(verse 1) </a:t>
            </a:r>
          </a:p>
          <a:p>
            <a:pPr marL="0" indent="0">
              <a:buNone/>
            </a:pPr>
            <a:r>
              <a:rPr lang="en-US" sz="2400" b="1" dirty="0">
                <a:solidFill>
                  <a:srgbClr val="FF0000"/>
                </a:solidFill>
              </a:rPr>
              <a:t>1</a:t>
            </a:r>
            <a:r>
              <a:rPr lang="en-US" sz="2800" b="1" i="1" dirty="0"/>
              <a:t> Now faith is </a:t>
            </a:r>
            <a:r>
              <a:rPr lang="en-US" sz="2800" b="1" i="1" dirty="0">
                <a:solidFill>
                  <a:srgbClr val="0070C0"/>
                </a:solidFill>
              </a:rPr>
              <a:t>the assurance </a:t>
            </a:r>
            <a:r>
              <a:rPr lang="en-US" sz="2800" b="1" i="1" dirty="0"/>
              <a:t>of things hoped for, </a:t>
            </a:r>
            <a:r>
              <a:rPr lang="en-US" sz="2800" b="1" i="1" dirty="0">
                <a:solidFill>
                  <a:srgbClr val="0070C0"/>
                </a:solidFill>
              </a:rPr>
              <a:t>the conviction </a:t>
            </a:r>
            <a:r>
              <a:rPr lang="en-US" sz="2800" b="1" i="1" dirty="0"/>
              <a:t>of things not seen.</a:t>
            </a:r>
          </a:p>
          <a:p>
            <a:pPr marL="0" indent="0">
              <a:buNone/>
            </a:pPr>
            <a:r>
              <a:rPr lang="en-US" sz="2400" b="1" dirty="0">
                <a:solidFill>
                  <a:srgbClr val="FF0000"/>
                </a:solidFill>
              </a:rPr>
              <a:t>1</a:t>
            </a:r>
            <a:r>
              <a:rPr lang="en-US" sz="2800" b="1" dirty="0"/>
              <a:t> </a:t>
            </a:r>
            <a:r>
              <a:rPr lang="en-US" sz="2800" b="1" i="1" dirty="0"/>
              <a:t>Now faith is </a:t>
            </a:r>
            <a:r>
              <a:rPr lang="en-US" sz="2800" b="1" i="1" dirty="0">
                <a:solidFill>
                  <a:srgbClr val="0070C0"/>
                </a:solidFill>
              </a:rPr>
              <a:t>the</a:t>
            </a:r>
            <a:r>
              <a:rPr lang="en-US" sz="2800" b="1" i="1" dirty="0"/>
              <a:t> </a:t>
            </a:r>
            <a:r>
              <a:rPr lang="en-US" sz="2800" b="1" i="1" dirty="0">
                <a:solidFill>
                  <a:srgbClr val="0070C0"/>
                </a:solidFill>
              </a:rPr>
              <a:t>reality</a:t>
            </a:r>
            <a:r>
              <a:rPr lang="en-US" sz="2800" b="1" i="1" dirty="0"/>
              <a:t> of what is hoped for, </a:t>
            </a:r>
            <a:r>
              <a:rPr lang="en-US" sz="2800" b="1" i="1" dirty="0">
                <a:solidFill>
                  <a:srgbClr val="0070C0"/>
                </a:solidFill>
              </a:rPr>
              <a:t>the proof</a:t>
            </a:r>
            <a:r>
              <a:rPr lang="en-US" sz="2800" b="1" i="1" dirty="0"/>
              <a:t> of what is not seen</a:t>
            </a:r>
            <a:r>
              <a:rPr lang="en-US" sz="2800" b="1" dirty="0"/>
              <a:t>. </a:t>
            </a:r>
            <a:r>
              <a:rPr lang="en-US" sz="2800" b="1" dirty="0">
                <a:solidFill>
                  <a:srgbClr val="C00000"/>
                </a:solidFill>
              </a:rPr>
              <a:t>(Christian Standard Bible)</a:t>
            </a:r>
            <a:endParaRPr lang="en-US" sz="11500" b="1" i="1" dirty="0">
              <a:solidFill>
                <a:srgbClr val="C00000"/>
              </a:solidFill>
            </a:endParaRPr>
          </a:p>
        </p:txBody>
      </p:sp>
    </p:spTree>
    <p:extLst>
      <p:ext uri="{BB962C8B-B14F-4D97-AF65-F5344CB8AC3E}">
        <p14:creationId xmlns:p14="http://schemas.microsoft.com/office/powerpoint/2010/main" val="39458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200399" y="762286"/>
            <a:ext cx="8795657" cy="1293028"/>
          </a:xfrm>
        </p:spPr>
        <p:txBody>
          <a:bodyPr>
            <a:noAutofit/>
          </a:bodyPr>
          <a:lstStyle/>
          <a:p>
            <a:r>
              <a:rPr lang="en-US" sz="3400" b="1" dirty="0">
                <a:solidFill>
                  <a:srgbClr val="FF0000"/>
                </a:solidFill>
              </a:rPr>
              <a:t>I.</a:t>
            </a:r>
            <a:r>
              <a:rPr lang="en-US" sz="3400" b="1" dirty="0"/>
              <a:t> A life of faith takes God at His word, lives accordingly and experiences His commendation </a:t>
            </a:r>
            <a:r>
              <a:rPr lang="en-US" sz="3400" b="1" i="1" dirty="0"/>
              <a:t>(verses 1-3)  </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Faith exalts the testimony of God over the testimony of the visible order </a:t>
            </a:r>
            <a:r>
              <a:rPr lang="en-US" sz="2800" b="1" i="1" dirty="0"/>
              <a:t>(verse 3) </a:t>
            </a:r>
          </a:p>
          <a:p>
            <a:pPr marL="457200" indent="-457200">
              <a:buFont typeface="+mj-lt"/>
              <a:buAutoNum type="alphaUcPeriod"/>
            </a:pPr>
            <a:r>
              <a:rPr lang="en-US" sz="2800" b="1" dirty="0"/>
              <a:t>Faith embraces the testimony of God as supreme and lives accordingly </a:t>
            </a:r>
            <a:r>
              <a:rPr lang="en-US" sz="2800" b="1" i="1" dirty="0"/>
              <a:t>(verse 1) </a:t>
            </a:r>
          </a:p>
          <a:p>
            <a:pPr marL="0" indent="0">
              <a:buNone/>
            </a:pPr>
            <a:r>
              <a:rPr lang="en-US" sz="2400" b="1" dirty="0">
                <a:solidFill>
                  <a:srgbClr val="FF0000"/>
                </a:solidFill>
              </a:rPr>
              <a:t>1</a:t>
            </a:r>
            <a:r>
              <a:rPr lang="en-US" sz="2800" b="1" i="1" dirty="0"/>
              <a:t> Now faith is </a:t>
            </a:r>
            <a:r>
              <a:rPr lang="en-US" sz="2800" b="1" i="1" dirty="0">
                <a:solidFill>
                  <a:srgbClr val="0070C0"/>
                </a:solidFill>
              </a:rPr>
              <a:t>the assurance </a:t>
            </a:r>
            <a:r>
              <a:rPr lang="en-US" sz="2800" b="1" i="1" dirty="0"/>
              <a:t>of things hoped for, </a:t>
            </a:r>
            <a:r>
              <a:rPr lang="en-US" sz="2800" b="1" i="1" dirty="0">
                <a:solidFill>
                  <a:srgbClr val="0070C0"/>
                </a:solidFill>
              </a:rPr>
              <a:t>the conviction </a:t>
            </a:r>
            <a:r>
              <a:rPr lang="en-US" sz="2800" b="1" i="1" dirty="0"/>
              <a:t>of things not seen.</a:t>
            </a:r>
          </a:p>
          <a:p>
            <a:pPr marL="0" indent="0">
              <a:buNone/>
            </a:pPr>
            <a:r>
              <a:rPr lang="en-US" sz="2800" b="1" dirty="0"/>
              <a:t>“…</a:t>
            </a:r>
            <a:r>
              <a:rPr lang="en-US" sz="2800" b="1" i="1" dirty="0"/>
              <a:t>be transformed by the renewing of your mind,</a:t>
            </a:r>
            <a:r>
              <a:rPr lang="en-US" sz="2800" b="1" dirty="0"/>
              <a:t> </a:t>
            </a:r>
            <a:r>
              <a:rPr lang="en-US" sz="2800" b="1" i="1" dirty="0">
                <a:solidFill>
                  <a:srgbClr val="0070C0"/>
                </a:solidFill>
              </a:rPr>
              <a:t>so that </a:t>
            </a:r>
            <a:r>
              <a:rPr lang="en-US" sz="2800" b="1" i="1" u="sng" dirty="0">
                <a:solidFill>
                  <a:srgbClr val="0070C0"/>
                </a:solidFill>
              </a:rPr>
              <a:t>you</a:t>
            </a:r>
            <a:r>
              <a:rPr lang="en-US" sz="2800" b="1" i="1" dirty="0">
                <a:solidFill>
                  <a:srgbClr val="0070C0"/>
                </a:solidFill>
              </a:rPr>
              <a:t> may prove what the will of God is</a:t>
            </a:r>
            <a:r>
              <a:rPr lang="en-US" sz="2800" b="1" i="1" dirty="0"/>
              <a:t>…</a:t>
            </a:r>
            <a:r>
              <a:rPr lang="en-US" sz="2800" b="1" dirty="0"/>
              <a:t>” </a:t>
            </a:r>
            <a:r>
              <a:rPr lang="en-US" sz="2800" b="1" dirty="0">
                <a:solidFill>
                  <a:srgbClr val="C00000"/>
                </a:solidFill>
              </a:rPr>
              <a:t>Romans 12:2, NASB</a:t>
            </a:r>
            <a:endParaRPr lang="en-US" sz="16600" b="1" i="1" dirty="0">
              <a:solidFill>
                <a:srgbClr val="C00000"/>
              </a:solidFill>
            </a:endParaRPr>
          </a:p>
        </p:txBody>
      </p:sp>
    </p:spTree>
    <p:extLst>
      <p:ext uri="{BB962C8B-B14F-4D97-AF65-F5344CB8AC3E}">
        <p14:creationId xmlns:p14="http://schemas.microsoft.com/office/powerpoint/2010/main" val="36892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200399" y="762286"/>
            <a:ext cx="8795657" cy="1293028"/>
          </a:xfrm>
        </p:spPr>
        <p:txBody>
          <a:bodyPr>
            <a:noAutofit/>
          </a:bodyPr>
          <a:lstStyle/>
          <a:p>
            <a:r>
              <a:rPr lang="en-US" sz="3400" b="1" dirty="0">
                <a:solidFill>
                  <a:srgbClr val="FF0000"/>
                </a:solidFill>
              </a:rPr>
              <a:t>I.</a:t>
            </a:r>
            <a:r>
              <a:rPr lang="en-US" sz="3400" b="1" dirty="0"/>
              <a:t> A life of faith takes God at His word, lives accordingly and experiences His commendation </a:t>
            </a:r>
            <a:r>
              <a:rPr lang="en-US" sz="3400" b="1" i="1" dirty="0"/>
              <a:t>(verses 1-3)  </a:t>
            </a:r>
            <a:endParaRPr lang="en-US" sz="3400"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520778"/>
            <a:ext cx="11691257" cy="4335556"/>
          </a:xfrm>
        </p:spPr>
        <p:txBody>
          <a:bodyPr>
            <a:noAutofit/>
          </a:bodyPr>
          <a:lstStyle/>
          <a:p>
            <a:pPr marL="457200" indent="-457200">
              <a:buFont typeface="+mj-lt"/>
              <a:buAutoNum type="alphaUcPeriod"/>
            </a:pPr>
            <a:r>
              <a:rPr lang="en-US" sz="2800" b="1" dirty="0"/>
              <a:t>Faith exalts the testimony of God over the testimony of the visible order </a:t>
            </a:r>
            <a:r>
              <a:rPr lang="en-US" sz="2800" b="1" i="1" dirty="0"/>
              <a:t>(verse 3) </a:t>
            </a:r>
          </a:p>
          <a:p>
            <a:pPr marL="457200" indent="-457200">
              <a:buFont typeface="+mj-lt"/>
              <a:buAutoNum type="alphaUcPeriod"/>
            </a:pPr>
            <a:r>
              <a:rPr lang="en-US" sz="2800" b="1" dirty="0"/>
              <a:t>Faith embraces the testimony of God as supreme and lives accordingly </a:t>
            </a:r>
            <a:r>
              <a:rPr lang="en-US" sz="2800" b="1" i="1" dirty="0"/>
              <a:t>(verse 1) </a:t>
            </a:r>
          </a:p>
          <a:p>
            <a:pPr marL="457200" indent="-457200">
              <a:buFont typeface="+mj-lt"/>
              <a:buAutoNum type="alphaUcPeriod"/>
            </a:pPr>
            <a:r>
              <a:rPr lang="en-US" sz="2800" b="1" dirty="0"/>
              <a:t>Through this life of faith, the invisible reality of God is experienced </a:t>
            </a:r>
            <a:r>
              <a:rPr lang="en-US" sz="2800" b="1" i="1" dirty="0"/>
              <a:t>(verses 1-2) </a:t>
            </a:r>
            <a:endParaRPr lang="en-US" sz="2800" b="1" dirty="0"/>
          </a:p>
          <a:p>
            <a:pPr marL="0" indent="0">
              <a:buNone/>
            </a:pPr>
            <a:r>
              <a:rPr lang="en-US" sz="2400" b="1" dirty="0">
                <a:solidFill>
                  <a:srgbClr val="FF0000"/>
                </a:solidFill>
              </a:rPr>
              <a:t>1</a:t>
            </a:r>
            <a:r>
              <a:rPr lang="en-US" sz="2800" b="1" i="1" dirty="0"/>
              <a:t> Now </a:t>
            </a:r>
            <a:r>
              <a:rPr lang="en-US" sz="2800" b="1" i="1" dirty="0">
                <a:solidFill>
                  <a:srgbClr val="0070C0"/>
                </a:solidFill>
              </a:rPr>
              <a:t>faith</a:t>
            </a:r>
            <a:r>
              <a:rPr lang="en-US" sz="2800" b="1" i="1" dirty="0"/>
              <a:t> is the assurance of things hoped for, the conviction of things not seen. </a:t>
            </a:r>
            <a:r>
              <a:rPr lang="en-US" sz="2400" b="1" dirty="0">
                <a:solidFill>
                  <a:srgbClr val="FF0000"/>
                </a:solidFill>
              </a:rPr>
              <a:t>2</a:t>
            </a:r>
            <a:r>
              <a:rPr lang="en-US" sz="2800" b="1" i="1" dirty="0"/>
              <a:t> For </a:t>
            </a:r>
            <a:r>
              <a:rPr lang="en-US" sz="2800" b="1" i="1" dirty="0">
                <a:solidFill>
                  <a:srgbClr val="0070C0"/>
                </a:solidFill>
              </a:rPr>
              <a:t>by </a:t>
            </a:r>
            <a:r>
              <a:rPr lang="en-US" sz="2800" b="1" i="1" u="sng" dirty="0">
                <a:solidFill>
                  <a:srgbClr val="0070C0"/>
                </a:solidFill>
              </a:rPr>
              <a:t>it</a:t>
            </a:r>
            <a:r>
              <a:rPr lang="en-US" sz="2800" b="1" i="1" dirty="0">
                <a:solidFill>
                  <a:srgbClr val="0070C0"/>
                </a:solidFill>
              </a:rPr>
              <a:t> </a:t>
            </a:r>
            <a:r>
              <a:rPr lang="en-US" sz="2800" b="1" i="1" dirty="0"/>
              <a:t>the people of old received their commendation.</a:t>
            </a:r>
            <a:r>
              <a:rPr lang="en-US" sz="2800" b="1" dirty="0"/>
              <a:t>” </a:t>
            </a:r>
            <a:endParaRPr lang="en-US" sz="23900" b="1" i="1" dirty="0">
              <a:solidFill>
                <a:srgbClr val="C00000"/>
              </a:solidFill>
            </a:endParaRPr>
          </a:p>
        </p:txBody>
      </p:sp>
    </p:spTree>
    <p:extLst>
      <p:ext uri="{BB962C8B-B14F-4D97-AF65-F5344CB8AC3E}">
        <p14:creationId xmlns:p14="http://schemas.microsoft.com/office/powerpoint/2010/main" val="22541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Droplet</Template>
  <TotalTime>5217</TotalTime>
  <Words>1978</Words>
  <Application>Microsoft Macintosh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Press on to maturity!  </vt:lpstr>
      <vt:lpstr>PowerPoint Presentation</vt:lpstr>
      <vt:lpstr>PowerPoint Presentation</vt:lpstr>
      <vt:lpstr>A Great Cloud of Witnesses! Part 1</vt:lpstr>
      <vt:lpstr>I. A life of faith takes God at His word, lives accordingly and experiences His commendation (verses 1-3)  </vt:lpstr>
      <vt:lpstr>I. A life of faith takes God at His word, lives accordingly and experiences His commendation (verses 1-3)  </vt:lpstr>
      <vt:lpstr>I. A life of faith takes God at His word, lives accordingly and experiences His commendation (verses 1-3)  </vt:lpstr>
      <vt:lpstr>I. A life of faith takes God at His word, lives accordingly and experiences His commendation (verses 1-3)  </vt:lpstr>
      <vt:lpstr>I. A life of faith takes God at His word, lives accordingly and experiences His commendation (verses 1-3)  </vt:lpstr>
      <vt:lpstr>II. The Scriptures reveal a great “cloud  of witnesses” whose examples teach us  how to live this life of faith (verses 4-7)</vt:lpstr>
      <vt:lpstr>II.A. The example of Abel (verse 4)</vt:lpstr>
      <vt:lpstr>II.A. The example of Abel (verse 4)</vt:lpstr>
      <vt:lpstr>II.A. The example of Abel (verse 4)</vt:lpstr>
      <vt:lpstr>II.A. The example of Abel (verse 4)</vt:lpstr>
      <vt:lpstr>II.A. The example of Abel (verse 4)</vt:lpstr>
      <vt:lpstr>II.B. The example of Enoch (verses 5-6)</vt:lpstr>
      <vt:lpstr>Enoch “walked with god”</vt:lpstr>
      <vt:lpstr>II.B. The example of Enoch (verses 5-6)</vt:lpstr>
      <vt:lpstr>II.B. The example of Enoch (verses 5-6)</vt:lpstr>
      <vt:lpstr>II.B. The example of Enoch (verses 5-6)</vt:lpstr>
      <vt:lpstr>II.C. The example of Noah (verse 7)</vt:lpstr>
      <vt:lpstr>II.C. The example of Noah (verse 7)</vt:lpstr>
      <vt:lpstr>II.C. The example of Noah (verse 7)</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278</cp:revision>
  <dcterms:created xsi:type="dcterms:W3CDTF">2019-01-17T18:47:20Z</dcterms:created>
  <dcterms:modified xsi:type="dcterms:W3CDTF">2019-08-17T16:51:47Z</dcterms:modified>
</cp:coreProperties>
</file>