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4" r:id="rId2"/>
    <p:sldId id="421" r:id="rId3"/>
    <p:sldId id="257" r:id="rId4"/>
    <p:sldId id="437" r:id="rId5"/>
    <p:sldId id="439" r:id="rId6"/>
    <p:sldId id="265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1EC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2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1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2234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6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6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17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8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2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6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1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1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E19D-AFB6-442C-A988-BDACF10B621B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047B-0320-48F5-BDE5-9729DAE22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54" y="5410153"/>
            <a:ext cx="4785361" cy="1825096"/>
          </a:xfrm>
        </p:spPr>
        <p:txBody>
          <a:bodyPr>
            <a:normAutofit fontScale="90000"/>
          </a:bodyPr>
          <a:lstStyle/>
          <a:p>
            <a:r>
              <a:rPr lang="en-US" sz="4900" b="1" i="1" dirty="0">
                <a:solidFill>
                  <a:schemeClr val="accent1"/>
                </a:solidFill>
              </a:rPr>
              <a:t>Press on to maturity!</a:t>
            </a:r>
            <a:br>
              <a:rPr lang="en-US" sz="2800" b="1" i="1" dirty="0">
                <a:solidFill>
                  <a:schemeClr val="accent1"/>
                </a:solidFill>
              </a:rPr>
            </a:br>
            <a:br>
              <a:rPr lang="en-US" sz="2800" b="1" i="1" dirty="0">
                <a:solidFill>
                  <a:schemeClr val="accent1"/>
                </a:solidFill>
              </a:rPr>
            </a:br>
            <a:endParaRPr lang="en-US" sz="28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1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25" y="731656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II.</a:t>
            </a:r>
            <a:r>
              <a:rPr lang="en-US" sz="3600" b="1" dirty="0"/>
              <a:t> We endure to the end because our confidence is in God’s will </a:t>
            </a:r>
            <a:r>
              <a:rPr lang="en-US" sz="3600" b="1" i="1" dirty="0"/>
              <a:t>(verses 35-39)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Verse 38</a:t>
            </a:r>
            <a:r>
              <a:rPr lang="en-US" sz="2800" b="1" i="1" dirty="0"/>
              <a:t> …my righteous one shall live </a:t>
            </a:r>
            <a:r>
              <a:rPr lang="en-US" sz="2800" b="1" i="1" dirty="0">
                <a:solidFill>
                  <a:srgbClr val="0070C0"/>
                </a:solidFill>
              </a:rPr>
              <a:t>by faith</a:t>
            </a:r>
            <a:r>
              <a:rPr lang="en-US" sz="2800" b="1" i="1" dirty="0"/>
              <a:t>…</a:t>
            </a:r>
          </a:p>
          <a:p>
            <a:pPr marL="0" indent="0">
              <a:buNone/>
            </a:pPr>
            <a:r>
              <a:rPr lang="en-US" sz="2800" b="1" dirty="0"/>
              <a:t>It is the faith of those who, “</a:t>
            </a:r>
            <a:r>
              <a:rPr lang="en-US" sz="2800" b="1" i="1" u="sng" dirty="0">
                <a:solidFill>
                  <a:srgbClr val="0070C0"/>
                </a:solidFill>
              </a:rPr>
              <a:t>by God’s power</a:t>
            </a:r>
            <a:r>
              <a:rPr lang="en-US" sz="2800" b="1" i="1" dirty="0">
                <a:solidFill>
                  <a:srgbClr val="0070C0"/>
                </a:solidFill>
              </a:rPr>
              <a:t> are being guarded through faith</a:t>
            </a:r>
            <a:r>
              <a:rPr lang="en-US" sz="2800" b="1" i="1" dirty="0"/>
              <a:t> for a salvation ready to be revealed in the last time.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1 Peter 1:5</a:t>
            </a:r>
          </a:p>
          <a:p>
            <a:pPr marL="0" indent="0">
              <a:buNone/>
            </a:pPr>
            <a:r>
              <a:rPr lang="en-US" sz="2800" b="1" dirty="0"/>
              <a:t>Endurance in our life of faith to the end must be our unquestioned commitment because </a:t>
            </a:r>
            <a:r>
              <a:rPr lang="en-US" sz="2800" b="1" u="sng" dirty="0"/>
              <a:t>it is the life God promises to produce in us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800" b="1" dirty="0"/>
              <a:t>But </a:t>
            </a:r>
            <a:r>
              <a:rPr lang="en-US" sz="2800" b="1" u="sng" dirty="0"/>
              <a:t>we walk</a:t>
            </a:r>
            <a:r>
              <a:rPr lang="en-US" sz="2800" b="1" dirty="0"/>
              <a:t> in the obedience of faith, not in our own confidence to endure, but </a:t>
            </a:r>
            <a:r>
              <a:rPr lang="en-US" sz="2800" b="1" u="sng" dirty="0"/>
              <a:t>in the confidence that the Lord Jesus is able make us endure</a:t>
            </a:r>
            <a:r>
              <a:rPr lang="en-US" sz="2800" b="1" dirty="0"/>
              <a:t>.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64452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25" y="731656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III.</a:t>
            </a:r>
            <a:r>
              <a:rPr lang="en-US" sz="3600" b="1" dirty="0"/>
              <a:t> Endure to the end and be saved!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faith is </a:t>
            </a:r>
            <a:r>
              <a:rPr lang="en-US" sz="2800" b="1" i="1" dirty="0">
                <a:solidFill>
                  <a:srgbClr val="0070C0"/>
                </a:solidFill>
              </a:rPr>
              <a:t>the assurance</a:t>
            </a:r>
            <a:r>
              <a:rPr lang="en-US" sz="2800" b="1" i="1" dirty="0"/>
              <a:t> of things hoped for…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Hebrews 11:1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Even the demons believe—and shudder!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James 2:19</a:t>
            </a:r>
          </a:p>
          <a:p>
            <a:pPr marL="0" indent="0">
              <a:buNone/>
            </a:pPr>
            <a:r>
              <a:rPr lang="en-US" sz="2800" b="1" dirty="0"/>
              <a:t>We gain </a:t>
            </a:r>
            <a:r>
              <a:rPr lang="en-US" sz="2800" b="1" u="sng" dirty="0"/>
              <a:t>assurance</a:t>
            </a:r>
            <a:r>
              <a:rPr lang="en-US" sz="2800" b="1" dirty="0"/>
              <a:t> of our salvation because God proves Himself faithful in real and vivid and irrefutable ways in our lives through His “</a:t>
            </a:r>
            <a:r>
              <a:rPr lang="en-US" sz="2800" b="1" i="1" dirty="0"/>
              <a:t>grace to help in time of need.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Hebrews 4:16</a:t>
            </a:r>
            <a:endParaRPr lang="en-US" sz="6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1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F7A8-1FA9-491A-9FCF-CC196DE5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Jesus teaches us that suffering for His name’s sake is a blessing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F18DC-D074-4E06-8D8D-93BB75C9A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Blessed are you when</a:t>
            </a:r>
            <a:r>
              <a:rPr lang="en-US" sz="2800" b="1" i="1" dirty="0"/>
              <a:t> people hate you and when they exclude you and revile you and spurn your name as evil, </a:t>
            </a:r>
            <a:r>
              <a:rPr lang="en-US" sz="2800" b="1" i="1" dirty="0">
                <a:solidFill>
                  <a:srgbClr val="0070C0"/>
                </a:solidFill>
              </a:rPr>
              <a:t>on account of the Son of Man</a:t>
            </a:r>
            <a:r>
              <a:rPr lang="en-US" sz="2800" b="1" i="1" dirty="0"/>
              <a:t>! </a:t>
            </a:r>
            <a:r>
              <a:rPr lang="en-US" sz="2800" b="1" i="1" dirty="0">
                <a:solidFill>
                  <a:srgbClr val="0070C0"/>
                </a:solidFill>
              </a:rPr>
              <a:t>Rejoice</a:t>
            </a:r>
            <a:r>
              <a:rPr lang="en-US" sz="2800" b="1" i="1" dirty="0"/>
              <a:t> in that day, and </a:t>
            </a:r>
            <a:r>
              <a:rPr lang="en-US" sz="2800" b="1" i="1" dirty="0">
                <a:solidFill>
                  <a:srgbClr val="0070C0"/>
                </a:solidFill>
              </a:rPr>
              <a:t>leap for joy</a:t>
            </a:r>
            <a:r>
              <a:rPr lang="en-US" sz="2800" b="1" i="1" dirty="0"/>
              <a:t>…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Luke 6:22-23</a:t>
            </a:r>
          </a:p>
          <a:p>
            <a:pPr marL="0" indent="0">
              <a:buNone/>
            </a:pPr>
            <a:r>
              <a:rPr lang="en-US" sz="2800" b="1" dirty="0"/>
              <a:t>When the council called in the apostles, “</a:t>
            </a:r>
            <a:r>
              <a:rPr lang="en-US" sz="2800" b="1" i="1" dirty="0"/>
              <a:t>they beat them and charged them not to speak in the name of Jesus, and let them go. Then they left the presence of the council, </a:t>
            </a:r>
            <a:r>
              <a:rPr lang="en-US" sz="2800" b="1" i="1" u="sng" dirty="0">
                <a:solidFill>
                  <a:srgbClr val="0070C0"/>
                </a:solidFill>
              </a:rPr>
              <a:t>rejoicing</a:t>
            </a:r>
            <a:r>
              <a:rPr lang="en-US" sz="2800" b="1" i="1" dirty="0">
                <a:solidFill>
                  <a:srgbClr val="0070C0"/>
                </a:solidFill>
              </a:rPr>
              <a:t> that they were </a:t>
            </a:r>
            <a:r>
              <a:rPr lang="en-US" sz="2800" b="1" i="1" u="sng" dirty="0">
                <a:solidFill>
                  <a:srgbClr val="0070C0"/>
                </a:solidFill>
              </a:rPr>
              <a:t>counted worthy</a:t>
            </a:r>
            <a:r>
              <a:rPr lang="en-US" sz="2800" b="1" i="1" dirty="0">
                <a:solidFill>
                  <a:srgbClr val="0070C0"/>
                </a:solidFill>
              </a:rPr>
              <a:t> to suffer dishonor for the name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Acts 5:40-41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F7A8-1FA9-491A-9FCF-CC196DE5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Jesus teaches us that suffering for His name’s sake is a blessing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F18DC-D074-4E06-8D8D-93BB75C9A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Blessed are you when</a:t>
            </a:r>
            <a:r>
              <a:rPr lang="en-US" sz="2800" b="1" i="1" dirty="0"/>
              <a:t> people hate you and when they exclude you and revile you and spurn your name as evil, </a:t>
            </a:r>
            <a:r>
              <a:rPr lang="en-US" sz="2800" b="1" i="1" dirty="0">
                <a:solidFill>
                  <a:srgbClr val="0070C0"/>
                </a:solidFill>
              </a:rPr>
              <a:t>on account of the Son of Man</a:t>
            </a:r>
            <a:r>
              <a:rPr lang="en-US" sz="2800" b="1" i="1" dirty="0"/>
              <a:t>! </a:t>
            </a:r>
            <a:r>
              <a:rPr lang="en-US" sz="2800" b="1" i="1" dirty="0">
                <a:solidFill>
                  <a:srgbClr val="0070C0"/>
                </a:solidFill>
              </a:rPr>
              <a:t>Rejoice</a:t>
            </a:r>
            <a:r>
              <a:rPr lang="en-US" sz="2800" b="1" i="1" dirty="0"/>
              <a:t> in that day, and </a:t>
            </a:r>
            <a:r>
              <a:rPr lang="en-US" sz="2800" b="1" i="1" dirty="0">
                <a:solidFill>
                  <a:srgbClr val="0070C0"/>
                </a:solidFill>
              </a:rPr>
              <a:t>leap for joy</a:t>
            </a:r>
            <a:r>
              <a:rPr lang="en-US" sz="2800" b="1" i="1" dirty="0"/>
              <a:t>…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Luke 6:22-23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But </a:t>
            </a:r>
            <a:r>
              <a:rPr lang="en-US" sz="2800" b="1" i="1" dirty="0">
                <a:solidFill>
                  <a:srgbClr val="0070C0"/>
                </a:solidFill>
              </a:rPr>
              <a:t>rejoice</a:t>
            </a:r>
            <a:r>
              <a:rPr lang="en-US" sz="2800" b="1" i="1" dirty="0"/>
              <a:t> insofar </a:t>
            </a:r>
            <a:r>
              <a:rPr lang="en-US" sz="2800" b="1" i="1" dirty="0">
                <a:solidFill>
                  <a:srgbClr val="0070C0"/>
                </a:solidFill>
              </a:rPr>
              <a:t>as you </a:t>
            </a:r>
            <a:r>
              <a:rPr lang="en-US" sz="2800" b="1" i="1" u="sng" dirty="0">
                <a:solidFill>
                  <a:srgbClr val="0070C0"/>
                </a:solidFill>
              </a:rPr>
              <a:t>share</a:t>
            </a:r>
            <a:r>
              <a:rPr lang="en-US" sz="2800" b="1" i="1" dirty="0">
                <a:solidFill>
                  <a:srgbClr val="0070C0"/>
                </a:solidFill>
              </a:rPr>
              <a:t> Christ’s sufferings</a:t>
            </a:r>
            <a:r>
              <a:rPr lang="en-US" sz="2800" b="1" i="1" dirty="0"/>
              <a:t>, that you may also rejoice and be glad when his glory is revealed. If you are insulted for the name of Christ, </a:t>
            </a:r>
            <a:r>
              <a:rPr lang="en-US" sz="2800" b="1" i="1" dirty="0">
                <a:solidFill>
                  <a:srgbClr val="0070C0"/>
                </a:solidFill>
              </a:rPr>
              <a:t>you are blessed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because the Spirit of glory and of God rests upon you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1 Peter 4:13-14</a:t>
            </a:r>
          </a:p>
        </p:txBody>
      </p:sp>
    </p:spTree>
    <p:extLst>
      <p:ext uri="{BB962C8B-B14F-4D97-AF65-F5344CB8AC3E}">
        <p14:creationId xmlns:p14="http://schemas.microsoft.com/office/powerpoint/2010/main" val="89430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25" y="731656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III.</a:t>
            </a:r>
            <a:r>
              <a:rPr lang="en-US" sz="3600" b="1" dirty="0"/>
              <a:t> Endure to the end and be saved!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Through him we have also obtained access by faith into this grace in which we stand, and we rejoice in hope of the glory of God. Not only that, but </a:t>
            </a:r>
            <a:r>
              <a:rPr lang="en-US" sz="2800" b="1" i="1" dirty="0">
                <a:solidFill>
                  <a:srgbClr val="0070C0"/>
                </a:solidFill>
              </a:rPr>
              <a:t>we rejoice in our sufferings</a:t>
            </a:r>
            <a:r>
              <a:rPr lang="en-US" sz="2800" b="1" i="1" dirty="0"/>
              <a:t>, knowing that </a:t>
            </a:r>
            <a:r>
              <a:rPr lang="en-US" sz="2800" b="1" i="1" dirty="0">
                <a:solidFill>
                  <a:srgbClr val="0070C0"/>
                </a:solidFill>
              </a:rPr>
              <a:t>suffering produces </a:t>
            </a:r>
            <a:r>
              <a:rPr lang="en-US" sz="2800" b="1" i="1" u="sng" dirty="0">
                <a:solidFill>
                  <a:srgbClr val="0070C0"/>
                </a:solidFill>
              </a:rPr>
              <a:t>endurance</a:t>
            </a:r>
            <a:r>
              <a:rPr lang="en-US" sz="2800" b="1" i="1" dirty="0"/>
              <a:t>, and </a:t>
            </a:r>
            <a:r>
              <a:rPr lang="en-US" sz="2800" b="1" i="1" u="sng" dirty="0">
                <a:solidFill>
                  <a:srgbClr val="0070C0"/>
                </a:solidFill>
              </a:rPr>
              <a:t>endurance</a:t>
            </a:r>
            <a:r>
              <a:rPr lang="en-US" sz="2800" b="1" i="1" dirty="0">
                <a:solidFill>
                  <a:srgbClr val="0070C0"/>
                </a:solidFill>
              </a:rPr>
              <a:t> produces character</a:t>
            </a:r>
            <a:r>
              <a:rPr lang="en-US" sz="2800" b="1" i="1" dirty="0"/>
              <a:t>, and </a:t>
            </a:r>
            <a:r>
              <a:rPr lang="en-US" sz="2800" b="1" i="1" dirty="0">
                <a:solidFill>
                  <a:srgbClr val="0070C0"/>
                </a:solidFill>
              </a:rPr>
              <a:t>character produces hope</a:t>
            </a:r>
            <a:r>
              <a:rPr lang="en-US" sz="2800" b="1" i="1" dirty="0"/>
              <a:t>, and hope does not put us to shame, because God’s love has been poured into our hearts through the Holy Spirit who has been given to us.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5:2-5 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6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FD5DC2E-F89A-4EDF-8C6C-25D51B743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718" y="16719"/>
            <a:ext cx="9448800" cy="182509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Endure to the end and be saved!</a:t>
            </a:r>
          </a:p>
        </p:txBody>
      </p:sp>
    </p:spTree>
    <p:extLst>
      <p:ext uri="{BB962C8B-B14F-4D97-AF65-F5344CB8AC3E}">
        <p14:creationId xmlns:p14="http://schemas.microsoft.com/office/powerpoint/2010/main" val="158753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FD5DC2E-F89A-4EDF-8C6C-25D51B743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718" y="16719"/>
            <a:ext cx="9448800" cy="182509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Endure to the end and be saved!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C68DFC4-3678-4623-A86E-44F8391B9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4294" y="5689601"/>
            <a:ext cx="5257800" cy="685800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Hebrews 10:32-39</a:t>
            </a:r>
          </a:p>
        </p:txBody>
      </p:sp>
    </p:spTree>
    <p:extLst>
      <p:ext uri="{BB962C8B-B14F-4D97-AF65-F5344CB8AC3E}">
        <p14:creationId xmlns:p14="http://schemas.microsoft.com/office/powerpoint/2010/main" val="70647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399" y="762286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We joyfully endure to the end because our hope is for eternity </a:t>
            </a:r>
            <a:r>
              <a:rPr lang="en-US" sz="3600" b="1" i="1" dirty="0"/>
              <a:t>(verses 32-34)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32</a:t>
            </a:r>
            <a:r>
              <a:rPr lang="en-US" sz="2800" b="1" dirty="0"/>
              <a:t> </a:t>
            </a:r>
            <a:r>
              <a:rPr lang="en-US" sz="2800" b="1" i="1" dirty="0"/>
              <a:t>But </a:t>
            </a:r>
            <a:r>
              <a:rPr lang="en-US" sz="2800" b="1" i="1" dirty="0">
                <a:solidFill>
                  <a:srgbClr val="0070C0"/>
                </a:solidFill>
              </a:rPr>
              <a:t>recall</a:t>
            </a:r>
            <a:r>
              <a:rPr lang="en-US" sz="2800" b="1" i="1" dirty="0"/>
              <a:t> the former days when, </a:t>
            </a:r>
            <a:r>
              <a:rPr lang="en-US" sz="2800" b="1" i="1" dirty="0">
                <a:solidFill>
                  <a:srgbClr val="0070C0"/>
                </a:solidFill>
              </a:rPr>
              <a:t>after you were enlightened</a:t>
            </a:r>
            <a:r>
              <a:rPr lang="en-US" sz="2800" b="1" i="1" dirty="0"/>
              <a:t>, you </a:t>
            </a:r>
            <a:r>
              <a:rPr lang="en-US" sz="2800" b="1" i="1" dirty="0">
                <a:solidFill>
                  <a:srgbClr val="0070C0"/>
                </a:solidFill>
              </a:rPr>
              <a:t>endured a hard struggle with sufferings</a:t>
            </a:r>
            <a:endParaRPr lang="en-US" sz="4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399" y="762286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We joyfully endure to the end because our hope is for eternity </a:t>
            </a:r>
            <a:r>
              <a:rPr lang="en-US" sz="3600" b="1" i="1" dirty="0"/>
              <a:t>(verses 32-34)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382791"/>
            <a:ext cx="11691257" cy="43355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32</a:t>
            </a:r>
            <a:r>
              <a:rPr lang="en-US" sz="2800" b="1" dirty="0"/>
              <a:t> </a:t>
            </a:r>
            <a:r>
              <a:rPr lang="en-US" sz="2800" b="1" i="1" dirty="0"/>
              <a:t>But recall the former days when, after you were enlightened, you endured a hard struggle with suffering </a:t>
            </a:r>
            <a:r>
              <a:rPr lang="en-US" sz="2400" b="1" dirty="0">
                <a:solidFill>
                  <a:srgbClr val="FF0000"/>
                </a:solidFill>
              </a:rPr>
              <a:t>33</a:t>
            </a:r>
            <a:r>
              <a:rPr lang="en-US" sz="2800" b="1" dirty="0"/>
              <a:t> </a:t>
            </a:r>
            <a:r>
              <a:rPr lang="en-US" sz="2800" b="1" i="1" dirty="0"/>
              <a:t>sometimes being publicly exposed to </a:t>
            </a:r>
            <a:r>
              <a:rPr lang="en-US" sz="2800" b="1" i="1" dirty="0">
                <a:solidFill>
                  <a:srgbClr val="0070C0"/>
                </a:solidFill>
              </a:rPr>
              <a:t>reproach and affliction</a:t>
            </a:r>
            <a:r>
              <a:rPr lang="en-US" sz="2800" b="1" i="1" dirty="0"/>
              <a:t>, and sometimes </a:t>
            </a:r>
            <a:r>
              <a:rPr lang="en-US" sz="2800" b="1" i="1" dirty="0">
                <a:solidFill>
                  <a:srgbClr val="0070C0"/>
                </a:solidFill>
              </a:rPr>
              <a:t>being partners with those so treated</a:t>
            </a:r>
            <a:r>
              <a:rPr lang="en-US" sz="2800" b="1" i="1" dirty="0"/>
              <a:t>. </a:t>
            </a:r>
            <a:r>
              <a:rPr lang="en-US" sz="2400" b="1" dirty="0">
                <a:solidFill>
                  <a:srgbClr val="FF0000"/>
                </a:solidFill>
              </a:rPr>
              <a:t>34</a:t>
            </a:r>
            <a:r>
              <a:rPr lang="en-US" sz="2800" b="1" dirty="0"/>
              <a:t> </a:t>
            </a:r>
            <a:r>
              <a:rPr lang="en-US" sz="2800" b="1" i="1" dirty="0"/>
              <a:t>For you had </a:t>
            </a:r>
            <a:r>
              <a:rPr lang="en-US" sz="2800" b="1" i="1" dirty="0">
                <a:solidFill>
                  <a:srgbClr val="0070C0"/>
                </a:solidFill>
              </a:rPr>
              <a:t>compassion on those in prison</a:t>
            </a:r>
            <a:r>
              <a:rPr lang="en-US" sz="2800" b="1" i="1" dirty="0"/>
              <a:t>, and you </a:t>
            </a:r>
            <a:r>
              <a:rPr lang="en-US" sz="2800" b="1" i="1" u="sng" dirty="0">
                <a:solidFill>
                  <a:srgbClr val="0070C0"/>
                </a:solidFill>
              </a:rPr>
              <a:t>joyfully</a:t>
            </a:r>
            <a:r>
              <a:rPr lang="en-US" sz="2800" b="1" i="1" dirty="0">
                <a:solidFill>
                  <a:srgbClr val="0070C0"/>
                </a:solidFill>
              </a:rPr>
              <a:t> accepted the plundering of your property</a:t>
            </a:r>
            <a:r>
              <a:rPr lang="en-US" sz="2800" b="1" i="1" dirty="0"/>
              <a:t>…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Remember the word that I said to you: ‘A servant is not greater than his master.’ </a:t>
            </a:r>
            <a:r>
              <a:rPr lang="en-US" sz="2800" b="1" i="1" dirty="0">
                <a:solidFill>
                  <a:srgbClr val="0070C0"/>
                </a:solidFill>
              </a:rPr>
              <a:t>If they persecuted me, they will also persecute you…But all these things they will do to you on account of my name</a:t>
            </a:r>
            <a:r>
              <a:rPr lang="en-US" sz="2800" b="1" i="1" dirty="0"/>
              <a:t>, because they do not know him who sent me.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John 15:20-21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2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399" y="762286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We joyfully endure to the end because our hope is for eternity </a:t>
            </a:r>
            <a:r>
              <a:rPr lang="en-US" sz="3600" b="1" i="1" dirty="0"/>
              <a:t>(verses 32-34)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382791"/>
            <a:ext cx="11691257" cy="43355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32</a:t>
            </a:r>
            <a:r>
              <a:rPr lang="en-US" sz="2800" b="1" dirty="0"/>
              <a:t> </a:t>
            </a:r>
            <a:r>
              <a:rPr lang="en-US" sz="2800" b="1" i="1" dirty="0"/>
              <a:t>But recall the former days when, after you were enlightened, you endured a hard struggle with suffering </a:t>
            </a:r>
            <a:r>
              <a:rPr lang="en-US" sz="2400" b="1" dirty="0">
                <a:solidFill>
                  <a:srgbClr val="FF0000"/>
                </a:solidFill>
              </a:rPr>
              <a:t>33</a:t>
            </a:r>
            <a:r>
              <a:rPr lang="en-US" sz="2800" b="1" dirty="0"/>
              <a:t> </a:t>
            </a:r>
            <a:r>
              <a:rPr lang="en-US" sz="2800" b="1" i="1" dirty="0"/>
              <a:t>sometimes being publicly exposed to reproach and affliction, and sometimes being partners with those so treated. </a:t>
            </a:r>
            <a:r>
              <a:rPr lang="en-US" sz="2400" b="1" dirty="0">
                <a:solidFill>
                  <a:srgbClr val="FF0000"/>
                </a:solidFill>
              </a:rPr>
              <a:t>34</a:t>
            </a:r>
            <a:r>
              <a:rPr lang="en-US" sz="2800" b="1" dirty="0"/>
              <a:t> </a:t>
            </a:r>
            <a:r>
              <a:rPr lang="en-US" sz="2800" b="1" i="1" dirty="0"/>
              <a:t>For you had compassion on those in prison, and you joyfully accepted the plundering of your property</a:t>
            </a:r>
            <a:r>
              <a:rPr lang="en-US" dirty="0"/>
              <a:t>, </a:t>
            </a:r>
            <a:r>
              <a:rPr lang="en-US" sz="2800" b="1" i="1" u="sng" dirty="0">
                <a:solidFill>
                  <a:srgbClr val="0070C0"/>
                </a:solidFill>
              </a:rPr>
              <a:t>since</a:t>
            </a:r>
            <a:r>
              <a:rPr lang="en-US" sz="2800" b="1" i="1" dirty="0">
                <a:solidFill>
                  <a:srgbClr val="0070C0"/>
                </a:solidFill>
              </a:rPr>
              <a:t> you knew that you yourselves had a </a:t>
            </a:r>
            <a:r>
              <a:rPr lang="en-US" sz="2800" b="1" i="1" u="sng" dirty="0">
                <a:solidFill>
                  <a:srgbClr val="0070C0"/>
                </a:solidFill>
              </a:rPr>
              <a:t>better possession</a:t>
            </a:r>
            <a:r>
              <a:rPr lang="en-US" sz="2800" b="1" i="1" dirty="0">
                <a:solidFill>
                  <a:srgbClr val="0070C0"/>
                </a:solidFill>
              </a:rPr>
              <a:t> and </a:t>
            </a:r>
            <a:r>
              <a:rPr lang="en-US" sz="2800" b="1" i="1" u="sng" dirty="0">
                <a:solidFill>
                  <a:srgbClr val="0070C0"/>
                </a:solidFill>
              </a:rPr>
              <a:t>an abiding one</a:t>
            </a:r>
            <a:r>
              <a:rPr lang="en-US" sz="2800" b="1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u="sng" dirty="0">
                <a:solidFill>
                  <a:srgbClr val="0070C0"/>
                </a:solidFill>
              </a:rPr>
              <a:t>Blessed</a:t>
            </a:r>
            <a:r>
              <a:rPr lang="en-US" sz="2800" b="1" i="1" dirty="0">
                <a:solidFill>
                  <a:srgbClr val="0070C0"/>
                </a:solidFill>
              </a:rPr>
              <a:t> are you </a:t>
            </a:r>
            <a:r>
              <a:rPr lang="en-US" sz="2800" b="1" i="1" dirty="0"/>
              <a:t>when people hate you and when they exclude you and revile you and spurn your name as evil, on account of the Son of Man! </a:t>
            </a:r>
            <a:r>
              <a:rPr lang="en-US" sz="2800" b="1" i="1" u="sng" dirty="0">
                <a:solidFill>
                  <a:srgbClr val="0070C0"/>
                </a:solidFill>
              </a:rPr>
              <a:t>Rejoice</a:t>
            </a:r>
            <a:r>
              <a:rPr lang="en-US" sz="2800" b="1" i="1" dirty="0">
                <a:solidFill>
                  <a:srgbClr val="0070C0"/>
                </a:solidFill>
              </a:rPr>
              <a:t> in that day, and leap for joy</a:t>
            </a:r>
            <a:r>
              <a:rPr lang="en-US" sz="2800" b="1" i="1" dirty="0"/>
              <a:t>, for behold, your reward is great in heaven.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Luke 6:22-23</a:t>
            </a:r>
          </a:p>
          <a:p>
            <a:pPr marL="0" indent="0">
              <a:buNone/>
            </a:pP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0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25" y="731656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II.</a:t>
            </a:r>
            <a:r>
              <a:rPr lang="en-US" sz="3600" b="1" dirty="0"/>
              <a:t> We endure to the end because our confidence is in God’s will </a:t>
            </a:r>
            <a:r>
              <a:rPr lang="en-US" sz="3600" b="1" i="1" dirty="0"/>
              <a:t>(verses 35-39)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“</a:t>
            </a:r>
            <a:r>
              <a:rPr lang="en-US" sz="3200" b="1" i="1" dirty="0"/>
              <a:t>Ladies, don’t forget the rummage sale. It’s a chance to get rid of those things not worth keeping around the house. Bring your husbands.</a:t>
            </a:r>
            <a:r>
              <a:rPr lang="en-US" sz="3200" b="1" dirty="0"/>
              <a:t>” </a:t>
            </a:r>
            <a:r>
              <a:rPr lang="en-US" sz="3200" b="1" dirty="0">
                <a:solidFill>
                  <a:srgbClr val="C00000"/>
                </a:solidFill>
              </a:rPr>
              <a:t>Reported to have been announced in a church bulletin </a:t>
            </a:r>
            <a:r>
              <a:rPr lang="en-US" sz="3200" b="1" dirty="0">
                <a:solidFill>
                  <a:srgbClr val="7030A0"/>
                </a:solidFill>
                <a:sym typeface="Wingdings" panose="05000000000000000000" pitchFamily="2" charset="2"/>
              </a:rPr>
              <a:t>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25" y="731656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II.</a:t>
            </a:r>
            <a:r>
              <a:rPr lang="en-US" sz="3600" b="1" dirty="0"/>
              <a:t> We endure to the end because our confidence is in God’s will </a:t>
            </a:r>
            <a:r>
              <a:rPr lang="en-US" sz="3600" b="1" i="1" dirty="0"/>
              <a:t>(verses 35-39)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God’s will for our lives is to surrender it to Him now in order to receive His eternal reward (</a:t>
            </a:r>
            <a:r>
              <a:rPr lang="en-US" sz="3200" b="1" i="1" dirty="0"/>
              <a:t>verses 35-36</a:t>
            </a:r>
            <a:r>
              <a:rPr lang="en-US" sz="3200" b="1" dirty="0"/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35</a:t>
            </a:r>
            <a:r>
              <a:rPr lang="en-US" sz="2800" b="1" dirty="0"/>
              <a:t> </a:t>
            </a:r>
            <a:r>
              <a:rPr lang="en-US" sz="2800" b="1" i="1" dirty="0"/>
              <a:t>Therefore do not throw away your confidence, which has a great reward. </a:t>
            </a:r>
            <a:r>
              <a:rPr lang="en-US" sz="2400" b="1" dirty="0">
                <a:solidFill>
                  <a:srgbClr val="FF0000"/>
                </a:solidFill>
              </a:rPr>
              <a:t>36</a:t>
            </a:r>
            <a:r>
              <a:rPr lang="en-US" sz="2800" b="1" dirty="0"/>
              <a:t> </a:t>
            </a:r>
            <a:r>
              <a:rPr lang="en-US" sz="2800" b="1" i="1" dirty="0"/>
              <a:t>For </a:t>
            </a:r>
            <a:r>
              <a:rPr lang="en-US" sz="2800" b="1" i="1" dirty="0">
                <a:solidFill>
                  <a:srgbClr val="0070C0"/>
                </a:solidFill>
              </a:rPr>
              <a:t>you have need of endurance</a:t>
            </a:r>
            <a:r>
              <a:rPr lang="en-US" sz="2800" b="1" i="1" dirty="0"/>
              <a:t>, so that </a:t>
            </a:r>
            <a:r>
              <a:rPr lang="en-US" sz="2800" b="1" i="1" dirty="0">
                <a:solidFill>
                  <a:srgbClr val="0070C0"/>
                </a:solidFill>
              </a:rPr>
              <a:t>when you </a:t>
            </a:r>
            <a:r>
              <a:rPr lang="en-US" sz="2800" b="1" i="1" u="sng" dirty="0">
                <a:solidFill>
                  <a:srgbClr val="0070C0"/>
                </a:solidFill>
              </a:rPr>
              <a:t>have done</a:t>
            </a:r>
            <a:r>
              <a:rPr lang="en-US" sz="2800" b="1" i="1" dirty="0">
                <a:solidFill>
                  <a:srgbClr val="0070C0"/>
                </a:solidFill>
              </a:rPr>
              <a:t> the will of God you may receive what is promised</a:t>
            </a:r>
            <a:r>
              <a:rPr lang="en-US" sz="2800" b="1" i="1" dirty="0"/>
              <a:t>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Let us then </a:t>
            </a:r>
            <a:r>
              <a:rPr lang="en-US" sz="2800" b="1" i="1" dirty="0">
                <a:solidFill>
                  <a:srgbClr val="0070C0"/>
                </a:solidFill>
              </a:rPr>
              <a:t>with confidence </a:t>
            </a:r>
            <a:r>
              <a:rPr lang="en-US" sz="2800" b="1" i="1" dirty="0"/>
              <a:t>draw near to the throne of grace, that we may </a:t>
            </a:r>
            <a:r>
              <a:rPr lang="en-US" sz="2800" b="1" i="1" dirty="0">
                <a:solidFill>
                  <a:srgbClr val="0070C0"/>
                </a:solidFill>
              </a:rPr>
              <a:t>receive mercy and find grace to help in time of need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Hebrews 4:16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25" y="731656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II.</a:t>
            </a:r>
            <a:r>
              <a:rPr lang="en-US" sz="3600" b="1" dirty="0"/>
              <a:t> We endure to the end because our confidence is in God’s will </a:t>
            </a:r>
            <a:r>
              <a:rPr lang="en-US" sz="3600" b="1" i="1" dirty="0"/>
              <a:t>(verses 35-39)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God’s will for our lives is to surrender it to Him now in order to receive His eternal reward (</a:t>
            </a:r>
            <a:r>
              <a:rPr lang="en-US" sz="3200" b="1" i="1" dirty="0"/>
              <a:t>verses 35-36</a:t>
            </a:r>
            <a:r>
              <a:rPr lang="en-US" sz="3200" b="1" dirty="0"/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A life so surrendered to God will be confident at Christ’s return </a:t>
            </a:r>
            <a:r>
              <a:rPr lang="en-US" sz="3200" b="1" i="1" dirty="0"/>
              <a:t>(verses 37-39)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37</a:t>
            </a:r>
            <a:r>
              <a:rPr lang="en-US" sz="2800" b="1" i="1" dirty="0"/>
              <a:t> For, “Yet a little while, and </a:t>
            </a:r>
            <a:r>
              <a:rPr lang="en-US" sz="2800" b="1" i="1" dirty="0">
                <a:solidFill>
                  <a:srgbClr val="0070C0"/>
                </a:solidFill>
              </a:rPr>
              <a:t>the coming one </a:t>
            </a:r>
            <a:r>
              <a:rPr lang="en-US" sz="2800" b="1" i="1" dirty="0"/>
              <a:t>will come and will not delay; </a:t>
            </a:r>
            <a:r>
              <a:rPr lang="en-US" sz="2400" b="1" dirty="0">
                <a:solidFill>
                  <a:srgbClr val="FF0000"/>
                </a:solidFill>
              </a:rPr>
              <a:t>38</a:t>
            </a:r>
            <a:r>
              <a:rPr lang="en-US" sz="2800" b="1" i="1" dirty="0"/>
              <a:t> but </a:t>
            </a:r>
            <a:r>
              <a:rPr lang="en-US" sz="2800" b="1" i="1" dirty="0">
                <a:solidFill>
                  <a:srgbClr val="0070C0"/>
                </a:solidFill>
              </a:rPr>
              <a:t>my righteous one shall </a:t>
            </a:r>
            <a:r>
              <a:rPr lang="en-US" sz="2800" b="1" i="1" u="sng" dirty="0">
                <a:solidFill>
                  <a:srgbClr val="0070C0"/>
                </a:solidFill>
              </a:rPr>
              <a:t>live by faith</a:t>
            </a:r>
            <a:r>
              <a:rPr lang="en-US" sz="2800" b="1" i="1" dirty="0"/>
              <a:t>, and if he shrinks back, my soul has no pleasure in him.”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And he will be upheld, for </a:t>
            </a:r>
            <a:r>
              <a:rPr lang="en-US" sz="2800" b="1" i="1" dirty="0">
                <a:solidFill>
                  <a:srgbClr val="0070C0"/>
                </a:solidFill>
              </a:rPr>
              <a:t>the Lord is able to make him stand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14:4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25" y="731656"/>
            <a:ext cx="11831875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II.</a:t>
            </a:r>
            <a:r>
              <a:rPr lang="en-US" sz="3600" b="1" dirty="0"/>
              <a:t> We endure to the end because our confidence is in God’s will </a:t>
            </a:r>
            <a:r>
              <a:rPr lang="en-US" sz="3600" b="1" i="1" dirty="0"/>
              <a:t>(verses 35-39)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7317"/>
            <a:ext cx="11691257" cy="424905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God’s will for our lives is to surrender it to Him now in order to receive His eternal reward (</a:t>
            </a:r>
            <a:r>
              <a:rPr lang="en-US" sz="3200" b="1" i="1" dirty="0"/>
              <a:t>verses 35-36</a:t>
            </a:r>
            <a:r>
              <a:rPr lang="en-US" sz="3200" b="1" dirty="0"/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A life so surrendered to God will be confident at Christ’s return </a:t>
            </a:r>
            <a:r>
              <a:rPr lang="en-US" sz="3200" b="1" i="1" dirty="0"/>
              <a:t>(verses 37-39)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37</a:t>
            </a:r>
            <a:r>
              <a:rPr lang="en-US" sz="2800" b="1" i="1" dirty="0"/>
              <a:t> For, “Yet a little while, and the coming one will come and will not delay; </a:t>
            </a:r>
            <a:r>
              <a:rPr lang="en-US" sz="2400" b="1" dirty="0">
                <a:solidFill>
                  <a:srgbClr val="FF0000"/>
                </a:solidFill>
              </a:rPr>
              <a:t>38</a:t>
            </a:r>
            <a:r>
              <a:rPr lang="en-US" sz="2800" b="1" i="1" dirty="0"/>
              <a:t> but my righteous one shall live by faith, and </a:t>
            </a:r>
            <a:r>
              <a:rPr lang="en-US" sz="2800" b="1" i="1" dirty="0">
                <a:solidFill>
                  <a:srgbClr val="0070C0"/>
                </a:solidFill>
              </a:rPr>
              <a:t>if he shrinks back, my soul has no pleasure in him</a:t>
            </a:r>
            <a:r>
              <a:rPr lang="en-US" sz="2800" b="1" i="1" dirty="0"/>
              <a:t>.”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39</a:t>
            </a:r>
            <a:r>
              <a:rPr lang="en-US" sz="2800" b="1" dirty="0"/>
              <a:t> </a:t>
            </a:r>
            <a:r>
              <a:rPr lang="en-US" sz="2800" b="1" i="1" dirty="0"/>
              <a:t>But </a:t>
            </a:r>
            <a:r>
              <a:rPr lang="en-US" sz="2800" b="1" i="1" u="sng" dirty="0">
                <a:solidFill>
                  <a:srgbClr val="0070C0"/>
                </a:solidFill>
              </a:rPr>
              <a:t>we are not</a:t>
            </a:r>
            <a:r>
              <a:rPr lang="en-US" sz="2800" b="1" i="1" dirty="0">
                <a:solidFill>
                  <a:srgbClr val="0070C0"/>
                </a:solidFill>
              </a:rPr>
              <a:t> of those who shrink back and are </a:t>
            </a:r>
            <a:r>
              <a:rPr lang="en-US" sz="2800" b="1" i="1" u="sng" dirty="0">
                <a:solidFill>
                  <a:srgbClr val="0070C0"/>
                </a:solidFill>
              </a:rPr>
              <a:t>destroyed</a:t>
            </a:r>
            <a:r>
              <a:rPr lang="en-US" sz="2800" b="1" i="1" dirty="0"/>
              <a:t>, but of those who have faith and preserve their souls</a:t>
            </a:r>
          </a:p>
        </p:txBody>
      </p:sp>
    </p:spTree>
    <p:extLst>
      <p:ext uri="{BB962C8B-B14F-4D97-AF65-F5344CB8AC3E}">
        <p14:creationId xmlns:p14="http://schemas.microsoft.com/office/powerpoint/2010/main" val="342788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4442</TotalTime>
  <Words>1253</Words>
  <Application>Microsoft Macintosh PowerPoint</Application>
  <PresentationFormat>Widescreen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</vt:lpstr>
      <vt:lpstr>Vapor Trail</vt:lpstr>
      <vt:lpstr>Press on to maturity!  </vt:lpstr>
      <vt:lpstr>Endure to the end and be saved!</vt:lpstr>
      <vt:lpstr>I. We joyfully endure to the end because our hope is for eternity (verses 32-34)  </vt:lpstr>
      <vt:lpstr>I. We joyfully endure to the end because our hope is for eternity (verses 32-34)  </vt:lpstr>
      <vt:lpstr>I. We joyfully endure to the end because our hope is for eternity (verses 32-34)  </vt:lpstr>
      <vt:lpstr>II. We endure to the end because our confidence is in God’s will (verses 35-39)</vt:lpstr>
      <vt:lpstr>II. We endure to the end because our confidence is in God’s will (verses 35-39)</vt:lpstr>
      <vt:lpstr>II. We endure to the end because our confidence is in God’s will (verses 35-39)</vt:lpstr>
      <vt:lpstr>II. We endure to the end because our confidence is in God’s will (verses 35-39)</vt:lpstr>
      <vt:lpstr>II. We endure to the end because our confidence is in God’s will (verses 35-39)</vt:lpstr>
      <vt:lpstr>III. Endure to the end and be saved! </vt:lpstr>
      <vt:lpstr>Jesus teaches us that suffering for His name’s sake is a blessing</vt:lpstr>
      <vt:lpstr>Jesus teaches us that suffering for His name’s sake is a blessing</vt:lpstr>
      <vt:lpstr>III. Endure to the end and be saved! </vt:lpstr>
      <vt:lpstr>Endure to the end and be saved!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on to maturity!</dc:title>
  <dc:creator>User1</dc:creator>
  <cp:lastModifiedBy>AV Leptondale</cp:lastModifiedBy>
  <cp:revision>255</cp:revision>
  <dcterms:created xsi:type="dcterms:W3CDTF">2019-01-17T18:47:20Z</dcterms:created>
  <dcterms:modified xsi:type="dcterms:W3CDTF">2019-08-08T20:11:16Z</dcterms:modified>
</cp:coreProperties>
</file>