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4" r:id="rId2"/>
    <p:sldId id="328" r:id="rId3"/>
    <p:sldId id="257" r:id="rId4"/>
    <p:sldId id="359" r:id="rId5"/>
    <p:sldId id="360" r:id="rId6"/>
    <p:sldId id="361" r:id="rId7"/>
    <p:sldId id="362" r:id="rId8"/>
    <p:sldId id="363" r:id="rId9"/>
    <p:sldId id="364" r:id="rId10"/>
    <p:sldId id="365" r:id="rId11"/>
    <p:sldId id="366" r:id="rId12"/>
    <p:sldId id="367" r:id="rId13"/>
    <p:sldId id="368" r:id="rId14"/>
    <p:sldId id="369" r:id="rId15"/>
    <p:sldId id="370" r:id="rId16"/>
    <p:sldId id="265" r:id="rId17"/>
    <p:sldId id="3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1EC2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953E19D-AFB6-442C-A988-BDACF10B621B}" type="datetimeFigureOut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027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19D-AFB6-442C-A988-BDACF10B621B}" type="datetimeFigureOut">
              <a:rPr lang="en-US" smtClean="0"/>
              <a:t>5/31/19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1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953E19D-AFB6-442C-A988-BDACF10B621B}" type="datetimeFigureOut">
              <a:rPr lang="en-US" smtClean="0"/>
              <a:t>5/31/19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78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953E19D-AFB6-442C-A988-BDACF10B621B}" type="datetimeFigureOut">
              <a:rPr lang="en-US" smtClean="0"/>
              <a:t>5/31/19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2234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953E19D-AFB6-442C-A988-BDACF10B621B}" type="datetimeFigureOut">
              <a:rPr lang="en-US" smtClean="0"/>
              <a:t>5/31/19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86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19D-AFB6-442C-A988-BDACF10B621B}" type="datetimeFigureOut">
              <a:rPr lang="en-US" smtClean="0"/>
              <a:t>5/31/19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69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19D-AFB6-442C-A988-BDACF10B621B}" type="datetimeFigureOut">
              <a:rPr lang="en-US" smtClean="0"/>
              <a:t>5/31/19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86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19D-AFB6-442C-A988-BDACF10B621B}" type="datetimeFigureOut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17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953E19D-AFB6-442C-A988-BDACF10B621B}" type="datetimeFigureOut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83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19D-AFB6-442C-A988-BDACF10B621B}" type="datetimeFigureOut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29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953E19D-AFB6-442C-A988-BDACF10B621B}" type="datetimeFigureOut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28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19D-AFB6-442C-A988-BDACF10B621B}" type="datetimeFigureOut">
              <a:rPr lang="en-US" smtClean="0"/>
              <a:t>5/31/19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65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19D-AFB6-442C-A988-BDACF10B621B}" type="datetimeFigureOut">
              <a:rPr lang="en-US" smtClean="0"/>
              <a:t>5/31/19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22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19D-AFB6-442C-A988-BDACF10B621B}" type="datetimeFigureOut">
              <a:rPr lang="en-US" smtClean="0"/>
              <a:t>5/31/19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7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19D-AFB6-442C-A988-BDACF10B621B}" type="datetimeFigureOut">
              <a:rPr lang="en-US" smtClean="0"/>
              <a:t>5/31/19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319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19D-AFB6-442C-A988-BDACF10B621B}" type="datetimeFigureOut">
              <a:rPr lang="en-US" smtClean="0"/>
              <a:t>5/31/19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10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19D-AFB6-442C-A988-BDACF10B621B}" type="datetimeFigureOut">
              <a:rPr lang="en-US" smtClean="0"/>
              <a:t>5/31/19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1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3E19D-AFB6-442C-A988-BDACF10B621B}" type="datetimeFigureOut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2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ref.ly/logosres/esv?ref=BibleESV.Heb7.19&amp;off=132&amp;ctx=e+draw+near+to+God.+~%0a20%C2%A0And+it+was%E2%80%A2%E2%80%A2+no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ref.ly/logosres/esv?ref=BibleESV.Heb7.19&amp;off=132&amp;ctx=e+draw+near+to+God.+~%0a20%C2%A0And+it+was%E2%80%A2%E2%80%A2+no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ef.ly/logosres/esv?ref=BibleESV.Heb7.19&amp;off=132&amp;ctx=e+draw+near+to+God.+~%0a20%C2%A0And+it+was%E2%80%A2%E2%80%A2+no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ef.ly/logosres/esv?ref=BibleESV.Heb7.19&amp;off=132&amp;ctx=e+draw+near+to+God.+~%0a20%C2%A0And+it+was%E2%80%A2%E2%80%A2+no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ref.ly/logosres/esv?ref=BibleESV.Heb7.19&amp;off=132&amp;ctx=e+draw+near+to+God.+~%0a20%C2%A0And+it+was%E2%80%A2%E2%80%A2+no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ref.ly/logosres/esv?ref=BibleESV.Heb7.19&amp;off=132&amp;ctx=e+draw+near+to+God.+~%0a20%C2%A0And+it+was%E2%80%A2%E2%80%A2+no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30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3047B-0320-48F5-BDE5-9729DAE22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5854" y="5410153"/>
            <a:ext cx="4785361" cy="1825096"/>
          </a:xfrm>
        </p:spPr>
        <p:txBody>
          <a:bodyPr>
            <a:normAutofit fontScale="90000"/>
          </a:bodyPr>
          <a:lstStyle/>
          <a:p>
            <a:r>
              <a:rPr lang="en-US" sz="4900" b="1" i="1" dirty="0">
                <a:solidFill>
                  <a:schemeClr val="accent1"/>
                </a:solidFill>
              </a:rPr>
              <a:t>Press on to maturity!</a:t>
            </a:r>
            <a:br>
              <a:rPr lang="en-US" sz="2800" b="1" i="1" dirty="0">
                <a:solidFill>
                  <a:schemeClr val="accent1"/>
                </a:solidFill>
              </a:rPr>
            </a:br>
            <a:br>
              <a:rPr lang="en-US" sz="2800" b="1" i="1" dirty="0">
                <a:solidFill>
                  <a:schemeClr val="accent1"/>
                </a:solidFill>
              </a:rPr>
            </a:br>
            <a:endParaRPr lang="en-US" sz="2800" b="1" i="1" dirty="0">
              <a:solidFill>
                <a:schemeClr val="accent1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D0A9C34-FEA6-42C0-B239-E02586266A85}"/>
              </a:ext>
            </a:extLst>
          </p:cNvPr>
          <p:cNvSpPr txBox="1">
            <a:spLocks/>
          </p:cNvSpPr>
          <p:nvPr/>
        </p:nvSpPr>
        <p:spPr>
          <a:xfrm>
            <a:off x="336177" y="2756647"/>
            <a:ext cx="8982636" cy="15464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“</a:t>
            </a:r>
            <a:r>
              <a:rPr lang="en-US" sz="2800" b="1" i="1" dirty="0"/>
              <a:t>The United States is enduring an unprecedented crisis of trust. This is the first time that a massive drop in trust has not been linked to a pressing economic issue or catastrophe … In fact, it's the ultimate irony that it's happening at a time of prosperity, with the stock market and employment rates in the US at record highs.</a:t>
            </a:r>
            <a:r>
              <a:rPr lang="en-US" sz="2800" b="1" dirty="0"/>
              <a:t>” </a:t>
            </a:r>
            <a:r>
              <a:rPr lang="en-US" sz="2800" b="1" dirty="0">
                <a:solidFill>
                  <a:srgbClr val="C00000"/>
                </a:solidFill>
              </a:rPr>
              <a:t>Richard Edelman, president and CEO of Edelman PR company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91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418E-D682-4E90-A7DF-6F8397A7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1230" y="816445"/>
            <a:ext cx="8795657" cy="129302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I.</a:t>
            </a:r>
            <a:r>
              <a:rPr lang="en-US" sz="3600" b="1" dirty="0"/>
              <a:t> </a:t>
            </a:r>
            <a:r>
              <a:rPr lang="en-US" b="1" dirty="0"/>
              <a:t>Jesus is the </a:t>
            </a:r>
            <a:r>
              <a:rPr lang="en-US" b="1" i="1" u="sng" dirty="0"/>
              <a:t>guarantor</a:t>
            </a:r>
            <a:r>
              <a:rPr lang="en-US" b="1" dirty="0"/>
              <a:t> of a better covenant… </a:t>
            </a:r>
            <a:r>
              <a:rPr lang="en-US" sz="3600" b="1" i="1" dirty="0"/>
              <a:t>(verses 20-28)  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A15D7-8CDA-4540-9E8F-659345F9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520778"/>
            <a:ext cx="11691257" cy="433555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800" b="1" dirty="0"/>
              <a:t>Because the Lord swore an oath to give Him an everlasting priesthood </a:t>
            </a:r>
            <a:r>
              <a:rPr lang="en-US" sz="2800" b="1" i="1" dirty="0"/>
              <a:t>(verses 20-22)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b="1" dirty="0"/>
              <a:t>Because His intercession for us as our high priest never ceases </a:t>
            </a:r>
            <a:r>
              <a:rPr lang="en-US" sz="2800" b="1" i="1" dirty="0"/>
              <a:t>(verses 23-25)</a:t>
            </a:r>
          </a:p>
          <a:p>
            <a:pPr marL="0" indent="0">
              <a:buNone/>
            </a:pPr>
            <a:r>
              <a:rPr lang="en-US" sz="2800" b="1" dirty="0"/>
              <a:t>“</a:t>
            </a:r>
            <a:r>
              <a:rPr lang="en-US" sz="2800" b="1" i="1" dirty="0"/>
              <a:t>Who shall bring any charge against God’s elect? It is God who justifies. Who is to condemn? Christ Jesus is the one who died—more than that, who was raised—</a:t>
            </a:r>
            <a:r>
              <a:rPr lang="en-US" sz="2800" b="1" i="1" dirty="0">
                <a:solidFill>
                  <a:srgbClr val="0070C0"/>
                </a:solidFill>
              </a:rPr>
              <a:t>who is at the right hand of God</a:t>
            </a:r>
            <a:r>
              <a:rPr lang="en-US" sz="2800" b="1" i="1" dirty="0"/>
              <a:t>, </a:t>
            </a:r>
            <a:r>
              <a:rPr lang="en-US" sz="2800" b="1" i="1" dirty="0">
                <a:solidFill>
                  <a:srgbClr val="0070C0"/>
                </a:solidFill>
              </a:rPr>
              <a:t>who indeed is </a:t>
            </a:r>
            <a:r>
              <a:rPr lang="en-US" sz="2800" b="1" i="1" u="sng" dirty="0">
                <a:solidFill>
                  <a:srgbClr val="0070C0"/>
                </a:solidFill>
              </a:rPr>
              <a:t>interceding</a:t>
            </a:r>
            <a:r>
              <a:rPr lang="en-US" sz="2800" b="1" i="1" dirty="0">
                <a:solidFill>
                  <a:srgbClr val="0070C0"/>
                </a:solidFill>
              </a:rPr>
              <a:t> for us</a:t>
            </a:r>
            <a:r>
              <a:rPr lang="en-US" sz="2800" b="1" i="1" dirty="0"/>
              <a:t>.</a:t>
            </a:r>
            <a:r>
              <a:rPr lang="en-US" sz="2800" b="1" dirty="0"/>
              <a:t>” </a:t>
            </a:r>
            <a:r>
              <a:rPr lang="en-US" sz="2800" b="1" dirty="0">
                <a:solidFill>
                  <a:srgbClr val="C00000"/>
                </a:solidFill>
              </a:rPr>
              <a:t>Romans 8:33-34</a:t>
            </a:r>
            <a:endParaRPr lang="en-US" sz="4400" b="1" i="1" dirty="0">
              <a:solidFill>
                <a:srgbClr val="C00000"/>
              </a:solidFill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173257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418E-D682-4E90-A7DF-6F8397A7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1230" y="816445"/>
            <a:ext cx="8795657" cy="129302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I.</a:t>
            </a:r>
            <a:r>
              <a:rPr lang="en-US" sz="3600" b="1" dirty="0"/>
              <a:t> </a:t>
            </a:r>
            <a:r>
              <a:rPr lang="en-US" b="1" dirty="0"/>
              <a:t>Jesus is the </a:t>
            </a:r>
            <a:r>
              <a:rPr lang="en-US" b="1" i="1" u="sng" dirty="0"/>
              <a:t>guarantor</a:t>
            </a:r>
            <a:r>
              <a:rPr lang="en-US" b="1" dirty="0"/>
              <a:t> of a better covenant… </a:t>
            </a:r>
            <a:r>
              <a:rPr lang="en-US" sz="3600" b="1" i="1" dirty="0"/>
              <a:t>(verses 20-28)  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A15D7-8CDA-4540-9E8F-659345F9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520778"/>
            <a:ext cx="11691257" cy="433555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800" b="1" dirty="0"/>
              <a:t>Because of His everlasting priesthood </a:t>
            </a:r>
            <a:r>
              <a:rPr lang="en-US" sz="2800" b="1" i="1" dirty="0"/>
              <a:t>(verses 20-22)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b="1" dirty="0"/>
              <a:t>Because of ceaseless intercession </a:t>
            </a:r>
            <a:r>
              <a:rPr lang="en-US" sz="2800" b="1" i="1" dirty="0"/>
              <a:t>(verses 23-25)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b="1" dirty="0"/>
              <a:t>Because His intercession for us as our high priest is perfect…</a:t>
            </a:r>
            <a:endParaRPr lang="en-US" sz="2800" b="1" i="1" dirty="0"/>
          </a:p>
          <a:p>
            <a:pPr marL="914400" lvl="1" indent="-457200">
              <a:buFont typeface="+mj-lt"/>
              <a:buAutoNum type="arabicPeriod"/>
            </a:pPr>
            <a:r>
              <a:rPr lang="en-US" sz="2600" b="1" i="1" dirty="0">
                <a:solidFill>
                  <a:srgbClr val="FF0000"/>
                </a:solidFill>
              </a:rPr>
              <a:t>Because His character is perfect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26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b="1" i="1" dirty="0"/>
              <a:t>For it was indeed fitting that we should have such a high priest, holy, innocent, unstained, separated from sinners, and exalted above the heavens.</a:t>
            </a:r>
          </a:p>
        </p:txBody>
      </p:sp>
    </p:spTree>
    <p:extLst>
      <p:ext uri="{BB962C8B-B14F-4D97-AF65-F5344CB8AC3E}">
        <p14:creationId xmlns:p14="http://schemas.microsoft.com/office/powerpoint/2010/main" val="309947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418E-D682-4E90-A7DF-6F8397A7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1230" y="816445"/>
            <a:ext cx="8795657" cy="129302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I.</a:t>
            </a:r>
            <a:r>
              <a:rPr lang="en-US" sz="3600" b="1" dirty="0"/>
              <a:t> </a:t>
            </a:r>
            <a:r>
              <a:rPr lang="en-US" b="1" dirty="0"/>
              <a:t>Jesus is the </a:t>
            </a:r>
            <a:r>
              <a:rPr lang="en-US" b="1" i="1" u="sng" dirty="0"/>
              <a:t>guarantor</a:t>
            </a:r>
            <a:r>
              <a:rPr lang="en-US" b="1" dirty="0"/>
              <a:t> of a better covenant… </a:t>
            </a:r>
            <a:r>
              <a:rPr lang="en-US" sz="3600" b="1" i="1" dirty="0"/>
              <a:t>(verses 20-28)  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A15D7-8CDA-4540-9E8F-659345F9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520778"/>
            <a:ext cx="11691257" cy="433555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800" b="1" dirty="0"/>
              <a:t>Because of His everlasting priesthood </a:t>
            </a:r>
            <a:r>
              <a:rPr lang="en-US" sz="2800" b="1" i="1" dirty="0"/>
              <a:t>(verses 20-22)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b="1" dirty="0"/>
              <a:t>Because of ceaseless intercession </a:t>
            </a:r>
            <a:r>
              <a:rPr lang="en-US" sz="2800" b="1" i="1" dirty="0"/>
              <a:t>(verses 23-25)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b="1" dirty="0"/>
              <a:t>Because His intercession for us as our high priest is perfect…</a:t>
            </a:r>
            <a:endParaRPr lang="en-US" sz="2800" b="1" i="1" dirty="0"/>
          </a:p>
          <a:p>
            <a:pPr marL="914400" lvl="1" indent="-457200">
              <a:buFont typeface="+mj-lt"/>
              <a:buAutoNum type="arabicPeriod"/>
            </a:pPr>
            <a:r>
              <a:rPr lang="en-US" sz="2600" b="1" i="1" dirty="0">
                <a:solidFill>
                  <a:srgbClr val="FF0000"/>
                </a:solidFill>
              </a:rPr>
              <a:t>Because His character is perfect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b="1" i="1" dirty="0">
                <a:solidFill>
                  <a:srgbClr val="FF0000"/>
                </a:solidFill>
              </a:rPr>
              <a:t>Because His sacrifice is eternally effective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27</a:t>
            </a:r>
            <a:r>
              <a:rPr lang="en-US" dirty="0"/>
              <a:t> </a:t>
            </a:r>
            <a:r>
              <a:rPr lang="en-US" sz="2600" b="1" i="1" dirty="0">
                <a:solidFill>
                  <a:srgbClr val="0070C0"/>
                </a:solidFill>
              </a:rPr>
              <a:t>He has no need</a:t>
            </a:r>
            <a:r>
              <a:rPr lang="en-US" sz="2600" b="1" i="1" dirty="0"/>
              <a:t>, like those high priests, </a:t>
            </a:r>
            <a:r>
              <a:rPr lang="en-US" sz="2600" b="1" i="1" dirty="0">
                <a:solidFill>
                  <a:srgbClr val="0070C0"/>
                </a:solidFill>
              </a:rPr>
              <a:t>to offer sacrifices daily</a:t>
            </a:r>
            <a:r>
              <a:rPr lang="en-US" sz="2600" b="1" i="1" dirty="0"/>
              <a:t>, first for his own sins and then for those of the people, since </a:t>
            </a:r>
            <a:r>
              <a:rPr lang="en-US" sz="2600" b="1" i="1" dirty="0">
                <a:solidFill>
                  <a:srgbClr val="0070C0"/>
                </a:solidFill>
              </a:rPr>
              <a:t>he did this </a:t>
            </a:r>
            <a:r>
              <a:rPr lang="en-US" sz="2600" b="1" i="1" u="sng" dirty="0">
                <a:solidFill>
                  <a:srgbClr val="0070C0"/>
                </a:solidFill>
              </a:rPr>
              <a:t>once</a:t>
            </a:r>
            <a:r>
              <a:rPr lang="en-US" sz="2600" b="1" i="1" dirty="0">
                <a:solidFill>
                  <a:srgbClr val="0070C0"/>
                </a:solidFill>
              </a:rPr>
              <a:t> for all</a:t>
            </a:r>
            <a:r>
              <a:rPr lang="en-US" sz="2600" b="1" i="1" dirty="0"/>
              <a:t> when he offered up himself.</a:t>
            </a:r>
            <a:endParaRPr lang="en-US" sz="2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50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418E-D682-4E90-A7DF-6F8397A7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1230" y="816445"/>
            <a:ext cx="8795657" cy="129302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I.</a:t>
            </a:r>
            <a:r>
              <a:rPr lang="en-US" sz="3600" b="1" dirty="0"/>
              <a:t> </a:t>
            </a:r>
            <a:r>
              <a:rPr lang="en-US" b="1" dirty="0"/>
              <a:t>Jesus is the </a:t>
            </a:r>
            <a:r>
              <a:rPr lang="en-US" b="1" i="1" u="sng" dirty="0"/>
              <a:t>guarantor</a:t>
            </a:r>
            <a:r>
              <a:rPr lang="en-US" b="1" dirty="0"/>
              <a:t> of a better covenant… </a:t>
            </a:r>
            <a:r>
              <a:rPr lang="en-US" sz="3600" b="1" i="1" dirty="0"/>
              <a:t>(verses 20-28)  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A15D7-8CDA-4540-9E8F-659345F9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520778"/>
            <a:ext cx="11691257" cy="433555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800" b="1" dirty="0"/>
              <a:t>Because of His everlasting priesthood </a:t>
            </a:r>
            <a:r>
              <a:rPr lang="en-US" sz="2800" b="1" i="1" dirty="0"/>
              <a:t>(verses 20-22)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b="1" dirty="0"/>
              <a:t>Because of ceaseless intercession </a:t>
            </a:r>
            <a:r>
              <a:rPr lang="en-US" sz="2800" b="1" i="1" dirty="0"/>
              <a:t>(verses 23-25)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b="1" dirty="0"/>
              <a:t>Because His intercession for us as our high priest is perfect…</a:t>
            </a:r>
            <a:endParaRPr lang="en-US" sz="2800" b="1" i="1" dirty="0"/>
          </a:p>
          <a:p>
            <a:pPr marL="914400" lvl="1" indent="-457200">
              <a:buFont typeface="+mj-lt"/>
              <a:buAutoNum type="arabicPeriod"/>
            </a:pPr>
            <a:r>
              <a:rPr lang="en-US" sz="2600" b="1" i="1" dirty="0">
                <a:solidFill>
                  <a:srgbClr val="FF0000"/>
                </a:solidFill>
              </a:rPr>
              <a:t>Because His character is perfect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b="1" i="1" dirty="0">
                <a:solidFill>
                  <a:srgbClr val="FF0000"/>
                </a:solidFill>
              </a:rPr>
              <a:t>Because His sacrifice is eternally effective</a:t>
            </a:r>
          </a:p>
          <a:p>
            <a:pPr marL="0" indent="0">
              <a:buNone/>
            </a:pPr>
            <a:r>
              <a:rPr lang="en-US" sz="2600" b="1" dirty="0"/>
              <a:t>Therefore, the likes of Abel, Enoch, Noah, Abraham, Moses, Rahab, David and many more, “</a:t>
            </a:r>
            <a:r>
              <a:rPr lang="en-US" sz="2600" b="1" i="1" dirty="0"/>
              <a:t>though commended through their faith, did not receive what was promised, since God had provided something better for us, </a:t>
            </a:r>
            <a:r>
              <a:rPr lang="en-US" sz="2600" b="1" i="1" dirty="0">
                <a:solidFill>
                  <a:srgbClr val="0070C0"/>
                </a:solidFill>
              </a:rPr>
              <a:t>that apart from us they should not be made perfect</a:t>
            </a:r>
            <a:r>
              <a:rPr lang="en-US" sz="2600" b="1" i="1" dirty="0"/>
              <a:t>.</a:t>
            </a:r>
            <a:r>
              <a:rPr lang="en-US" sz="2600" b="1" dirty="0"/>
              <a:t>” </a:t>
            </a:r>
            <a:r>
              <a:rPr lang="en-US" sz="2600" b="1" dirty="0">
                <a:solidFill>
                  <a:srgbClr val="C00000"/>
                </a:solidFill>
              </a:rPr>
              <a:t>Hebrews 11:39-40</a:t>
            </a:r>
            <a:endParaRPr lang="en-US" sz="26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75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418E-D682-4E90-A7DF-6F8397A7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1230" y="816445"/>
            <a:ext cx="8795657" cy="129302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I.</a:t>
            </a:r>
            <a:r>
              <a:rPr lang="en-US" sz="3600" b="1" dirty="0"/>
              <a:t> </a:t>
            </a:r>
            <a:r>
              <a:rPr lang="en-US" b="1" dirty="0"/>
              <a:t>Jesus is the </a:t>
            </a:r>
            <a:r>
              <a:rPr lang="en-US" b="1" i="1" u="sng" dirty="0"/>
              <a:t>guarantor</a:t>
            </a:r>
            <a:r>
              <a:rPr lang="en-US" b="1" dirty="0"/>
              <a:t> of a better covenant… </a:t>
            </a:r>
            <a:r>
              <a:rPr lang="en-US" sz="3600" b="1" i="1" dirty="0"/>
              <a:t>(verses 20-28)  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A15D7-8CDA-4540-9E8F-659345F9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520778"/>
            <a:ext cx="11691257" cy="433555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800" b="1" dirty="0"/>
              <a:t>Because of His everlasting priesthood </a:t>
            </a:r>
            <a:r>
              <a:rPr lang="en-US" sz="2800" b="1" i="1" dirty="0"/>
              <a:t>(verses 20-22)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b="1" dirty="0"/>
              <a:t>Because of ceaseless intercession </a:t>
            </a:r>
            <a:r>
              <a:rPr lang="en-US" sz="2800" b="1" i="1" dirty="0"/>
              <a:t>(verses 23-25)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b="1" dirty="0"/>
              <a:t>Because His intercession for us as our high priest is perfect…</a:t>
            </a:r>
            <a:endParaRPr lang="en-US" sz="2800" b="1" i="1" dirty="0"/>
          </a:p>
          <a:p>
            <a:pPr marL="914400" lvl="1" indent="-457200">
              <a:buFont typeface="+mj-lt"/>
              <a:buAutoNum type="arabicPeriod"/>
            </a:pPr>
            <a:r>
              <a:rPr lang="en-US" sz="2600" b="1" i="1" dirty="0">
                <a:solidFill>
                  <a:srgbClr val="FF0000"/>
                </a:solidFill>
              </a:rPr>
              <a:t>Because His character is perfect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b="1" i="1" dirty="0">
                <a:solidFill>
                  <a:srgbClr val="FF0000"/>
                </a:solidFill>
              </a:rPr>
              <a:t>Because His sacrifice is eternally effective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b="1" i="1" dirty="0">
                <a:solidFill>
                  <a:srgbClr val="FF0000"/>
                </a:solidFill>
              </a:rPr>
              <a:t>Because He is the perfect Son of the Father who appointed Him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28</a:t>
            </a:r>
            <a:r>
              <a:rPr lang="en-US" sz="2600" dirty="0"/>
              <a:t> </a:t>
            </a:r>
            <a:r>
              <a:rPr lang="en-US" sz="2600" b="1" i="1" dirty="0"/>
              <a:t>For the law appoints men in their weakness as high priests, but the word of </a:t>
            </a:r>
            <a:r>
              <a:rPr lang="en-US" sz="2600" b="1" i="1" dirty="0">
                <a:solidFill>
                  <a:srgbClr val="0070C0"/>
                </a:solidFill>
              </a:rPr>
              <a:t>the oath</a:t>
            </a:r>
            <a:r>
              <a:rPr lang="en-US" sz="2600" b="1" i="1" dirty="0"/>
              <a:t>, which </a:t>
            </a:r>
            <a:r>
              <a:rPr lang="en-US" sz="2600" b="1" i="1" dirty="0">
                <a:solidFill>
                  <a:srgbClr val="0070C0"/>
                </a:solidFill>
              </a:rPr>
              <a:t>came later than the law</a:t>
            </a:r>
            <a:r>
              <a:rPr lang="en-US" sz="2600" b="1" i="1" dirty="0"/>
              <a:t>, appoints a Son who has been made perfect forever.</a:t>
            </a:r>
            <a:endParaRPr lang="en-US" sz="2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33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B72BF-84D5-491B-875D-AB4E578D6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8224" y="-26463"/>
            <a:ext cx="9492049" cy="1293028"/>
          </a:xfrm>
        </p:spPr>
        <p:txBody>
          <a:bodyPr>
            <a:normAutofit/>
          </a:bodyPr>
          <a:lstStyle/>
          <a:p>
            <a:r>
              <a:rPr lang="en-US" sz="3200" b="1" dirty="0"/>
              <a:t>Jesus being “made perfect”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69EE6-DE9C-4C67-B004-94A93B62D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10820400" cy="5362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21</a:t>
            </a:r>
            <a:r>
              <a:rPr lang="en-US" sz="2600" b="1" dirty="0"/>
              <a:t> </a:t>
            </a:r>
            <a:r>
              <a:rPr lang="en-US" sz="2600" b="1" i="1" dirty="0"/>
              <a:t>but this one was made a priest with an oath…‘You are </a:t>
            </a:r>
            <a:r>
              <a:rPr lang="en-US" sz="2600" b="1" i="1" u="sng" dirty="0">
                <a:solidFill>
                  <a:srgbClr val="0070C0"/>
                </a:solidFill>
              </a:rPr>
              <a:t>a priest</a:t>
            </a:r>
            <a:r>
              <a:rPr lang="en-US" sz="2600" b="1" i="1" dirty="0">
                <a:solidFill>
                  <a:srgbClr val="0070C0"/>
                </a:solidFill>
              </a:rPr>
              <a:t> forever</a:t>
            </a:r>
            <a:r>
              <a:rPr lang="en-US" sz="2600" b="1" i="1" dirty="0"/>
              <a:t>.’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28</a:t>
            </a:r>
            <a:r>
              <a:rPr lang="en-US" sz="2600" b="1" i="1" dirty="0"/>
              <a:t> …the word of the oath…appoints </a:t>
            </a:r>
            <a:r>
              <a:rPr lang="en-US" sz="2600" b="1" i="1" u="sng" dirty="0">
                <a:solidFill>
                  <a:srgbClr val="0070C0"/>
                </a:solidFill>
              </a:rPr>
              <a:t>a Son</a:t>
            </a:r>
            <a:r>
              <a:rPr lang="en-US" sz="2600" b="1" i="1" dirty="0">
                <a:solidFill>
                  <a:srgbClr val="0070C0"/>
                </a:solidFill>
              </a:rPr>
              <a:t> who has been </a:t>
            </a:r>
            <a:r>
              <a:rPr lang="en-US" sz="2600" b="1" i="1" u="sng" dirty="0">
                <a:solidFill>
                  <a:srgbClr val="0070C0"/>
                </a:solidFill>
              </a:rPr>
              <a:t>made</a:t>
            </a:r>
            <a:r>
              <a:rPr lang="en-US" sz="2600" b="1" i="1" dirty="0">
                <a:solidFill>
                  <a:srgbClr val="0070C0"/>
                </a:solidFill>
              </a:rPr>
              <a:t> </a:t>
            </a:r>
            <a:r>
              <a:rPr lang="en-US" sz="2600" b="1" i="1" u="sng" dirty="0">
                <a:solidFill>
                  <a:srgbClr val="0070C0"/>
                </a:solidFill>
              </a:rPr>
              <a:t>perfect</a:t>
            </a:r>
            <a:r>
              <a:rPr lang="en-US" sz="2600" b="1" i="1" dirty="0">
                <a:solidFill>
                  <a:srgbClr val="0070C0"/>
                </a:solidFill>
              </a:rPr>
              <a:t> forever</a:t>
            </a:r>
            <a:r>
              <a:rPr lang="en-US" sz="2600" b="1" i="1" dirty="0"/>
              <a:t>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26</a:t>
            </a:r>
            <a:r>
              <a:rPr lang="en-US" sz="2600" dirty="0"/>
              <a:t> </a:t>
            </a:r>
            <a:r>
              <a:rPr lang="en-US" sz="2600" b="1" i="1" dirty="0">
                <a:solidFill>
                  <a:srgbClr val="0070C0"/>
                </a:solidFill>
              </a:rPr>
              <a:t>it was indeed fitting </a:t>
            </a:r>
            <a:r>
              <a:rPr lang="en-US" sz="2600" b="1" i="1" dirty="0"/>
              <a:t>that we should have such a high priest</a:t>
            </a:r>
            <a:r>
              <a:rPr lang="en-US" sz="2600" b="1" dirty="0"/>
              <a:t>…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2:10</a:t>
            </a:r>
            <a:r>
              <a:rPr lang="en-US" sz="2600" dirty="0"/>
              <a:t> </a:t>
            </a:r>
            <a:r>
              <a:rPr lang="en-US" sz="2600" b="1" i="1" dirty="0"/>
              <a:t>For </a:t>
            </a:r>
            <a:r>
              <a:rPr lang="en-US" sz="2600" b="1" i="1" dirty="0">
                <a:solidFill>
                  <a:srgbClr val="0070C0"/>
                </a:solidFill>
              </a:rPr>
              <a:t>it was fitting </a:t>
            </a:r>
            <a:r>
              <a:rPr lang="en-US" sz="2600" b="1" i="1" dirty="0"/>
              <a:t>that he, for whom and by whom all things exist, in bringing many sons to glory, should </a:t>
            </a:r>
            <a:r>
              <a:rPr lang="en-US" sz="2600" b="1" i="1" dirty="0">
                <a:solidFill>
                  <a:srgbClr val="0070C0"/>
                </a:solidFill>
              </a:rPr>
              <a:t>make the founder of their salvation </a:t>
            </a:r>
            <a:r>
              <a:rPr lang="en-US" sz="2600" b="1" i="1" u="sng" dirty="0">
                <a:solidFill>
                  <a:srgbClr val="0070C0"/>
                </a:solidFill>
              </a:rPr>
              <a:t>perfect through suffering</a:t>
            </a:r>
            <a:r>
              <a:rPr lang="en-US" sz="2600" b="1" i="1" dirty="0"/>
              <a:t>.</a:t>
            </a:r>
            <a:endParaRPr lang="en-US" sz="2600" b="1" dirty="0"/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5:8-10</a:t>
            </a:r>
            <a:r>
              <a:rPr lang="en-US" sz="2600" dirty="0"/>
              <a:t> </a:t>
            </a:r>
            <a:r>
              <a:rPr lang="en-US" sz="2600" b="1" i="1" dirty="0"/>
              <a:t>Although he was a son, </a:t>
            </a:r>
            <a:r>
              <a:rPr lang="en-US" sz="2600" b="1" i="1" dirty="0">
                <a:solidFill>
                  <a:srgbClr val="0070C0"/>
                </a:solidFill>
              </a:rPr>
              <a:t>he learned obedience through what he suffered</a:t>
            </a:r>
            <a:r>
              <a:rPr lang="en-US" sz="2600" b="1" i="1" dirty="0"/>
              <a:t>. And </a:t>
            </a:r>
            <a:r>
              <a:rPr lang="en-US" sz="2600" b="1" i="1" dirty="0">
                <a:solidFill>
                  <a:srgbClr val="0070C0"/>
                </a:solidFill>
              </a:rPr>
              <a:t>being made perfect</a:t>
            </a:r>
            <a:r>
              <a:rPr lang="en-US" sz="2600" b="1" i="1" dirty="0"/>
              <a:t>, he </a:t>
            </a:r>
            <a:r>
              <a:rPr lang="en-US" sz="2600" b="1" i="1" dirty="0">
                <a:solidFill>
                  <a:srgbClr val="0070C0"/>
                </a:solidFill>
              </a:rPr>
              <a:t>became the source of eternal salvation</a:t>
            </a:r>
            <a:r>
              <a:rPr lang="en-US" sz="2600" b="1" i="1" dirty="0"/>
              <a:t> to all who obey him, </a:t>
            </a:r>
            <a:r>
              <a:rPr lang="en-US" sz="2600" b="1" i="1" dirty="0">
                <a:solidFill>
                  <a:srgbClr val="0070C0"/>
                </a:solidFill>
              </a:rPr>
              <a:t>being designated by God a high priest</a:t>
            </a:r>
            <a:r>
              <a:rPr lang="en-US" sz="2600" b="1" i="1" dirty="0"/>
              <a:t> after the order of Melchizedek</a:t>
            </a:r>
            <a:r>
              <a:rPr lang="en-US" sz="2600" b="1" dirty="0"/>
              <a:t>”</a:t>
            </a:r>
            <a:endParaRPr lang="en-US" sz="2600" b="1" i="1" dirty="0"/>
          </a:p>
        </p:txBody>
      </p:sp>
    </p:spTree>
    <p:extLst>
      <p:ext uri="{BB962C8B-B14F-4D97-AF65-F5344CB8AC3E}">
        <p14:creationId xmlns:p14="http://schemas.microsoft.com/office/powerpoint/2010/main" val="92428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418E-D682-4E90-A7DF-6F8397A7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582" y="781669"/>
            <a:ext cx="10012939" cy="1293028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II.</a:t>
            </a:r>
            <a:r>
              <a:rPr lang="en-US" b="1" dirty="0"/>
              <a:t> Be saved to the uttermost!</a:t>
            </a:r>
            <a:r>
              <a:rPr lang="en-US" dirty="0"/>
              <a:t> 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A15D7-8CDA-4540-9E8F-659345F9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520777"/>
            <a:ext cx="11691257" cy="42490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25</a:t>
            </a:r>
            <a:r>
              <a:rPr lang="en-US" sz="2800" b="1" i="1" dirty="0"/>
              <a:t> Consequently, </a:t>
            </a:r>
            <a:r>
              <a:rPr lang="en-US" sz="2800" b="1" i="1" dirty="0">
                <a:solidFill>
                  <a:srgbClr val="0070C0"/>
                </a:solidFill>
              </a:rPr>
              <a:t>he is able to save to the uttermost those who draw near to God through him</a:t>
            </a:r>
            <a:r>
              <a:rPr lang="en-US" sz="2800" b="1" i="1" dirty="0"/>
              <a:t>, since he always lives to make intercession for them. </a:t>
            </a:r>
          </a:p>
        </p:txBody>
      </p:sp>
    </p:spTree>
    <p:extLst>
      <p:ext uri="{BB962C8B-B14F-4D97-AF65-F5344CB8AC3E}">
        <p14:creationId xmlns:p14="http://schemas.microsoft.com/office/powerpoint/2010/main" val="338378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8FF4011-135A-4FD2-B90E-8521796ACD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189" y="531183"/>
            <a:ext cx="9493623" cy="57956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4F3397A9-12DE-41AD-93E9-25EBD5546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531" y="484092"/>
            <a:ext cx="10012939" cy="1293028"/>
          </a:xfrm>
        </p:spPr>
        <p:txBody>
          <a:bodyPr>
            <a:prstTxWarp prst="textButton">
              <a:avLst/>
            </a:prstTxWarp>
            <a:noAutofit/>
          </a:bodyPr>
          <a:lstStyle/>
          <a:p>
            <a:pPr algn="ctr"/>
            <a:r>
              <a:rPr lang="en-US" b="1" dirty="0"/>
              <a:t>Be saved to the uttermost!</a:t>
            </a:r>
            <a:r>
              <a:rPr lang="en-US" dirty="0"/>
              <a:t>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4574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FF3F191-C213-4D5D-AC9F-7E2ADBC0F7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4036" y="3294526"/>
            <a:ext cx="4016187" cy="85840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i="1" dirty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Be saved to the uttermost!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B77CCC1-0DFA-498F-8FFD-2F1AB2BBAA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70576" y="6172200"/>
            <a:ext cx="3321424" cy="685800"/>
          </a:xfrm>
        </p:spPr>
        <p:txBody>
          <a:bodyPr>
            <a:normAutofit fontScale="92500"/>
          </a:bodyPr>
          <a:lstStyle/>
          <a:p>
            <a:pPr algn="ctr"/>
            <a:r>
              <a:rPr lang="en-US" sz="3600" b="1" i="1" dirty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Hebrews 7:20-28</a:t>
            </a:r>
          </a:p>
        </p:txBody>
      </p:sp>
    </p:spTree>
    <p:extLst>
      <p:ext uri="{BB962C8B-B14F-4D97-AF65-F5344CB8AC3E}">
        <p14:creationId xmlns:p14="http://schemas.microsoft.com/office/powerpoint/2010/main" val="149781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418E-D682-4E90-A7DF-6F8397A7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1230" y="816445"/>
            <a:ext cx="8795657" cy="129302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I.</a:t>
            </a:r>
            <a:r>
              <a:rPr lang="en-US" sz="3600" b="1" dirty="0"/>
              <a:t> </a:t>
            </a:r>
            <a:r>
              <a:rPr lang="en-US" b="1" dirty="0"/>
              <a:t>Jesus is the </a:t>
            </a:r>
            <a:r>
              <a:rPr lang="en-US" b="1" i="1" u="sng" dirty="0"/>
              <a:t>guarantor</a:t>
            </a:r>
            <a:r>
              <a:rPr lang="en-US" b="1" dirty="0"/>
              <a:t> of a better covenant… </a:t>
            </a:r>
            <a:r>
              <a:rPr lang="en-US" sz="3600" b="1" i="1" dirty="0"/>
              <a:t>(verses 20-28)  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A15D7-8CDA-4540-9E8F-659345F9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520778"/>
            <a:ext cx="11691257" cy="43355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“</a:t>
            </a:r>
            <a:r>
              <a:rPr lang="en-US" sz="2800" b="1" i="1" dirty="0"/>
              <a:t>Christ has obtained a ministry that is as much more excellent than the old as </a:t>
            </a:r>
            <a:r>
              <a:rPr lang="en-US" sz="2800" b="1" i="1" dirty="0">
                <a:solidFill>
                  <a:srgbClr val="0070C0"/>
                </a:solidFill>
              </a:rPr>
              <a:t>the covenant he mediates is better, since it is enacted on </a:t>
            </a:r>
            <a:r>
              <a:rPr lang="en-US" sz="2800" b="1" i="1" u="sng" dirty="0">
                <a:solidFill>
                  <a:srgbClr val="0070C0"/>
                </a:solidFill>
              </a:rPr>
              <a:t>better promises</a:t>
            </a:r>
            <a:r>
              <a:rPr lang="en-US" sz="2800" b="1" i="1" dirty="0"/>
              <a:t>.</a:t>
            </a:r>
            <a:r>
              <a:rPr lang="en-US" sz="2800" b="1" dirty="0"/>
              <a:t>” </a:t>
            </a:r>
            <a:r>
              <a:rPr lang="en-US" sz="2800" b="1" dirty="0">
                <a:solidFill>
                  <a:srgbClr val="C00000"/>
                </a:solidFill>
              </a:rPr>
              <a:t>Hebrews 8:6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40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418E-D682-4E90-A7DF-6F8397A7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1230" y="816445"/>
            <a:ext cx="8795657" cy="129302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I.</a:t>
            </a:r>
            <a:r>
              <a:rPr lang="en-US" sz="3600" b="1" dirty="0"/>
              <a:t> </a:t>
            </a:r>
            <a:r>
              <a:rPr lang="en-US" b="1" dirty="0"/>
              <a:t>Jesus is the </a:t>
            </a:r>
            <a:r>
              <a:rPr lang="en-US" b="1" i="1" u="sng" dirty="0"/>
              <a:t>guarantor</a:t>
            </a:r>
            <a:r>
              <a:rPr lang="en-US" b="1" dirty="0"/>
              <a:t> of a better covenant… </a:t>
            </a:r>
            <a:r>
              <a:rPr lang="en-US" sz="3600" b="1" i="1" dirty="0"/>
              <a:t>(verses 20-28)  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A15D7-8CDA-4540-9E8F-659345F9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520778"/>
            <a:ext cx="11691257" cy="433555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800" b="1" dirty="0"/>
              <a:t>Because the Lord swore an oath to give Him an everlasting priesthood </a:t>
            </a:r>
            <a:r>
              <a:rPr lang="en-US" sz="2800" b="1" i="1" dirty="0"/>
              <a:t>(verses 20-22)</a:t>
            </a:r>
          </a:p>
          <a:p>
            <a:pPr marL="0" indent="0">
              <a:buNone/>
            </a:pPr>
            <a:r>
              <a:rPr lang="en-US" sz="2800" b="1" dirty="0"/>
              <a:t>God desired to give us the greatest possible assurance in our salvation, so much so, that “</a:t>
            </a:r>
            <a:r>
              <a:rPr lang="en-US" sz="2800" b="1" i="1" dirty="0"/>
              <a:t>…when </a:t>
            </a:r>
            <a:r>
              <a:rPr lang="en-US" sz="2800" b="1" i="1" dirty="0">
                <a:solidFill>
                  <a:srgbClr val="0070C0"/>
                </a:solidFill>
              </a:rPr>
              <a:t>God desired to show more convincingly</a:t>
            </a:r>
            <a:r>
              <a:rPr lang="en-US" sz="2800" b="1" i="1" dirty="0"/>
              <a:t> to the heirs of the promise the unchangeable character of his purpose, </a:t>
            </a:r>
            <a:r>
              <a:rPr lang="en-US" sz="2800" b="1" i="1" dirty="0">
                <a:solidFill>
                  <a:srgbClr val="0070C0"/>
                </a:solidFill>
              </a:rPr>
              <a:t>he </a:t>
            </a:r>
            <a:r>
              <a:rPr lang="en-US" sz="2800" b="1" i="1" u="sng" dirty="0">
                <a:solidFill>
                  <a:srgbClr val="0070C0"/>
                </a:solidFill>
              </a:rPr>
              <a:t>guaranteed</a:t>
            </a:r>
            <a:r>
              <a:rPr lang="en-US" sz="2800" b="1" i="1" dirty="0">
                <a:solidFill>
                  <a:srgbClr val="0070C0"/>
                </a:solidFill>
              </a:rPr>
              <a:t> it with an oath</a:t>
            </a:r>
            <a:r>
              <a:rPr lang="en-US" sz="2800" b="1" i="1" dirty="0"/>
              <a:t>.</a:t>
            </a:r>
            <a:r>
              <a:rPr lang="en-US" sz="2800" b="1" dirty="0"/>
              <a:t>” </a:t>
            </a:r>
            <a:r>
              <a:rPr lang="en-US" sz="2800" b="1" dirty="0">
                <a:solidFill>
                  <a:srgbClr val="C00000"/>
                </a:solidFill>
              </a:rPr>
              <a:t>Hebrews 6:17</a:t>
            </a:r>
            <a:endParaRPr lang="en-US" sz="4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00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418E-D682-4E90-A7DF-6F8397A7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1230" y="816445"/>
            <a:ext cx="8795657" cy="129302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I.</a:t>
            </a:r>
            <a:r>
              <a:rPr lang="en-US" sz="3600" b="1" dirty="0"/>
              <a:t> </a:t>
            </a:r>
            <a:r>
              <a:rPr lang="en-US" b="1" dirty="0"/>
              <a:t>Jesus is the </a:t>
            </a:r>
            <a:r>
              <a:rPr lang="en-US" b="1" i="1" u="sng" dirty="0"/>
              <a:t>guarantor</a:t>
            </a:r>
            <a:r>
              <a:rPr lang="en-US" b="1" dirty="0"/>
              <a:t> of a better covenant… </a:t>
            </a:r>
            <a:r>
              <a:rPr lang="en-US" sz="3600" b="1" i="1" dirty="0"/>
              <a:t>(verses 20-28)  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A15D7-8CDA-4540-9E8F-659345F9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520778"/>
            <a:ext cx="11691257" cy="433555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800" b="1" dirty="0"/>
              <a:t>Because the Lord swore an oath to give Him an everlasting priesthood </a:t>
            </a:r>
            <a:r>
              <a:rPr lang="en-US" sz="2800" b="1" i="1" dirty="0"/>
              <a:t>(verses 20-22)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20</a:t>
            </a:r>
            <a:r>
              <a:rPr lang="en-US" sz="2800" b="1" i="1" dirty="0"/>
              <a:t> And it was not without an oath. For </a:t>
            </a:r>
            <a:r>
              <a:rPr lang="en-US" sz="2800" b="1" i="1" dirty="0">
                <a:solidFill>
                  <a:srgbClr val="0070C0"/>
                </a:solidFill>
              </a:rPr>
              <a:t>those who formerly became priests were made such without an oath</a:t>
            </a:r>
            <a:r>
              <a:rPr lang="en-US" sz="2800" b="1" i="1" dirty="0"/>
              <a:t>, </a:t>
            </a:r>
            <a:r>
              <a:rPr lang="en-US" sz="2400" b="1" dirty="0">
                <a:solidFill>
                  <a:srgbClr val="FF0000"/>
                </a:solidFill>
              </a:rPr>
              <a:t>21</a:t>
            </a:r>
            <a:r>
              <a:rPr lang="en-US" sz="2800" b="1" i="1" dirty="0"/>
              <a:t> </a:t>
            </a:r>
            <a:r>
              <a:rPr lang="en-US" sz="2800" b="1" i="1" dirty="0">
                <a:solidFill>
                  <a:srgbClr val="0070C0"/>
                </a:solidFill>
              </a:rPr>
              <a:t>but</a:t>
            </a:r>
            <a:r>
              <a:rPr lang="en-US" sz="2800" b="1" i="1" dirty="0"/>
              <a:t> </a:t>
            </a:r>
            <a:r>
              <a:rPr lang="en-US" sz="2800" b="1" i="1" u="sng" dirty="0">
                <a:solidFill>
                  <a:srgbClr val="0070C0"/>
                </a:solidFill>
              </a:rPr>
              <a:t>this one</a:t>
            </a:r>
            <a:r>
              <a:rPr lang="en-US" sz="2800" b="1" i="1" dirty="0">
                <a:solidFill>
                  <a:srgbClr val="0070C0"/>
                </a:solidFill>
              </a:rPr>
              <a:t> was made a priest with an oath</a:t>
            </a:r>
            <a:r>
              <a:rPr lang="en-US" sz="2800" b="1" i="1" dirty="0"/>
              <a:t> by the one who said to him: “The Lord has sworn and will not change his mind, ‘You are </a:t>
            </a:r>
            <a:r>
              <a:rPr lang="en-US" sz="2800" b="1" i="1" dirty="0">
                <a:solidFill>
                  <a:srgbClr val="0070C0"/>
                </a:solidFill>
              </a:rPr>
              <a:t>a priest forever</a:t>
            </a:r>
            <a:r>
              <a:rPr lang="en-US" sz="2800" b="1" i="1" dirty="0"/>
              <a:t>.’”     </a:t>
            </a:r>
            <a:r>
              <a:rPr lang="en-US" sz="2400" b="1" dirty="0">
                <a:solidFill>
                  <a:srgbClr val="FF0000"/>
                </a:solidFill>
              </a:rPr>
              <a:t>22 </a:t>
            </a:r>
            <a:r>
              <a:rPr lang="en-US" sz="2800" b="1" i="1" dirty="0"/>
              <a:t>This makes </a:t>
            </a:r>
            <a:r>
              <a:rPr lang="en-US" sz="2800" b="1" i="1" u="sng" dirty="0">
                <a:solidFill>
                  <a:srgbClr val="0070C0"/>
                </a:solidFill>
              </a:rPr>
              <a:t>Jesus the guarantor</a:t>
            </a:r>
            <a:r>
              <a:rPr lang="en-US" sz="2800" b="1" i="1" dirty="0">
                <a:solidFill>
                  <a:srgbClr val="0070C0"/>
                </a:solidFill>
              </a:rPr>
              <a:t> of a better covenant</a:t>
            </a:r>
            <a:r>
              <a:rPr lang="en-US" sz="2800" b="1" i="1" dirty="0"/>
              <a:t>. </a:t>
            </a:r>
          </a:p>
          <a:p>
            <a:pPr marL="0" indent="0">
              <a:buNone/>
            </a:pPr>
            <a:endParaRPr lang="en-US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249753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418E-D682-4E90-A7DF-6F8397A7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1230" y="816445"/>
            <a:ext cx="8795657" cy="129302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I.</a:t>
            </a:r>
            <a:r>
              <a:rPr lang="en-US" sz="3600" b="1" dirty="0"/>
              <a:t> </a:t>
            </a:r>
            <a:r>
              <a:rPr lang="en-US" b="1" dirty="0"/>
              <a:t>Jesus is the </a:t>
            </a:r>
            <a:r>
              <a:rPr lang="en-US" b="1" i="1" u="sng" dirty="0"/>
              <a:t>guarantor</a:t>
            </a:r>
            <a:r>
              <a:rPr lang="en-US" b="1" dirty="0"/>
              <a:t> of a better covenant… </a:t>
            </a:r>
            <a:r>
              <a:rPr lang="en-US" sz="3600" b="1" i="1" dirty="0"/>
              <a:t>(verses 20-28)  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A15D7-8CDA-4540-9E8F-659345F9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520778"/>
            <a:ext cx="11691257" cy="433555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800" b="1" dirty="0"/>
              <a:t>Because the Lord swore an oath to give Him an everlasting priesthood </a:t>
            </a:r>
            <a:r>
              <a:rPr lang="en-US" sz="2800" b="1" i="1" dirty="0"/>
              <a:t>(verses 20-22)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b="1" dirty="0"/>
              <a:t>Because His intercession for us as our high priest never ceases </a:t>
            </a:r>
            <a:r>
              <a:rPr lang="en-US" sz="2800" b="1" i="1" dirty="0"/>
              <a:t>(verses 23-25)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23</a:t>
            </a:r>
            <a:r>
              <a:rPr lang="en-US" sz="2800" b="1" i="1" dirty="0"/>
              <a:t> The former priests were many in number, because they were prevented by death from continuing in office, </a:t>
            </a:r>
            <a:r>
              <a:rPr lang="en-US" sz="2400" b="1" dirty="0">
                <a:solidFill>
                  <a:srgbClr val="FF0000"/>
                </a:solidFill>
              </a:rPr>
              <a:t>24</a:t>
            </a:r>
            <a:r>
              <a:rPr lang="en-US" sz="2800" b="1" i="1" dirty="0"/>
              <a:t> but </a:t>
            </a:r>
            <a:r>
              <a:rPr lang="en-US" sz="2800" b="1" i="1" dirty="0">
                <a:solidFill>
                  <a:srgbClr val="0070C0"/>
                </a:solidFill>
              </a:rPr>
              <a:t>he holds his priesthood permanently, because he continues forever</a:t>
            </a:r>
            <a:r>
              <a:rPr lang="en-US" sz="2800" b="1" i="1" dirty="0"/>
              <a:t>.                 </a:t>
            </a:r>
            <a:r>
              <a:rPr lang="en-US" sz="2400" b="1" dirty="0">
                <a:solidFill>
                  <a:srgbClr val="FF0000"/>
                </a:solidFill>
              </a:rPr>
              <a:t>25</a:t>
            </a:r>
            <a:r>
              <a:rPr lang="en-US" sz="2800" b="1" i="1" dirty="0"/>
              <a:t> Consequently, he is able to save to the uttermost those who draw near to God through him, since he always lives to make intercession for them.</a:t>
            </a:r>
            <a:endParaRPr lang="en-US" sz="3600" b="1" i="1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144092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418E-D682-4E90-A7DF-6F8397A7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1230" y="816445"/>
            <a:ext cx="8795657" cy="129302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I.</a:t>
            </a:r>
            <a:r>
              <a:rPr lang="en-US" sz="3600" b="1" dirty="0"/>
              <a:t> </a:t>
            </a:r>
            <a:r>
              <a:rPr lang="en-US" b="1" dirty="0"/>
              <a:t>Jesus is the </a:t>
            </a:r>
            <a:r>
              <a:rPr lang="en-US" b="1" i="1" u="sng" dirty="0"/>
              <a:t>guarantor</a:t>
            </a:r>
            <a:r>
              <a:rPr lang="en-US" b="1" dirty="0"/>
              <a:t> of a better covenant… </a:t>
            </a:r>
            <a:r>
              <a:rPr lang="en-US" sz="3600" b="1" i="1" dirty="0"/>
              <a:t>(verses 20-28)  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A15D7-8CDA-4540-9E8F-659345F9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520778"/>
            <a:ext cx="11691257" cy="433555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800" b="1" dirty="0"/>
              <a:t>Because the Lord swore an oath to give Him an everlasting priesthood </a:t>
            </a:r>
            <a:r>
              <a:rPr lang="en-US" sz="2800" b="1" i="1" dirty="0"/>
              <a:t>(verses 20-22)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b="1" dirty="0"/>
              <a:t>Because His intercession for us as our high priest never ceases </a:t>
            </a:r>
            <a:r>
              <a:rPr lang="en-US" sz="2800" b="1" i="1" dirty="0"/>
              <a:t>(verses 23-25)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23</a:t>
            </a:r>
            <a:r>
              <a:rPr lang="en-US" sz="2800" b="1" i="1" dirty="0"/>
              <a:t> The former priests were many in number, because they were prevented by death from continuing in office, </a:t>
            </a:r>
            <a:r>
              <a:rPr lang="en-US" sz="2400" b="1" dirty="0">
                <a:solidFill>
                  <a:srgbClr val="FF0000"/>
                </a:solidFill>
              </a:rPr>
              <a:t>24</a:t>
            </a:r>
            <a:r>
              <a:rPr lang="en-US" sz="2800" b="1" i="1" dirty="0"/>
              <a:t> but he holds his priesthood permanently, because he continues forever.                 </a:t>
            </a:r>
            <a:r>
              <a:rPr lang="en-US" sz="2400" b="1" dirty="0">
                <a:solidFill>
                  <a:srgbClr val="FF0000"/>
                </a:solidFill>
              </a:rPr>
              <a:t>25</a:t>
            </a:r>
            <a:r>
              <a:rPr lang="en-US" sz="2800" b="1" i="1" dirty="0"/>
              <a:t> </a:t>
            </a:r>
            <a:r>
              <a:rPr lang="en-US" sz="2800" b="1" i="1" dirty="0">
                <a:solidFill>
                  <a:srgbClr val="0070C0"/>
                </a:solidFill>
              </a:rPr>
              <a:t>Consequently, </a:t>
            </a:r>
            <a:r>
              <a:rPr lang="en-US" sz="2800" b="1" i="1" u="sng" dirty="0">
                <a:solidFill>
                  <a:srgbClr val="0070C0"/>
                </a:solidFill>
              </a:rPr>
              <a:t>he is able to save to the uttermost</a:t>
            </a:r>
            <a:r>
              <a:rPr lang="en-US" sz="2800" b="1" i="1" dirty="0">
                <a:solidFill>
                  <a:srgbClr val="0070C0"/>
                </a:solidFill>
              </a:rPr>
              <a:t> those who draw near to God through him, since he always lives to make intercession for them</a:t>
            </a:r>
            <a:r>
              <a:rPr lang="en-US" sz="2800" b="1" i="1" dirty="0"/>
              <a:t>.</a:t>
            </a:r>
            <a:endParaRPr lang="en-US" sz="3600" b="1" i="1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380906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418E-D682-4E90-A7DF-6F8397A7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1230" y="816445"/>
            <a:ext cx="8795657" cy="129302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I.</a:t>
            </a:r>
            <a:r>
              <a:rPr lang="en-US" sz="3600" b="1" dirty="0"/>
              <a:t> </a:t>
            </a:r>
            <a:r>
              <a:rPr lang="en-US" b="1" dirty="0"/>
              <a:t>Jesus is the </a:t>
            </a:r>
            <a:r>
              <a:rPr lang="en-US" b="1" i="1" u="sng" dirty="0"/>
              <a:t>guarantor</a:t>
            </a:r>
            <a:r>
              <a:rPr lang="en-US" b="1" dirty="0"/>
              <a:t> of a better covenant… </a:t>
            </a:r>
            <a:r>
              <a:rPr lang="en-US" sz="3600" b="1" i="1" dirty="0"/>
              <a:t>(verses 20-28)  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A15D7-8CDA-4540-9E8F-659345F9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113002"/>
            <a:ext cx="11691257" cy="433555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800" b="1" dirty="0"/>
              <a:t>Because the Lord swore an oath to give Him an everlasting priesthood </a:t>
            </a:r>
            <a:r>
              <a:rPr lang="en-US" sz="2800" b="1" i="1" dirty="0"/>
              <a:t>(verses 20-22)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b="1" dirty="0"/>
              <a:t>Because His intercession for us as our high priest never ceases </a:t>
            </a:r>
            <a:r>
              <a:rPr lang="en-US" sz="2800" b="1" i="1" dirty="0"/>
              <a:t>(verses 23-25)</a:t>
            </a:r>
          </a:p>
          <a:p>
            <a:pPr marL="0" indent="0">
              <a:buNone/>
            </a:pPr>
            <a:r>
              <a:rPr lang="en-US" sz="2800" b="1" dirty="0"/>
              <a:t>Remember all the way back in </a:t>
            </a:r>
            <a:r>
              <a:rPr lang="en-US" sz="2800" b="1" dirty="0">
                <a:solidFill>
                  <a:srgbClr val="C00000"/>
                </a:solidFill>
              </a:rPr>
              <a:t>4:14</a:t>
            </a:r>
            <a:r>
              <a:rPr lang="en-US" sz="2800" b="1" dirty="0"/>
              <a:t>, the author of Hebrews wrote “</a:t>
            </a:r>
            <a:r>
              <a:rPr lang="en-US" sz="2800" b="1" i="1" dirty="0">
                <a:solidFill>
                  <a:srgbClr val="0070C0"/>
                </a:solidFill>
              </a:rPr>
              <a:t>Since then we have a great high priest who has passed through the heavens…</a:t>
            </a:r>
            <a:r>
              <a:rPr lang="en-US" sz="2800" b="1" dirty="0"/>
              <a:t>” alluding to the fact that Jesus has returned to the Father’s right hand, but as </a:t>
            </a:r>
            <a:r>
              <a:rPr lang="en-US" sz="2800" b="1" dirty="0">
                <a:solidFill>
                  <a:srgbClr val="C00000"/>
                </a:solidFill>
              </a:rPr>
              <a:t>6:19-20</a:t>
            </a:r>
            <a:r>
              <a:rPr lang="en-US" sz="2800" b="1" dirty="0"/>
              <a:t> indicates, He did so as “</a:t>
            </a:r>
            <a:r>
              <a:rPr lang="en-US" sz="2800" b="1" i="1" dirty="0">
                <a:solidFill>
                  <a:srgbClr val="0070C0"/>
                </a:solidFill>
              </a:rPr>
              <a:t>a hope that </a:t>
            </a:r>
            <a:r>
              <a:rPr lang="en-US" sz="2800" b="1" i="1" u="sng" dirty="0">
                <a:solidFill>
                  <a:srgbClr val="0070C0"/>
                </a:solidFill>
              </a:rPr>
              <a:t>enters into the inner place behind the curtain</a:t>
            </a:r>
            <a:r>
              <a:rPr lang="en-US" sz="2800" b="1" i="1" dirty="0">
                <a:solidFill>
                  <a:srgbClr val="0070C0"/>
                </a:solidFill>
              </a:rPr>
              <a:t>, where Jesus has gone as a forerunner </a:t>
            </a:r>
            <a:r>
              <a:rPr lang="en-US" sz="2800" b="1" i="1" u="sng" dirty="0">
                <a:solidFill>
                  <a:srgbClr val="0070C0"/>
                </a:solidFill>
              </a:rPr>
              <a:t>on our behalf</a:t>
            </a:r>
            <a:r>
              <a:rPr lang="en-US" sz="2800" b="1" i="1" dirty="0">
                <a:solidFill>
                  <a:srgbClr val="0070C0"/>
                </a:solidFill>
              </a:rPr>
              <a:t>, </a:t>
            </a:r>
            <a:r>
              <a:rPr lang="en-US" sz="2800" b="1" i="1" u="sng" dirty="0">
                <a:solidFill>
                  <a:srgbClr val="0070C0"/>
                </a:solidFill>
              </a:rPr>
              <a:t>having become a high priest forever</a:t>
            </a:r>
            <a:r>
              <a:rPr lang="en-US" sz="2800" b="1" i="1" dirty="0">
                <a:solidFill>
                  <a:srgbClr val="0070C0"/>
                </a:solidFill>
              </a:rPr>
              <a:t>.</a:t>
            </a:r>
            <a:r>
              <a:rPr lang="en-US" sz="2800" b="1" dirty="0"/>
              <a:t>”</a:t>
            </a:r>
            <a:endParaRPr lang="en-US" sz="4400" b="1" i="1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197734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418E-D682-4E90-A7DF-6F8397A7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1230" y="816445"/>
            <a:ext cx="8795657" cy="129302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I.</a:t>
            </a:r>
            <a:r>
              <a:rPr lang="en-US" sz="3600" b="1" dirty="0"/>
              <a:t> </a:t>
            </a:r>
            <a:r>
              <a:rPr lang="en-US" b="1" dirty="0"/>
              <a:t>Jesus is the </a:t>
            </a:r>
            <a:r>
              <a:rPr lang="en-US" b="1" i="1" u="sng" dirty="0"/>
              <a:t>guarantor</a:t>
            </a:r>
            <a:r>
              <a:rPr lang="en-US" b="1" dirty="0"/>
              <a:t> of a better covenant… </a:t>
            </a:r>
            <a:r>
              <a:rPr lang="en-US" sz="3600" b="1" i="1" dirty="0"/>
              <a:t>(verses 20-28)  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A15D7-8CDA-4540-9E8F-659345F9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520778"/>
            <a:ext cx="11691257" cy="433555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800" b="1" dirty="0"/>
              <a:t>Because the Lord swore an oath to give Him an everlasting priesthood </a:t>
            </a:r>
            <a:r>
              <a:rPr lang="en-US" sz="2800" b="1" i="1" dirty="0"/>
              <a:t>(verses 20-22)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b="1" dirty="0"/>
              <a:t>Because His intercession for us as our high priest never ceases </a:t>
            </a:r>
            <a:r>
              <a:rPr lang="en-US" sz="2800" b="1" i="1" dirty="0"/>
              <a:t>(verses 23-25)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23</a:t>
            </a:r>
            <a:r>
              <a:rPr lang="en-US" sz="2800" b="1" i="1" dirty="0"/>
              <a:t> The former priests were many in number, because they were prevented by death from continuing in office, </a:t>
            </a:r>
            <a:r>
              <a:rPr lang="en-US" sz="2400" b="1" dirty="0">
                <a:solidFill>
                  <a:srgbClr val="FF0000"/>
                </a:solidFill>
              </a:rPr>
              <a:t>24</a:t>
            </a:r>
            <a:r>
              <a:rPr lang="en-US" sz="2800" b="1" i="1" dirty="0"/>
              <a:t> but he holds his priesthood permanently, because he continues forever.                 </a:t>
            </a:r>
            <a:r>
              <a:rPr lang="en-US" sz="2400" b="1" dirty="0">
                <a:solidFill>
                  <a:srgbClr val="FF0000"/>
                </a:solidFill>
              </a:rPr>
              <a:t>25</a:t>
            </a:r>
            <a:r>
              <a:rPr lang="en-US" sz="2800" b="1" i="1" dirty="0"/>
              <a:t> </a:t>
            </a:r>
            <a:r>
              <a:rPr lang="en-US" sz="2800" b="1" i="1" dirty="0">
                <a:solidFill>
                  <a:srgbClr val="0070C0"/>
                </a:solidFill>
              </a:rPr>
              <a:t>Consequently, </a:t>
            </a:r>
            <a:r>
              <a:rPr lang="en-US" sz="2800" b="1" i="1" u="sng" dirty="0">
                <a:solidFill>
                  <a:srgbClr val="0070C0"/>
                </a:solidFill>
              </a:rPr>
              <a:t>he is able to save to the uttermost</a:t>
            </a:r>
            <a:r>
              <a:rPr lang="en-US" sz="2800" b="1" i="1" dirty="0">
                <a:solidFill>
                  <a:srgbClr val="0070C0"/>
                </a:solidFill>
              </a:rPr>
              <a:t> those who draw near to God through him, since he always lives to make intercession for them</a:t>
            </a:r>
            <a:r>
              <a:rPr lang="en-US" sz="2800" b="1" i="1" dirty="0"/>
              <a:t>.</a:t>
            </a:r>
            <a:endParaRPr lang="en-US" sz="3600" b="1" i="1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3415304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2360</TotalTime>
  <Words>1449</Words>
  <Application>Microsoft Macintosh PowerPoint</Application>
  <PresentationFormat>Widescreen</PresentationFormat>
  <Paragraphs>69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David</vt:lpstr>
      <vt:lpstr>Vapor Trail</vt:lpstr>
      <vt:lpstr>Press on to maturity!  </vt:lpstr>
      <vt:lpstr>Be saved to the uttermost!</vt:lpstr>
      <vt:lpstr>I. Jesus is the guarantor of a better covenant… (verses 20-28)  </vt:lpstr>
      <vt:lpstr>I. Jesus is the guarantor of a better covenant… (verses 20-28)  </vt:lpstr>
      <vt:lpstr>I. Jesus is the guarantor of a better covenant… (verses 20-28)  </vt:lpstr>
      <vt:lpstr>I. Jesus is the guarantor of a better covenant… (verses 20-28)  </vt:lpstr>
      <vt:lpstr>I. Jesus is the guarantor of a better covenant… (verses 20-28)  </vt:lpstr>
      <vt:lpstr>I. Jesus is the guarantor of a better covenant… (verses 20-28)  </vt:lpstr>
      <vt:lpstr>I. Jesus is the guarantor of a better covenant… (verses 20-28)  </vt:lpstr>
      <vt:lpstr>I. Jesus is the guarantor of a better covenant… (verses 20-28)  </vt:lpstr>
      <vt:lpstr>I. Jesus is the guarantor of a better covenant… (verses 20-28)  </vt:lpstr>
      <vt:lpstr>I. Jesus is the guarantor of a better covenant… (verses 20-28)  </vt:lpstr>
      <vt:lpstr>I. Jesus is the guarantor of a better covenant… (verses 20-28)  </vt:lpstr>
      <vt:lpstr>I. Jesus is the guarantor of a better covenant… (verses 20-28)  </vt:lpstr>
      <vt:lpstr>Jesus being “made perfect”</vt:lpstr>
      <vt:lpstr>II. Be saved to the uttermost! </vt:lpstr>
      <vt:lpstr>Be saved to the uttermost!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Press on to maturity!</dc:title>
  <dc:creator>User1</dc:creator>
  <cp:lastModifiedBy>AV Leptondale</cp:lastModifiedBy>
  <cp:revision>165</cp:revision>
  <dcterms:created xsi:type="dcterms:W3CDTF">2019-01-17T18:47:20Z</dcterms:created>
  <dcterms:modified xsi:type="dcterms:W3CDTF">2019-05-31T19:52:17Z</dcterms:modified>
</cp:coreProperties>
</file>