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4" r:id="rId2"/>
    <p:sldId id="286" r:id="rId3"/>
    <p:sldId id="256" r:id="rId4"/>
    <p:sldId id="257" r:id="rId5"/>
    <p:sldId id="273" r:id="rId6"/>
    <p:sldId id="274" r:id="rId7"/>
    <p:sldId id="275" r:id="rId8"/>
    <p:sldId id="276" r:id="rId9"/>
    <p:sldId id="277" r:id="rId10"/>
    <p:sldId id="265" r:id="rId11"/>
    <p:sldId id="278" r:id="rId12"/>
    <p:sldId id="279" r:id="rId13"/>
    <p:sldId id="280" r:id="rId14"/>
    <p:sldId id="269" r:id="rId15"/>
    <p:sldId id="281" r:id="rId16"/>
    <p:sldId id="282" r:id="rId17"/>
    <p:sldId id="283" r:id="rId18"/>
    <p:sldId id="284" r:id="rId19"/>
    <p:sldId id="2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1EC2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31" d="100"/>
          <a:sy n="131"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953E19D-AFB6-442C-A988-BDACF10B621B}" type="datetimeFigureOut">
              <a:rPr lang="en-US" smtClean="0"/>
              <a:t>3/16/19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71202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3/16/19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99031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3/16/19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434178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3/16/19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9223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953E19D-AFB6-442C-A988-BDACF10B621B}" type="datetimeFigureOut">
              <a:rPr lang="en-US" smtClean="0"/>
              <a:t>3/16/19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60208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53E19D-AFB6-442C-A988-BDACF10B621B}" type="datetimeFigureOut">
              <a:rPr lang="en-US" smtClean="0"/>
              <a:t>3/16/19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866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53E19D-AFB6-442C-A988-BDACF10B621B}" type="datetimeFigureOut">
              <a:rPr lang="en-US" smtClean="0"/>
              <a:t>3/16/19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8978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3/16/19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8817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953E19D-AFB6-442C-A988-BDACF10B621B}" type="datetimeFigureOut">
              <a:rPr lang="en-US" smtClean="0"/>
              <a:t>3/16/19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51778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3/16/19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0662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953E19D-AFB6-442C-A988-BDACF10B621B}" type="datetimeFigureOut">
              <a:rPr lang="en-US" smtClean="0"/>
              <a:t>3/16/19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19292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3E19D-AFB6-442C-A988-BDACF10B621B}" type="datetimeFigureOut">
              <a:rPr lang="en-US" smtClean="0"/>
              <a:t>3/16/19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953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3E19D-AFB6-442C-A988-BDACF10B621B}" type="datetimeFigureOut">
              <a:rPr lang="en-US" smtClean="0"/>
              <a:t>3/16/19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00402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3E19D-AFB6-442C-A988-BDACF10B621B}" type="datetimeFigureOut">
              <a:rPr lang="en-US" smtClean="0"/>
              <a:t>3/16/19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1661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3E19D-AFB6-442C-A988-BDACF10B621B}" type="datetimeFigureOut">
              <a:rPr lang="en-US" smtClean="0"/>
              <a:t>3/16/19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25931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3/16/19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85801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3/16/19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24331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53E19D-AFB6-442C-A988-BDACF10B621B}" type="datetimeFigureOut">
              <a:rPr lang="en-US" smtClean="0"/>
              <a:t>3/16/19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B2CAC49-32E0-4791-98A3-4FD5C205D8FF}" type="slidenum">
              <a:rPr lang="en-US" smtClean="0"/>
              <a:t>‹#›</a:t>
            </a:fld>
            <a:endParaRPr lang="en-US"/>
          </a:p>
        </p:txBody>
      </p:sp>
    </p:spTree>
    <p:extLst>
      <p:ext uri="{BB962C8B-B14F-4D97-AF65-F5344CB8AC3E}">
        <p14:creationId xmlns:p14="http://schemas.microsoft.com/office/powerpoint/2010/main" val="13579224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ebrews 12:1">
            <a:extLst>
              <a:ext uri="{FF2B5EF4-FFF2-40B4-BE49-F238E27FC236}">
                <a16:creationId xmlns:a16="http://schemas.microsoft.com/office/drawing/2014/main" id="{894F7C61-9575-4525-AE3D-7103A9D4C7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091"/>
          <a:stretch/>
        </p:blipFill>
        <p:spPr bwMode="auto">
          <a:xfrm>
            <a:off x="4979894" y="548641"/>
            <a:ext cx="6858000" cy="36285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159C66D7-471F-49D1-A299-4169256A3C60}"/>
              </a:ext>
            </a:extLst>
          </p:cNvPr>
          <p:cNvSpPr>
            <a:spLocks noGrp="1"/>
          </p:cNvSpPr>
          <p:nvPr>
            <p:ph type="subTitle" idx="1"/>
          </p:nvPr>
        </p:nvSpPr>
        <p:spPr>
          <a:xfrm>
            <a:off x="5022029" y="4177142"/>
            <a:ext cx="7169971" cy="685800"/>
          </a:xfrm>
        </p:spPr>
        <p:txBody>
          <a:bodyPr>
            <a:normAutofit/>
          </a:bodyPr>
          <a:lstStyle/>
          <a:p>
            <a:r>
              <a:rPr lang="en-US" sz="2800" b="1" i="1" dirty="0"/>
              <a:t>A Sermon Series on the book of Hebrews</a:t>
            </a:r>
          </a:p>
        </p:txBody>
      </p:sp>
      <p:sp>
        <p:nvSpPr>
          <p:cNvPr id="2" name="Title 1">
            <a:extLst>
              <a:ext uri="{FF2B5EF4-FFF2-40B4-BE49-F238E27FC236}">
                <a16:creationId xmlns:a16="http://schemas.microsoft.com/office/drawing/2014/main" id="{DCB3047B-0320-48F5-BDE5-9729DAE22291}"/>
              </a:ext>
            </a:extLst>
          </p:cNvPr>
          <p:cNvSpPr>
            <a:spLocks noGrp="1"/>
          </p:cNvSpPr>
          <p:nvPr>
            <p:ph type="ctrTitle"/>
          </p:nvPr>
        </p:nvSpPr>
        <p:spPr>
          <a:xfrm>
            <a:off x="602429" y="1685069"/>
            <a:ext cx="4785361" cy="1825096"/>
          </a:xfrm>
        </p:spPr>
        <p:txBody>
          <a:bodyPr>
            <a:normAutofit fontScale="90000"/>
          </a:bodyPr>
          <a:lstStyle/>
          <a:p>
            <a:r>
              <a:rPr lang="en-US" b="1" dirty="0"/>
              <a:t>Press on to maturity!</a:t>
            </a:r>
          </a:p>
        </p:txBody>
      </p:sp>
    </p:spTree>
    <p:extLst>
      <p:ext uri="{BB962C8B-B14F-4D97-AF65-F5344CB8AC3E}">
        <p14:creationId xmlns:p14="http://schemas.microsoft.com/office/powerpoint/2010/main" val="130391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248930" y="1078235"/>
            <a:ext cx="9654593" cy="1293028"/>
          </a:xfrm>
        </p:spPr>
        <p:txBody>
          <a:bodyPr>
            <a:normAutofit fontScale="90000"/>
          </a:bodyPr>
          <a:lstStyle/>
          <a:p>
            <a:r>
              <a:rPr lang="en-US" b="1" dirty="0">
                <a:solidFill>
                  <a:srgbClr val="FF0000"/>
                </a:solidFill>
              </a:rPr>
              <a:t>II.</a:t>
            </a:r>
            <a:r>
              <a:rPr lang="en-US" b="1" dirty="0"/>
              <a:t> Therefore, the church must “</a:t>
            </a:r>
            <a:r>
              <a:rPr lang="en-US" b="1" i="1" dirty="0"/>
              <a:t>exhort one another every day</a:t>
            </a:r>
            <a:r>
              <a:rPr lang="en-US" b="1" dirty="0"/>
              <a:t>” to walk in obedience… </a:t>
            </a:r>
            <a:r>
              <a:rPr lang="en-US" b="1" i="1" dirty="0"/>
              <a:t>(verses 12-13)</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607276"/>
            <a:ext cx="11691257" cy="4249058"/>
          </a:xfrm>
        </p:spPr>
        <p:txBody>
          <a:bodyPr>
            <a:noAutofit/>
          </a:bodyPr>
          <a:lstStyle/>
          <a:p>
            <a:pPr marL="457200" indent="-457200">
              <a:buFont typeface="+mj-lt"/>
              <a:buAutoNum type="alphaUcPeriod"/>
            </a:pPr>
            <a:r>
              <a:rPr lang="en-US" sz="2800" b="1" dirty="0"/>
              <a:t>Through individual self-examination </a:t>
            </a:r>
            <a:r>
              <a:rPr lang="en-US" sz="2800" b="1" i="1" dirty="0"/>
              <a:t>(verse 12)</a:t>
            </a:r>
            <a:endParaRPr lang="en-US" sz="2800" b="1" i="1" dirty="0">
              <a:solidFill>
                <a:srgbClr val="FF0000"/>
              </a:solidFill>
            </a:endParaRPr>
          </a:p>
          <a:p>
            <a:pPr marL="0" indent="0">
              <a:buNone/>
            </a:pPr>
            <a:r>
              <a:rPr lang="en-US" sz="2400" b="1" dirty="0">
                <a:solidFill>
                  <a:srgbClr val="FF0000"/>
                </a:solidFill>
              </a:rPr>
              <a:t>12</a:t>
            </a:r>
            <a:r>
              <a:rPr lang="en-US" sz="2800" b="1" dirty="0"/>
              <a:t> </a:t>
            </a:r>
            <a:r>
              <a:rPr lang="en-US" sz="2800" b="1" i="1" dirty="0"/>
              <a:t>Take care, brothers, lest there be in any of you </a:t>
            </a:r>
            <a:r>
              <a:rPr lang="en-US" sz="2800" b="1" i="1" dirty="0">
                <a:solidFill>
                  <a:srgbClr val="0070C0"/>
                </a:solidFill>
              </a:rPr>
              <a:t>an evil, unbelieving heart, leading you to </a:t>
            </a:r>
            <a:r>
              <a:rPr lang="en-US" sz="2800" b="1" i="1" u="sng" dirty="0">
                <a:solidFill>
                  <a:srgbClr val="0070C0"/>
                </a:solidFill>
              </a:rPr>
              <a:t>fall away</a:t>
            </a:r>
            <a:r>
              <a:rPr lang="en-US" sz="2800" b="1" i="1" dirty="0"/>
              <a:t> from the living God.</a:t>
            </a:r>
          </a:p>
          <a:p>
            <a:pPr marL="0" indent="0">
              <a:buNone/>
            </a:pPr>
            <a:endParaRPr lang="en-US" sz="2400" b="1" dirty="0"/>
          </a:p>
          <a:p>
            <a:pPr marL="0" indent="0">
              <a:buNone/>
            </a:pPr>
            <a:r>
              <a:rPr lang="en-US" sz="2400" b="1" dirty="0"/>
              <a:t>“</a:t>
            </a:r>
            <a:r>
              <a:rPr lang="en-US" sz="2400" b="1" i="1" dirty="0"/>
              <a:t>unbelieving heart that </a:t>
            </a:r>
            <a:r>
              <a:rPr lang="en-US" sz="2400" b="1" i="1" u="sng" dirty="0">
                <a:solidFill>
                  <a:srgbClr val="0070C0"/>
                </a:solidFill>
              </a:rPr>
              <a:t>forsakes</a:t>
            </a:r>
            <a:r>
              <a:rPr lang="en-US" sz="2400" b="1" i="1" dirty="0"/>
              <a:t> the living God.</a:t>
            </a:r>
            <a:r>
              <a:rPr lang="en-US" sz="2400" b="1" dirty="0"/>
              <a:t>” </a:t>
            </a:r>
            <a:r>
              <a:rPr lang="en-US" sz="2400" b="1" dirty="0">
                <a:solidFill>
                  <a:srgbClr val="C00000"/>
                </a:solidFill>
              </a:rPr>
              <a:t>New English Translation</a:t>
            </a:r>
            <a:endParaRPr lang="en-US" sz="2800" b="1" i="1" dirty="0">
              <a:solidFill>
                <a:srgbClr val="C00000"/>
              </a:solidFill>
            </a:endParaRPr>
          </a:p>
        </p:txBody>
      </p:sp>
      <p:cxnSp>
        <p:nvCxnSpPr>
          <p:cNvPr id="5" name="Straight Arrow Connector 4">
            <a:extLst>
              <a:ext uri="{FF2B5EF4-FFF2-40B4-BE49-F238E27FC236}">
                <a16:creationId xmlns:a16="http://schemas.microsoft.com/office/drawing/2014/main" id="{2E1C4910-3C4A-4908-800D-2EC88B6F3CB7}"/>
              </a:ext>
            </a:extLst>
          </p:cNvPr>
          <p:cNvCxnSpPr/>
          <p:nvPr/>
        </p:nvCxnSpPr>
        <p:spPr>
          <a:xfrm flipH="1">
            <a:off x="4843850" y="3991230"/>
            <a:ext cx="1618735" cy="5560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78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500"/>
                            </p:stCondLst>
                            <p:childTnLst>
                              <p:par>
                                <p:cTn id="20" presetID="6" presetClass="entr" presetSubtype="16"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248930" y="1078235"/>
            <a:ext cx="9654593" cy="1293028"/>
          </a:xfrm>
        </p:spPr>
        <p:txBody>
          <a:bodyPr>
            <a:normAutofit fontScale="90000"/>
          </a:bodyPr>
          <a:lstStyle/>
          <a:p>
            <a:r>
              <a:rPr lang="en-US" b="1" dirty="0">
                <a:solidFill>
                  <a:srgbClr val="FF0000"/>
                </a:solidFill>
              </a:rPr>
              <a:t>II.</a:t>
            </a:r>
            <a:r>
              <a:rPr lang="en-US" b="1" dirty="0"/>
              <a:t> Therefore, the church must “</a:t>
            </a:r>
            <a:r>
              <a:rPr lang="en-US" b="1" i="1" dirty="0"/>
              <a:t>exhort one another every day</a:t>
            </a:r>
            <a:r>
              <a:rPr lang="en-US" b="1" dirty="0"/>
              <a:t>” to walk in obedience… </a:t>
            </a:r>
            <a:r>
              <a:rPr lang="en-US" b="1" i="1" dirty="0"/>
              <a:t>(verses 12-13)</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619632"/>
            <a:ext cx="11691257" cy="4236702"/>
          </a:xfrm>
        </p:spPr>
        <p:txBody>
          <a:bodyPr>
            <a:noAutofit/>
          </a:bodyPr>
          <a:lstStyle/>
          <a:p>
            <a:pPr marL="457200" indent="-457200">
              <a:buFont typeface="+mj-lt"/>
              <a:buAutoNum type="alphaUcPeriod"/>
            </a:pPr>
            <a:r>
              <a:rPr lang="en-US" sz="2800" b="1" dirty="0"/>
              <a:t>Through individual self-examination </a:t>
            </a:r>
            <a:r>
              <a:rPr lang="en-US" sz="2800" b="1" i="1" dirty="0"/>
              <a:t>(verse 12)</a:t>
            </a:r>
            <a:endParaRPr lang="en-US" sz="2800" b="1" i="1" dirty="0">
              <a:solidFill>
                <a:srgbClr val="FF0000"/>
              </a:solidFill>
            </a:endParaRPr>
          </a:p>
          <a:p>
            <a:pPr marL="0" indent="0">
              <a:buNone/>
            </a:pPr>
            <a:r>
              <a:rPr lang="en-US" sz="2400" b="1" dirty="0">
                <a:solidFill>
                  <a:srgbClr val="FF0000"/>
                </a:solidFill>
              </a:rPr>
              <a:t>12</a:t>
            </a:r>
            <a:r>
              <a:rPr lang="en-US" sz="2800" b="1" dirty="0"/>
              <a:t> </a:t>
            </a:r>
            <a:r>
              <a:rPr lang="en-US" sz="2800" b="1" i="1" dirty="0">
                <a:solidFill>
                  <a:srgbClr val="0070C0"/>
                </a:solidFill>
              </a:rPr>
              <a:t>Take care</a:t>
            </a:r>
            <a:r>
              <a:rPr lang="en-US" sz="2800" b="1" i="1" dirty="0"/>
              <a:t>, brothers, lest there be in any of you an evil, unbelieving heart, leading you to </a:t>
            </a:r>
            <a:r>
              <a:rPr lang="en-US" sz="2800" b="1" i="1" u="sng" dirty="0">
                <a:solidFill>
                  <a:srgbClr val="0070C0"/>
                </a:solidFill>
              </a:rPr>
              <a:t>fall away</a:t>
            </a:r>
            <a:r>
              <a:rPr lang="en-US" sz="2800" b="1" i="1" dirty="0"/>
              <a:t> from the living God.</a:t>
            </a:r>
          </a:p>
          <a:p>
            <a:pPr marL="0" indent="0">
              <a:buNone/>
            </a:pPr>
            <a:endParaRPr lang="en-US" sz="2400" b="1" dirty="0"/>
          </a:p>
          <a:p>
            <a:pPr marL="0" indent="0" algn="ctr">
              <a:buNone/>
            </a:pPr>
            <a:r>
              <a:rPr lang="en-US" sz="2800" b="1" dirty="0"/>
              <a:t>“</a:t>
            </a:r>
            <a:r>
              <a:rPr lang="en-US" sz="2800" b="1" i="1" dirty="0"/>
              <a:t>And the ones on the rock are those who, when they hear the word, receive it with joy. But these have no root; </a:t>
            </a:r>
            <a:r>
              <a:rPr lang="en-US" sz="2800" b="1" i="1" dirty="0">
                <a:solidFill>
                  <a:srgbClr val="0070C0"/>
                </a:solidFill>
              </a:rPr>
              <a:t>they believe for a while</a:t>
            </a:r>
            <a:r>
              <a:rPr lang="en-US" sz="2800" b="1" i="1" dirty="0"/>
              <a:t>, </a:t>
            </a:r>
            <a:r>
              <a:rPr lang="en-US" sz="2800" b="1" i="1" u="sng" dirty="0">
                <a:solidFill>
                  <a:srgbClr val="0070C0"/>
                </a:solidFill>
              </a:rPr>
              <a:t>and in time of testing</a:t>
            </a:r>
            <a:r>
              <a:rPr lang="en-US" sz="2800" b="1" i="1" dirty="0"/>
              <a:t> </a:t>
            </a:r>
            <a:r>
              <a:rPr lang="en-US" sz="2800" b="1" i="1" u="sng" dirty="0">
                <a:solidFill>
                  <a:srgbClr val="0070C0"/>
                </a:solidFill>
              </a:rPr>
              <a:t>fall away</a:t>
            </a:r>
            <a:r>
              <a:rPr lang="en-US" sz="2800" b="1" i="1" dirty="0"/>
              <a:t>.</a:t>
            </a:r>
            <a:r>
              <a:rPr lang="en-US" sz="2800" b="1" dirty="0"/>
              <a:t>” </a:t>
            </a:r>
            <a:r>
              <a:rPr lang="en-US" sz="2800" b="1" dirty="0">
                <a:solidFill>
                  <a:srgbClr val="C00000"/>
                </a:solidFill>
              </a:rPr>
              <a:t>Luke 8:13</a:t>
            </a:r>
            <a:endParaRPr lang="en-US" sz="3600" b="1" i="1" dirty="0">
              <a:solidFill>
                <a:srgbClr val="C00000"/>
              </a:solidFill>
            </a:endParaRPr>
          </a:p>
        </p:txBody>
      </p:sp>
    </p:spTree>
    <p:extLst>
      <p:ext uri="{BB962C8B-B14F-4D97-AF65-F5344CB8AC3E}">
        <p14:creationId xmlns:p14="http://schemas.microsoft.com/office/powerpoint/2010/main" val="244637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248930" y="1078235"/>
            <a:ext cx="9654593" cy="1293028"/>
          </a:xfrm>
        </p:spPr>
        <p:txBody>
          <a:bodyPr>
            <a:normAutofit fontScale="90000"/>
          </a:bodyPr>
          <a:lstStyle/>
          <a:p>
            <a:r>
              <a:rPr lang="en-US" b="1" dirty="0">
                <a:solidFill>
                  <a:srgbClr val="FF0000"/>
                </a:solidFill>
              </a:rPr>
              <a:t>II.</a:t>
            </a:r>
            <a:r>
              <a:rPr lang="en-US" b="1" dirty="0"/>
              <a:t> Therefore, the church must “</a:t>
            </a:r>
            <a:r>
              <a:rPr lang="en-US" b="1" i="1" dirty="0"/>
              <a:t>exhort one another every day</a:t>
            </a:r>
            <a:r>
              <a:rPr lang="en-US" b="1" dirty="0"/>
              <a:t>” to walk in obedience… </a:t>
            </a:r>
            <a:r>
              <a:rPr lang="en-US" b="1" i="1" dirty="0"/>
              <a:t>(verses 12-13)</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681416"/>
            <a:ext cx="11691257" cy="4174918"/>
          </a:xfrm>
        </p:spPr>
        <p:txBody>
          <a:bodyPr>
            <a:noAutofit/>
          </a:bodyPr>
          <a:lstStyle/>
          <a:p>
            <a:pPr marL="457200" indent="-457200">
              <a:buFont typeface="+mj-lt"/>
              <a:buAutoNum type="alphaUcPeriod"/>
            </a:pPr>
            <a:r>
              <a:rPr lang="en-US" sz="2800" b="1" dirty="0"/>
              <a:t>Through individual self-examination </a:t>
            </a:r>
            <a:r>
              <a:rPr lang="en-US" sz="2800" b="1" i="1" dirty="0"/>
              <a:t>(verse 12)</a:t>
            </a:r>
          </a:p>
          <a:p>
            <a:pPr marL="457200" indent="-457200">
              <a:buFont typeface="+mj-lt"/>
              <a:buAutoNum type="alphaUcPeriod"/>
            </a:pPr>
            <a:r>
              <a:rPr lang="en-US" sz="2800" b="1" dirty="0"/>
              <a:t>Through corporate encouragement and correction to “</a:t>
            </a:r>
            <a:r>
              <a:rPr lang="en-US" sz="2800" b="1" i="1" dirty="0"/>
              <a:t>hold our original confidence firm to the end</a:t>
            </a:r>
            <a:r>
              <a:rPr lang="en-US" sz="2800" b="1" dirty="0"/>
              <a:t>” </a:t>
            </a:r>
            <a:r>
              <a:rPr lang="en-US" sz="2800" b="1" i="1" dirty="0"/>
              <a:t>(verse 13)</a:t>
            </a:r>
          </a:p>
          <a:p>
            <a:pPr marL="0" indent="0">
              <a:buNone/>
            </a:pPr>
            <a:r>
              <a:rPr lang="en-US" sz="2400" b="1" dirty="0">
                <a:solidFill>
                  <a:srgbClr val="FF0000"/>
                </a:solidFill>
              </a:rPr>
              <a:t>13</a:t>
            </a:r>
            <a:r>
              <a:rPr lang="en-US" b="1" dirty="0"/>
              <a:t> </a:t>
            </a:r>
            <a:r>
              <a:rPr lang="en-US" sz="2800" b="1" i="1" dirty="0"/>
              <a:t>But </a:t>
            </a:r>
            <a:r>
              <a:rPr lang="en-US" sz="2800" b="1" i="1" dirty="0">
                <a:solidFill>
                  <a:srgbClr val="0070C0"/>
                </a:solidFill>
              </a:rPr>
              <a:t>exhort one another every day</a:t>
            </a:r>
            <a:r>
              <a:rPr lang="en-US" sz="2800" b="1" i="1" dirty="0"/>
              <a:t>, as long as it is called “today,” that none of you may be hardened by the deceitfulness of sin. </a:t>
            </a:r>
          </a:p>
        </p:txBody>
      </p:sp>
    </p:spTree>
    <p:extLst>
      <p:ext uri="{BB962C8B-B14F-4D97-AF65-F5344CB8AC3E}">
        <p14:creationId xmlns:p14="http://schemas.microsoft.com/office/powerpoint/2010/main" val="37716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248930" y="1078235"/>
            <a:ext cx="9654593" cy="1293028"/>
          </a:xfrm>
        </p:spPr>
        <p:txBody>
          <a:bodyPr>
            <a:normAutofit fontScale="90000"/>
          </a:bodyPr>
          <a:lstStyle/>
          <a:p>
            <a:r>
              <a:rPr lang="en-US" b="1" dirty="0">
                <a:solidFill>
                  <a:srgbClr val="FF0000"/>
                </a:solidFill>
              </a:rPr>
              <a:t>II.</a:t>
            </a:r>
            <a:r>
              <a:rPr lang="en-US" b="1" dirty="0"/>
              <a:t> Therefore, the church must “</a:t>
            </a:r>
            <a:r>
              <a:rPr lang="en-US" b="1" i="1" dirty="0"/>
              <a:t>exhort one another every day</a:t>
            </a:r>
            <a:r>
              <a:rPr lang="en-US" b="1" dirty="0"/>
              <a:t>” to walk in obedience… </a:t>
            </a:r>
            <a:r>
              <a:rPr lang="en-US" b="1" i="1" dirty="0"/>
              <a:t>(verses 12-13)</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681416"/>
            <a:ext cx="11691257" cy="4174918"/>
          </a:xfrm>
        </p:spPr>
        <p:txBody>
          <a:bodyPr>
            <a:noAutofit/>
          </a:bodyPr>
          <a:lstStyle/>
          <a:p>
            <a:pPr marL="457200" indent="-457200">
              <a:buFont typeface="+mj-lt"/>
              <a:buAutoNum type="alphaUcPeriod"/>
            </a:pPr>
            <a:r>
              <a:rPr lang="en-US" sz="2800" b="1" dirty="0"/>
              <a:t>Through individual self-examination </a:t>
            </a:r>
            <a:r>
              <a:rPr lang="en-US" sz="2800" b="1" i="1" dirty="0"/>
              <a:t>(verse 12)</a:t>
            </a:r>
          </a:p>
          <a:p>
            <a:pPr marL="457200" indent="-457200">
              <a:buFont typeface="+mj-lt"/>
              <a:buAutoNum type="alphaUcPeriod"/>
            </a:pPr>
            <a:r>
              <a:rPr lang="en-US" sz="2800" b="1" dirty="0"/>
              <a:t>Through corporate encouragement and correction to “</a:t>
            </a:r>
            <a:r>
              <a:rPr lang="en-US" sz="2800" b="1" i="1" dirty="0"/>
              <a:t>hold our original confidence firm to the end</a:t>
            </a:r>
            <a:r>
              <a:rPr lang="en-US" sz="2800" b="1" dirty="0"/>
              <a:t>” </a:t>
            </a:r>
            <a:r>
              <a:rPr lang="en-US" sz="2800" b="1" i="1" dirty="0"/>
              <a:t>(verse 13)</a:t>
            </a:r>
          </a:p>
          <a:p>
            <a:pPr marL="0" indent="0">
              <a:buNone/>
            </a:pPr>
            <a:endParaRPr lang="en-US" sz="2800" b="1" dirty="0"/>
          </a:p>
          <a:p>
            <a:pPr marL="0" indent="0">
              <a:buNone/>
            </a:pPr>
            <a:r>
              <a:rPr lang="en-US" sz="2800" b="1" dirty="0"/>
              <a:t>“</a:t>
            </a:r>
            <a:r>
              <a:rPr lang="en-US" sz="2800" b="1" i="1" dirty="0"/>
              <a:t>Let us </a:t>
            </a:r>
            <a:r>
              <a:rPr lang="en-US" sz="2800" b="1" i="1" dirty="0">
                <a:solidFill>
                  <a:srgbClr val="0070C0"/>
                </a:solidFill>
              </a:rPr>
              <a:t>hold fast the confession of our hope</a:t>
            </a:r>
            <a:r>
              <a:rPr lang="en-US" sz="2800" b="1" i="1" dirty="0"/>
              <a:t> without wavering, for he who promised is faithful. And let us </a:t>
            </a:r>
            <a:r>
              <a:rPr lang="en-US" sz="2800" b="1" i="1" dirty="0">
                <a:solidFill>
                  <a:srgbClr val="0070C0"/>
                </a:solidFill>
              </a:rPr>
              <a:t>consider how to stir up one another to love and good works</a:t>
            </a:r>
            <a:r>
              <a:rPr lang="en-US" sz="2800" b="1" i="1" dirty="0"/>
              <a:t>, </a:t>
            </a:r>
            <a:r>
              <a:rPr lang="en-US" sz="2800" b="1" i="1" dirty="0">
                <a:solidFill>
                  <a:srgbClr val="0070C0"/>
                </a:solidFill>
              </a:rPr>
              <a:t>not neglecting to meet together</a:t>
            </a:r>
            <a:r>
              <a:rPr lang="en-US" sz="2800" b="1" i="1" dirty="0"/>
              <a:t>, as is the habit of some, but </a:t>
            </a:r>
            <a:r>
              <a:rPr lang="en-US" sz="2800" b="1" i="1" dirty="0">
                <a:solidFill>
                  <a:srgbClr val="0070C0"/>
                </a:solidFill>
              </a:rPr>
              <a:t>encouraging one another</a:t>
            </a:r>
            <a:r>
              <a:rPr lang="en-US" sz="2800" b="1" i="1" dirty="0"/>
              <a:t>, and </a:t>
            </a:r>
            <a:r>
              <a:rPr lang="en-US" sz="2800" b="1" i="1" dirty="0">
                <a:solidFill>
                  <a:srgbClr val="0070C0"/>
                </a:solidFill>
              </a:rPr>
              <a:t>all the more as you see the Day drawing near</a:t>
            </a:r>
            <a:r>
              <a:rPr lang="en-US" sz="2800" b="1" i="1" dirty="0"/>
              <a:t>.</a:t>
            </a:r>
            <a:r>
              <a:rPr lang="en-US" sz="2800" b="1" dirty="0"/>
              <a:t>” </a:t>
            </a:r>
            <a:r>
              <a:rPr lang="en-US" sz="2800" b="1" dirty="0">
                <a:solidFill>
                  <a:srgbClr val="C00000"/>
                </a:solidFill>
              </a:rPr>
              <a:t>Hebrews 10:23-25</a:t>
            </a:r>
            <a:endParaRPr lang="en-US" sz="2800" b="1" i="1" dirty="0">
              <a:solidFill>
                <a:srgbClr val="C00000"/>
              </a:solidFill>
            </a:endParaRPr>
          </a:p>
        </p:txBody>
      </p:sp>
    </p:spTree>
    <p:extLst>
      <p:ext uri="{BB962C8B-B14F-4D97-AF65-F5344CB8AC3E}">
        <p14:creationId xmlns:p14="http://schemas.microsoft.com/office/powerpoint/2010/main" val="202469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361038" y="905237"/>
            <a:ext cx="8635018" cy="1293028"/>
          </a:xfrm>
        </p:spPr>
        <p:txBody>
          <a:bodyPr>
            <a:normAutofit fontScale="90000"/>
          </a:bodyPr>
          <a:lstStyle/>
          <a:p>
            <a:pPr algn="l"/>
            <a:r>
              <a:rPr lang="en-US" b="1" dirty="0">
                <a:solidFill>
                  <a:srgbClr val="FF0000"/>
                </a:solidFill>
              </a:rPr>
              <a:t>III.</a:t>
            </a:r>
            <a:r>
              <a:rPr lang="en-US" b="1" dirty="0"/>
              <a:t> Because the disobedience of unbelief will not lead to His rest </a:t>
            </a:r>
            <a:r>
              <a:rPr lang="en-US" b="1" i="1" dirty="0"/>
              <a:t>(verses 14-19)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754981"/>
            <a:ext cx="11691257" cy="3892960"/>
          </a:xfrm>
        </p:spPr>
        <p:txBody>
          <a:bodyPr>
            <a:noAutofit/>
          </a:bodyPr>
          <a:lstStyle/>
          <a:p>
            <a:pPr marL="0" indent="0">
              <a:buNone/>
            </a:pPr>
            <a:r>
              <a:rPr lang="en-US" sz="2400" b="1" dirty="0">
                <a:solidFill>
                  <a:srgbClr val="FF0000"/>
                </a:solidFill>
              </a:rPr>
              <a:t>15</a:t>
            </a:r>
            <a:r>
              <a:rPr lang="en-US" sz="2800" b="1" i="1" dirty="0"/>
              <a:t> As it is said, “</a:t>
            </a:r>
            <a:r>
              <a:rPr lang="en-US" sz="2800" b="1" i="1" dirty="0">
                <a:solidFill>
                  <a:srgbClr val="0070C0"/>
                </a:solidFill>
              </a:rPr>
              <a:t>Today</a:t>
            </a:r>
            <a:r>
              <a:rPr lang="en-US" sz="2800" b="1" i="1" dirty="0"/>
              <a:t>, if you hear his voice, </a:t>
            </a:r>
            <a:r>
              <a:rPr lang="en-US" sz="2800" b="1" i="1" dirty="0">
                <a:solidFill>
                  <a:srgbClr val="0070C0"/>
                </a:solidFill>
              </a:rPr>
              <a:t>do not harden your hearts</a:t>
            </a:r>
            <a:r>
              <a:rPr lang="en-US" sz="2800" b="1" i="1" dirty="0"/>
              <a:t> as in the rebellion.” </a:t>
            </a:r>
            <a:r>
              <a:rPr lang="en-US" sz="2400" b="1" dirty="0">
                <a:solidFill>
                  <a:srgbClr val="FF0000"/>
                </a:solidFill>
              </a:rPr>
              <a:t>16</a:t>
            </a:r>
            <a:r>
              <a:rPr lang="en-US" sz="2800" b="1" i="1" dirty="0"/>
              <a:t> For who were those who heard and yet rebelled? Was it not all those who </a:t>
            </a:r>
            <a:r>
              <a:rPr lang="en-US" sz="2800" b="1" i="1" dirty="0">
                <a:solidFill>
                  <a:srgbClr val="0070C0"/>
                </a:solidFill>
              </a:rPr>
              <a:t>left Egypt led by Moses</a:t>
            </a:r>
            <a:r>
              <a:rPr lang="en-US" sz="2800" b="1" i="1" dirty="0"/>
              <a:t>? </a:t>
            </a:r>
            <a:r>
              <a:rPr lang="en-US" sz="2400" b="1" dirty="0">
                <a:solidFill>
                  <a:srgbClr val="FF0000"/>
                </a:solidFill>
              </a:rPr>
              <a:t>17</a:t>
            </a:r>
            <a:r>
              <a:rPr lang="en-US" sz="2800" b="1" i="1" dirty="0"/>
              <a:t> And </a:t>
            </a:r>
            <a:r>
              <a:rPr lang="en-US" sz="2800" b="1" i="1" dirty="0">
                <a:solidFill>
                  <a:srgbClr val="0070C0"/>
                </a:solidFill>
              </a:rPr>
              <a:t>with whom was he provoked for forty years</a:t>
            </a:r>
            <a:r>
              <a:rPr lang="en-US" sz="2800" b="1" i="1" dirty="0"/>
              <a:t>? Was it not with those who sinned, whose bodies fell in the wilderness? </a:t>
            </a:r>
            <a:r>
              <a:rPr lang="en-US" sz="2400" b="1" dirty="0">
                <a:solidFill>
                  <a:srgbClr val="FF0000"/>
                </a:solidFill>
              </a:rPr>
              <a:t>18</a:t>
            </a:r>
            <a:r>
              <a:rPr lang="en-US" sz="2800" b="1" dirty="0">
                <a:solidFill>
                  <a:srgbClr val="FF0000"/>
                </a:solidFill>
              </a:rPr>
              <a:t> </a:t>
            </a:r>
            <a:r>
              <a:rPr lang="en-US" sz="2800" b="1" i="1" dirty="0"/>
              <a:t>And to whom did he swear that </a:t>
            </a:r>
            <a:r>
              <a:rPr lang="en-US" sz="2800" b="1" i="1" dirty="0">
                <a:solidFill>
                  <a:srgbClr val="0070C0"/>
                </a:solidFill>
              </a:rPr>
              <a:t>they would not enter his rest</a:t>
            </a:r>
            <a:r>
              <a:rPr lang="en-US" sz="2800" b="1" i="1" dirty="0"/>
              <a:t>, but to those who were disobedient? </a:t>
            </a:r>
            <a:r>
              <a:rPr lang="en-US" sz="2400" b="1" dirty="0">
                <a:solidFill>
                  <a:srgbClr val="FF0000"/>
                </a:solidFill>
              </a:rPr>
              <a:t>19</a:t>
            </a:r>
            <a:r>
              <a:rPr lang="en-US" sz="2800" b="1" i="1" dirty="0"/>
              <a:t> </a:t>
            </a:r>
            <a:r>
              <a:rPr lang="en-US" sz="2800" b="1" i="1" dirty="0">
                <a:solidFill>
                  <a:srgbClr val="0070C0"/>
                </a:solidFill>
              </a:rPr>
              <a:t>So we see that they were unable to enter because of unbelief</a:t>
            </a:r>
            <a:r>
              <a:rPr lang="en-US" sz="2800" b="1" i="1" dirty="0"/>
              <a:t>. </a:t>
            </a:r>
          </a:p>
        </p:txBody>
      </p:sp>
    </p:spTree>
    <p:extLst>
      <p:ext uri="{BB962C8B-B14F-4D97-AF65-F5344CB8AC3E}">
        <p14:creationId xmlns:p14="http://schemas.microsoft.com/office/powerpoint/2010/main" val="194920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361038" y="905237"/>
            <a:ext cx="8635018" cy="1293028"/>
          </a:xfrm>
        </p:spPr>
        <p:txBody>
          <a:bodyPr>
            <a:normAutofit fontScale="90000"/>
          </a:bodyPr>
          <a:lstStyle/>
          <a:p>
            <a:pPr algn="l"/>
            <a:r>
              <a:rPr lang="en-US" b="1" dirty="0">
                <a:solidFill>
                  <a:srgbClr val="FF0000"/>
                </a:solidFill>
              </a:rPr>
              <a:t>III.</a:t>
            </a:r>
            <a:r>
              <a:rPr lang="en-US" b="1" dirty="0"/>
              <a:t> Because the disobedience of unbelief will not lead to His rest </a:t>
            </a:r>
            <a:r>
              <a:rPr lang="en-US" b="1" i="1" dirty="0"/>
              <a:t>(verses 14-19)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754981"/>
            <a:ext cx="11691257" cy="3892960"/>
          </a:xfrm>
        </p:spPr>
        <p:txBody>
          <a:bodyPr>
            <a:noAutofit/>
          </a:bodyPr>
          <a:lstStyle/>
          <a:p>
            <a:pPr marL="0" indent="0">
              <a:buNone/>
            </a:pPr>
            <a:r>
              <a:rPr lang="en-US" sz="2400" b="1" dirty="0">
                <a:solidFill>
                  <a:srgbClr val="FF0000"/>
                </a:solidFill>
              </a:rPr>
              <a:t>18</a:t>
            </a:r>
            <a:r>
              <a:rPr lang="en-US" sz="2800" b="1" dirty="0">
                <a:solidFill>
                  <a:srgbClr val="FF0000"/>
                </a:solidFill>
              </a:rPr>
              <a:t> </a:t>
            </a:r>
            <a:r>
              <a:rPr lang="en-US" sz="2800" b="1" i="1" dirty="0"/>
              <a:t>And to whom did he swear that they would not enter his rest, but to those who were disobedient? </a:t>
            </a:r>
            <a:r>
              <a:rPr lang="en-US" sz="2400" b="1" dirty="0">
                <a:solidFill>
                  <a:srgbClr val="FF0000"/>
                </a:solidFill>
              </a:rPr>
              <a:t>19</a:t>
            </a:r>
            <a:r>
              <a:rPr lang="en-US" sz="2800" b="1" i="1" dirty="0"/>
              <a:t> So we see that </a:t>
            </a:r>
            <a:r>
              <a:rPr lang="en-US" sz="2800" b="1" i="1" dirty="0">
                <a:solidFill>
                  <a:srgbClr val="0070C0"/>
                </a:solidFill>
              </a:rPr>
              <a:t>they were unable to enter </a:t>
            </a:r>
            <a:r>
              <a:rPr lang="en-US" sz="2800" b="1" i="1" u="sng" dirty="0">
                <a:solidFill>
                  <a:srgbClr val="0070C0"/>
                </a:solidFill>
              </a:rPr>
              <a:t>because of unbelief</a:t>
            </a:r>
            <a:r>
              <a:rPr lang="en-US" sz="2800" b="1" i="1" dirty="0"/>
              <a:t>. </a:t>
            </a:r>
          </a:p>
          <a:p>
            <a:pPr marL="0" indent="0">
              <a:buNone/>
            </a:pPr>
            <a:r>
              <a:rPr lang="en-US" sz="2800" b="1" dirty="0"/>
              <a:t>“</a:t>
            </a:r>
            <a:r>
              <a:rPr lang="en-US" sz="2800" b="1" i="1" dirty="0"/>
              <a:t>Israel saw the great power that the </a:t>
            </a:r>
            <a:r>
              <a:rPr lang="en-US" sz="2800" b="1" i="1" cap="small" dirty="0"/>
              <a:t>Lord</a:t>
            </a:r>
            <a:r>
              <a:rPr lang="en-US" sz="2800" b="1" i="1" dirty="0"/>
              <a:t> used against the Egyptians, so the people feared the </a:t>
            </a:r>
            <a:r>
              <a:rPr lang="en-US" sz="2800" b="1" i="1" cap="small" dirty="0"/>
              <a:t>Lord</a:t>
            </a:r>
            <a:r>
              <a:rPr lang="en-US" sz="2800" b="1" i="1" dirty="0"/>
              <a:t>, and </a:t>
            </a:r>
            <a:r>
              <a:rPr lang="en-US" sz="2800" b="1" i="1" u="sng" dirty="0">
                <a:solidFill>
                  <a:srgbClr val="0070C0"/>
                </a:solidFill>
              </a:rPr>
              <a:t>they believed</a:t>
            </a:r>
            <a:r>
              <a:rPr lang="en-US" sz="2800" b="1" i="1" dirty="0">
                <a:solidFill>
                  <a:srgbClr val="0070C0"/>
                </a:solidFill>
              </a:rPr>
              <a:t> in the </a:t>
            </a:r>
            <a:r>
              <a:rPr lang="en-US" sz="2800" b="1" i="1" cap="small" dirty="0">
                <a:solidFill>
                  <a:srgbClr val="0070C0"/>
                </a:solidFill>
              </a:rPr>
              <a:t>Lord</a:t>
            </a:r>
            <a:r>
              <a:rPr lang="en-US" sz="2800" b="1" i="1" dirty="0">
                <a:solidFill>
                  <a:srgbClr val="0070C0"/>
                </a:solidFill>
              </a:rPr>
              <a:t> and in his servant Moses</a:t>
            </a:r>
            <a:r>
              <a:rPr lang="en-US" sz="2800" b="1" i="1" dirty="0"/>
              <a:t>.</a:t>
            </a:r>
            <a:r>
              <a:rPr lang="en-US" sz="2800" b="1" dirty="0"/>
              <a:t>” </a:t>
            </a:r>
            <a:r>
              <a:rPr lang="en-US" sz="2800" b="1" dirty="0">
                <a:solidFill>
                  <a:srgbClr val="C00000"/>
                </a:solidFill>
              </a:rPr>
              <a:t>Exodus 14:31</a:t>
            </a:r>
          </a:p>
          <a:p>
            <a:pPr marL="0" indent="0">
              <a:buNone/>
            </a:pPr>
            <a:r>
              <a:rPr lang="en-US" sz="2800" b="1" i="1" dirty="0"/>
              <a:t>“How long will this people despise me? And </a:t>
            </a:r>
            <a:r>
              <a:rPr lang="en-US" sz="2800" b="1" i="1" dirty="0">
                <a:solidFill>
                  <a:srgbClr val="0070C0"/>
                </a:solidFill>
              </a:rPr>
              <a:t>how long will they </a:t>
            </a:r>
            <a:r>
              <a:rPr lang="en-US" sz="2800" b="1" i="1" u="sng" dirty="0">
                <a:solidFill>
                  <a:srgbClr val="0070C0"/>
                </a:solidFill>
              </a:rPr>
              <a:t>not believe</a:t>
            </a:r>
            <a:r>
              <a:rPr lang="en-US" sz="2800" b="1" i="1" dirty="0">
                <a:solidFill>
                  <a:srgbClr val="0070C0"/>
                </a:solidFill>
              </a:rPr>
              <a:t> in me</a:t>
            </a:r>
            <a:r>
              <a:rPr lang="en-US" sz="2800" b="1" i="1" dirty="0"/>
              <a:t>, in spite of all the signs that I have done among them?” </a:t>
            </a:r>
            <a:r>
              <a:rPr lang="en-US" sz="2800" b="1" dirty="0">
                <a:solidFill>
                  <a:srgbClr val="C00000"/>
                </a:solidFill>
              </a:rPr>
              <a:t>Numbers 14:11</a:t>
            </a:r>
            <a:endParaRPr lang="en-US" sz="4400" b="1" dirty="0">
              <a:solidFill>
                <a:srgbClr val="C00000"/>
              </a:solidFill>
            </a:endParaRPr>
          </a:p>
        </p:txBody>
      </p:sp>
      <p:cxnSp>
        <p:nvCxnSpPr>
          <p:cNvPr id="7" name="Straight Connector 6">
            <a:extLst>
              <a:ext uri="{FF2B5EF4-FFF2-40B4-BE49-F238E27FC236}">
                <a16:creationId xmlns:a16="http://schemas.microsoft.com/office/drawing/2014/main" id="{D96A2669-1AFC-48F5-BC19-B8594C6F19B2}"/>
              </a:ext>
            </a:extLst>
          </p:cNvPr>
          <p:cNvCxnSpPr/>
          <p:nvPr/>
        </p:nvCxnSpPr>
        <p:spPr>
          <a:xfrm>
            <a:off x="367553" y="4020675"/>
            <a:ext cx="114568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154F89-5E75-4D45-B069-9BED67E489A4}"/>
              </a:ext>
            </a:extLst>
          </p:cNvPr>
          <p:cNvCxnSpPr/>
          <p:nvPr/>
        </p:nvCxnSpPr>
        <p:spPr>
          <a:xfrm>
            <a:off x="367553" y="5291873"/>
            <a:ext cx="1145689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06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4000"/>
                            </p:stCondLst>
                            <p:childTnLst>
                              <p:par>
                                <p:cTn id="13" presetID="6" presetClass="entr" presetSubtype="16"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361038" y="905237"/>
            <a:ext cx="8635018" cy="1293028"/>
          </a:xfrm>
        </p:spPr>
        <p:txBody>
          <a:bodyPr>
            <a:normAutofit fontScale="90000"/>
          </a:bodyPr>
          <a:lstStyle/>
          <a:p>
            <a:pPr algn="l"/>
            <a:r>
              <a:rPr lang="en-US" b="1" dirty="0">
                <a:solidFill>
                  <a:srgbClr val="FF0000"/>
                </a:solidFill>
              </a:rPr>
              <a:t>III.</a:t>
            </a:r>
            <a:r>
              <a:rPr lang="en-US" b="1" dirty="0"/>
              <a:t> Because the disobedience of unbelief will not lead to His rest </a:t>
            </a:r>
            <a:r>
              <a:rPr lang="en-US" b="1" i="1" dirty="0"/>
              <a:t>(verses 14-19)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754981"/>
            <a:ext cx="11691257" cy="3892960"/>
          </a:xfrm>
        </p:spPr>
        <p:txBody>
          <a:bodyPr>
            <a:noAutofit/>
          </a:bodyPr>
          <a:lstStyle/>
          <a:p>
            <a:pPr marL="0" indent="0">
              <a:buNone/>
            </a:pPr>
            <a:r>
              <a:rPr lang="en-US" sz="2400" b="1" dirty="0">
                <a:solidFill>
                  <a:srgbClr val="FF0000"/>
                </a:solidFill>
              </a:rPr>
              <a:t>18</a:t>
            </a:r>
            <a:r>
              <a:rPr lang="en-US" sz="2800" b="1" dirty="0">
                <a:solidFill>
                  <a:srgbClr val="FF0000"/>
                </a:solidFill>
              </a:rPr>
              <a:t> </a:t>
            </a:r>
            <a:r>
              <a:rPr lang="en-US" sz="2800" b="1" i="1" dirty="0"/>
              <a:t>And to whom did he swear that they would not enter his rest, but to those who were </a:t>
            </a:r>
            <a:r>
              <a:rPr lang="en-US" sz="2800" b="1" i="1" dirty="0">
                <a:solidFill>
                  <a:srgbClr val="0070C0"/>
                </a:solidFill>
              </a:rPr>
              <a:t>disobedient</a:t>
            </a:r>
            <a:r>
              <a:rPr lang="en-US" sz="2800" b="1" i="1" dirty="0"/>
              <a:t>? </a:t>
            </a:r>
            <a:r>
              <a:rPr lang="en-US" sz="2400" b="1" dirty="0">
                <a:solidFill>
                  <a:srgbClr val="FF0000"/>
                </a:solidFill>
              </a:rPr>
              <a:t>19</a:t>
            </a:r>
            <a:r>
              <a:rPr lang="en-US" sz="2800" b="1" i="1" dirty="0"/>
              <a:t> So we see that they were unable to enter because of </a:t>
            </a:r>
            <a:r>
              <a:rPr lang="en-US" sz="2800" b="1" i="1" dirty="0">
                <a:solidFill>
                  <a:srgbClr val="0070C0"/>
                </a:solidFill>
              </a:rPr>
              <a:t>unbelief</a:t>
            </a:r>
            <a:r>
              <a:rPr lang="en-US" sz="2800" b="1" i="1" dirty="0"/>
              <a:t>. </a:t>
            </a:r>
          </a:p>
        </p:txBody>
      </p:sp>
    </p:spTree>
    <p:extLst>
      <p:ext uri="{BB962C8B-B14F-4D97-AF65-F5344CB8AC3E}">
        <p14:creationId xmlns:p14="http://schemas.microsoft.com/office/powerpoint/2010/main" val="344666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361038" y="905237"/>
            <a:ext cx="8635018" cy="1293028"/>
          </a:xfrm>
        </p:spPr>
        <p:txBody>
          <a:bodyPr>
            <a:normAutofit fontScale="90000"/>
          </a:bodyPr>
          <a:lstStyle/>
          <a:p>
            <a:pPr algn="l"/>
            <a:r>
              <a:rPr lang="en-US" b="1" dirty="0">
                <a:solidFill>
                  <a:srgbClr val="FF0000"/>
                </a:solidFill>
              </a:rPr>
              <a:t>III.</a:t>
            </a:r>
            <a:r>
              <a:rPr lang="en-US" b="1" dirty="0"/>
              <a:t> Because the disobedience of unbelief will not lead to His rest </a:t>
            </a:r>
            <a:r>
              <a:rPr lang="en-US" b="1" i="1" dirty="0"/>
              <a:t>(verses 14-19)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754981"/>
            <a:ext cx="11887201" cy="3892960"/>
          </a:xfrm>
        </p:spPr>
        <p:txBody>
          <a:bodyPr>
            <a:noAutofit/>
          </a:bodyPr>
          <a:lstStyle/>
          <a:p>
            <a:pPr marL="0" indent="0">
              <a:buNone/>
            </a:pPr>
            <a:r>
              <a:rPr lang="en-US" sz="2400" b="1" dirty="0">
                <a:solidFill>
                  <a:srgbClr val="FF0000"/>
                </a:solidFill>
              </a:rPr>
              <a:t>14 </a:t>
            </a:r>
            <a:r>
              <a:rPr lang="en-US" sz="2800" b="1" i="1" dirty="0"/>
              <a:t>For we have come to share in Christ, </a:t>
            </a:r>
            <a:r>
              <a:rPr lang="en-US" sz="2800" b="1" i="1" dirty="0">
                <a:solidFill>
                  <a:srgbClr val="0070C0"/>
                </a:solidFill>
              </a:rPr>
              <a:t>if indeed we hold our original confidence </a:t>
            </a:r>
            <a:r>
              <a:rPr lang="en-US" sz="2800" b="1" i="1" u="sng" dirty="0">
                <a:solidFill>
                  <a:srgbClr val="0070C0"/>
                </a:solidFill>
              </a:rPr>
              <a:t>firm to the end</a:t>
            </a:r>
            <a:r>
              <a:rPr lang="en-US" sz="2800" b="1" i="1" dirty="0"/>
              <a:t>. </a:t>
            </a:r>
          </a:p>
          <a:p>
            <a:pPr marL="0" indent="0">
              <a:buNone/>
            </a:pPr>
            <a:r>
              <a:rPr lang="en-US" dirty="0"/>
              <a:t>	</a:t>
            </a:r>
            <a:r>
              <a:rPr lang="en-US" sz="2400" b="1" dirty="0">
                <a:solidFill>
                  <a:srgbClr val="FF0000"/>
                </a:solidFill>
              </a:rPr>
              <a:t>15</a:t>
            </a:r>
            <a:r>
              <a:rPr lang="en-US" b="1" dirty="0"/>
              <a:t> </a:t>
            </a:r>
            <a:r>
              <a:rPr lang="en-US" sz="2800" b="1" i="1" dirty="0"/>
              <a:t>As it is said…</a:t>
            </a:r>
          </a:p>
          <a:p>
            <a:pPr marL="0" indent="0">
              <a:buNone/>
            </a:pPr>
            <a:r>
              <a:rPr lang="en-US" sz="2800" b="1" dirty="0"/>
              <a:t>	 </a:t>
            </a:r>
          </a:p>
          <a:p>
            <a:pPr marL="0" indent="0">
              <a:buNone/>
            </a:pPr>
            <a:r>
              <a:rPr lang="en-US" b="1" dirty="0"/>
              <a:t>				</a:t>
            </a:r>
            <a:r>
              <a:rPr lang="en-US" sz="2800" b="1" dirty="0"/>
              <a:t>Verses </a:t>
            </a:r>
            <a:r>
              <a:rPr lang="en-US" sz="2800" b="1" dirty="0">
                <a:solidFill>
                  <a:srgbClr val="FF0000"/>
                </a:solidFill>
              </a:rPr>
              <a:t>15-18</a:t>
            </a:r>
          </a:p>
          <a:p>
            <a:pPr marL="0" indent="0">
              <a:buNone/>
            </a:pPr>
            <a:r>
              <a:rPr lang="en-US" sz="2400" b="1" dirty="0">
                <a:solidFill>
                  <a:srgbClr val="FF0000"/>
                </a:solidFill>
              </a:rPr>
              <a:t>				</a:t>
            </a:r>
          </a:p>
          <a:p>
            <a:pPr marL="0" indent="0">
              <a:buNone/>
            </a:pPr>
            <a:r>
              <a:rPr lang="en-US" sz="2400" b="1" dirty="0">
                <a:solidFill>
                  <a:srgbClr val="FF0000"/>
                </a:solidFill>
              </a:rPr>
              <a:t>	19</a:t>
            </a:r>
            <a:r>
              <a:rPr lang="en-US" sz="1600" b="1" dirty="0"/>
              <a:t> </a:t>
            </a:r>
            <a:r>
              <a:rPr lang="en-US" sz="2800" b="1" i="1" dirty="0"/>
              <a:t>So we see that they were unable to enter because of unbelief. </a:t>
            </a:r>
            <a:endParaRPr lang="en-US" sz="2400" b="1" i="1" dirty="0"/>
          </a:p>
          <a:p>
            <a:pPr marL="0" indent="0">
              <a:buNone/>
            </a:pPr>
            <a:endParaRPr lang="en-US" sz="2800" b="1" dirty="0">
              <a:solidFill>
                <a:srgbClr val="FF0000"/>
              </a:solidFill>
            </a:endParaRPr>
          </a:p>
        </p:txBody>
      </p:sp>
      <p:sp>
        <p:nvSpPr>
          <p:cNvPr id="4" name="Arrow: Bent 3">
            <a:extLst>
              <a:ext uri="{FF2B5EF4-FFF2-40B4-BE49-F238E27FC236}">
                <a16:creationId xmlns:a16="http://schemas.microsoft.com/office/drawing/2014/main" id="{F77BAEEE-CCA3-4FAE-8ED9-EE9E57F6EF5C}"/>
              </a:ext>
            </a:extLst>
          </p:cNvPr>
          <p:cNvSpPr/>
          <p:nvPr/>
        </p:nvSpPr>
        <p:spPr>
          <a:xfrm rot="5400000">
            <a:off x="4412390" y="3510351"/>
            <a:ext cx="914403" cy="1406610"/>
          </a:xfrm>
          <a:prstGeom prst="bentArrow">
            <a:avLst>
              <a:gd name="adj1" fmla="val 25000"/>
              <a:gd name="adj2" fmla="val 28571"/>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Down 4">
            <a:extLst>
              <a:ext uri="{FF2B5EF4-FFF2-40B4-BE49-F238E27FC236}">
                <a16:creationId xmlns:a16="http://schemas.microsoft.com/office/drawing/2014/main" id="{5D05D87B-9BA6-4C1A-B992-CA33629F4C9E}"/>
              </a:ext>
            </a:extLst>
          </p:cNvPr>
          <p:cNvSpPr/>
          <p:nvPr/>
        </p:nvSpPr>
        <p:spPr>
          <a:xfrm>
            <a:off x="5090984" y="5115703"/>
            <a:ext cx="481913" cy="593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04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3361038" y="905237"/>
            <a:ext cx="8635018" cy="1293028"/>
          </a:xfrm>
        </p:spPr>
        <p:txBody>
          <a:bodyPr>
            <a:normAutofit fontScale="90000"/>
          </a:bodyPr>
          <a:lstStyle/>
          <a:p>
            <a:pPr algn="l"/>
            <a:r>
              <a:rPr lang="en-US" b="1" dirty="0">
                <a:solidFill>
                  <a:srgbClr val="FF0000"/>
                </a:solidFill>
              </a:rPr>
              <a:t>III.</a:t>
            </a:r>
            <a:r>
              <a:rPr lang="en-US" b="1" dirty="0"/>
              <a:t> Because the disobedience of unbelief will not lead to His rest </a:t>
            </a:r>
            <a:r>
              <a:rPr lang="en-US" b="1" i="1" dirty="0"/>
              <a:t>(verses 14-19)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754981"/>
            <a:ext cx="11887201" cy="3892960"/>
          </a:xfrm>
        </p:spPr>
        <p:txBody>
          <a:bodyPr>
            <a:noAutofit/>
          </a:bodyPr>
          <a:lstStyle/>
          <a:p>
            <a:pPr marL="0" indent="0">
              <a:buNone/>
            </a:pPr>
            <a:r>
              <a:rPr lang="en-US" sz="2400" b="1" dirty="0">
                <a:solidFill>
                  <a:srgbClr val="FF0000"/>
                </a:solidFill>
              </a:rPr>
              <a:t>14 </a:t>
            </a:r>
            <a:r>
              <a:rPr lang="en-US" sz="2800" b="1" i="1" dirty="0"/>
              <a:t>For we have come to share in Christ, </a:t>
            </a:r>
            <a:r>
              <a:rPr lang="en-US" sz="2800" b="1" i="1" dirty="0">
                <a:solidFill>
                  <a:srgbClr val="0070C0"/>
                </a:solidFill>
              </a:rPr>
              <a:t>if indeed </a:t>
            </a:r>
            <a:r>
              <a:rPr lang="en-US" sz="2800" b="1" i="1" u="sng" dirty="0">
                <a:solidFill>
                  <a:srgbClr val="0070C0"/>
                </a:solidFill>
              </a:rPr>
              <a:t>we hold our original confidence firm to the end</a:t>
            </a:r>
            <a:r>
              <a:rPr lang="en-US" sz="2800" b="1" i="1" dirty="0"/>
              <a:t>. </a:t>
            </a:r>
          </a:p>
          <a:p>
            <a:pPr marL="0" indent="0">
              <a:buNone/>
            </a:pPr>
            <a:endParaRPr lang="en-US" u="sng" dirty="0"/>
          </a:p>
          <a:p>
            <a:pPr marL="0" indent="0">
              <a:buNone/>
            </a:pPr>
            <a:r>
              <a:rPr lang="en-US" sz="2800" b="1" u="sng" dirty="0"/>
              <a:t>Those who do not</a:t>
            </a:r>
            <a:r>
              <a:rPr lang="en-US" sz="2800" b="1" dirty="0"/>
              <a:t> are, like the rebellious among the people of Israel, </a:t>
            </a:r>
            <a:r>
              <a:rPr lang="en-US" sz="2800" b="1" u="sng" dirty="0"/>
              <a:t>those whose unbelief</a:t>
            </a:r>
            <a:r>
              <a:rPr lang="en-US" sz="2800" b="1" dirty="0"/>
              <a:t> will be revealed by their persistent disobedience in times of testing…</a:t>
            </a:r>
            <a:r>
              <a:rPr lang="en-US" sz="2800" b="1" i="1" dirty="0"/>
              <a:t> </a:t>
            </a:r>
          </a:p>
          <a:p>
            <a:pPr marL="0" indent="0">
              <a:buNone/>
            </a:pPr>
            <a:r>
              <a:rPr lang="en-US" sz="2800" b="1" i="1" dirty="0"/>
              <a:t>“</a:t>
            </a:r>
            <a:r>
              <a:rPr lang="en-US" sz="2800" b="1" i="1" u="sng" dirty="0"/>
              <a:t>Those who</a:t>
            </a:r>
            <a:r>
              <a:rPr lang="en-US" sz="2800" b="1" i="1" dirty="0"/>
              <a:t>, when they hear the word, receive it with joy. But these have no root; they believe for a while, and in time of testing fall away.” </a:t>
            </a:r>
            <a:r>
              <a:rPr lang="en-US" sz="2800" b="1" dirty="0">
                <a:solidFill>
                  <a:srgbClr val="C00000"/>
                </a:solidFill>
              </a:rPr>
              <a:t>Luke 8:13</a:t>
            </a:r>
          </a:p>
          <a:p>
            <a:pPr marL="0" indent="0">
              <a:buNone/>
            </a:pPr>
            <a:endParaRPr lang="en-US" sz="2800" b="1" i="1" dirty="0"/>
          </a:p>
          <a:p>
            <a:pPr marL="0" indent="0">
              <a:buNone/>
            </a:pPr>
            <a:r>
              <a:rPr lang="en-US" dirty="0"/>
              <a:t>	</a:t>
            </a:r>
            <a:endParaRPr lang="en-US" sz="2800" b="1" dirty="0">
              <a:solidFill>
                <a:srgbClr val="FF0000"/>
              </a:solidFill>
            </a:endParaRPr>
          </a:p>
        </p:txBody>
      </p:sp>
    </p:spTree>
    <p:extLst>
      <p:ext uri="{BB962C8B-B14F-4D97-AF65-F5344CB8AC3E}">
        <p14:creationId xmlns:p14="http://schemas.microsoft.com/office/powerpoint/2010/main" val="336982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9C66D7-471F-49D1-A299-4169256A3C60}"/>
              </a:ext>
            </a:extLst>
          </p:cNvPr>
          <p:cNvSpPr>
            <a:spLocks noGrp="1"/>
          </p:cNvSpPr>
          <p:nvPr>
            <p:ph type="subTitle" idx="1"/>
          </p:nvPr>
        </p:nvSpPr>
        <p:spPr>
          <a:xfrm>
            <a:off x="8693077" y="5573805"/>
            <a:ext cx="3250601" cy="685800"/>
          </a:xfrm>
        </p:spPr>
        <p:txBody>
          <a:bodyPr>
            <a:normAutofit/>
            <a:scene3d>
              <a:camera prst="orthographicFront"/>
              <a:lightRig rig="threePt" dir="t"/>
            </a:scene3d>
            <a:sp3d extrusionH="57150">
              <a:bevelT w="38100" h="38100" prst="angle"/>
            </a:sp3d>
          </a:bodyPr>
          <a:lstStyle/>
          <a:p>
            <a:pPr algn="ctr"/>
            <a:r>
              <a:rPr lang="en-US" sz="3200" b="1" i="1" dirty="0">
                <a:solidFill>
                  <a:schemeClr val="bg1"/>
                </a:solidFill>
              </a:rPr>
              <a:t>Hebrews 4:1-13</a:t>
            </a:r>
          </a:p>
        </p:txBody>
      </p:sp>
      <p:sp>
        <p:nvSpPr>
          <p:cNvPr id="2" name="Title 1">
            <a:extLst>
              <a:ext uri="{FF2B5EF4-FFF2-40B4-BE49-F238E27FC236}">
                <a16:creationId xmlns:a16="http://schemas.microsoft.com/office/drawing/2014/main" id="{DCB3047B-0320-48F5-BDE5-9729DAE22291}"/>
              </a:ext>
            </a:extLst>
          </p:cNvPr>
          <p:cNvSpPr>
            <a:spLocks noGrp="1"/>
          </p:cNvSpPr>
          <p:nvPr>
            <p:ph type="ctrTitle"/>
          </p:nvPr>
        </p:nvSpPr>
        <p:spPr>
          <a:xfrm>
            <a:off x="3552713" y="4208931"/>
            <a:ext cx="4058324" cy="1825096"/>
          </a:xfrm>
          <a:scene3d>
            <a:camera prst="orthographicFront"/>
            <a:lightRig rig="threePt" dir="t"/>
          </a:scene3d>
        </p:spPr>
        <p:txBody>
          <a:bodyPr>
            <a:noAutofit/>
          </a:bodyPr>
          <a:lstStyle/>
          <a:p>
            <a:pPr algn="ctr"/>
            <a:r>
              <a:rPr lang="en-US" sz="4400" b="1" dirty="0"/>
              <a:t>Genuine faith finishes the race: </a:t>
            </a:r>
            <a:r>
              <a:rPr lang="en-US" sz="4400" b="1" dirty="0">
                <a:solidFill>
                  <a:schemeClr val="bg1"/>
                </a:solidFill>
              </a:rPr>
              <a:t>part 2</a:t>
            </a:r>
          </a:p>
        </p:txBody>
      </p:sp>
      <p:sp>
        <p:nvSpPr>
          <p:cNvPr id="4" name="TextBox 3">
            <a:extLst>
              <a:ext uri="{FF2B5EF4-FFF2-40B4-BE49-F238E27FC236}">
                <a16:creationId xmlns:a16="http://schemas.microsoft.com/office/drawing/2014/main" id="{6F57DDF2-E7E7-4F4F-B8C6-2B93E14540FB}"/>
              </a:ext>
            </a:extLst>
          </p:cNvPr>
          <p:cNvSpPr txBox="1"/>
          <p:nvPr/>
        </p:nvSpPr>
        <p:spPr>
          <a:xfrm>
            <a:off x="308919" y="308918"/>
            <a:ext cx="5547459" cy="2677656"/>
          </a:xfrm>
          <a:prstGeom prst="rect">
            <a:avLst/>
          </a:prstGeom>
          <a:blipFill>
            <a:blip r:embed="rId3"/>
            <a:tile tx="0" ty="0" sx="100000" sy="100000" flip="none" algn="tl"/>
          </a:blipFill>
          <a:ln w="38100">
            <a:solidFill>
              <a:srgbClr val="0070C0"/>
            </a:solidFill>
          </a:ln>
        </p:spPr>
        <p:txBody>
          <a:bodyPr wrap="square" rtlCol="0">
            <a:spAutoFit/>
          </a:bodyPr>
          <a:lstStyle/>
          <a:p>
            <a:pPr algn="ctr"/>
            <a:r>
              <a:rPr lang="en-US" sz="2800" b="1" dirty="0"/>
              <a:t>“</a:t>
            </a:r>
            <a:r>
              <a:rPr lang="en-US" sz="2800" b="1" i="1" dirty="0"/>
              <a:t>Therefore, while the promise of entering his rest still stands, let us fear </a:t>
            </a:r>
            <a:r>
              <a:rPr lang="en-US" sz="2800" b="1" i="1" dirty="0">
                <a:solidFill>
                  <a:srgbClr val="0070C0"/>
                </a:solidFill>
              </a:rPr>
              <a:t>lest any of you </a:t>
            </a:r>
            <a:r>
              <a:rPr lang="en-US" sz="2800" b="1" i="1" dirty="0"/>
              <a:t>should seem to have failed to reach it.</a:t>
            </a:r>
            <a:r>
              <a:rPr lang="en-US" sz="2800" b="1" dirty="0"/>
              <a:t>” </a:t>
            </a:r>
            <a:r>
              <a:rPr lang="en-US" sz="2800" b="1" dirty="0">
                <a:solidFill>
                  <a:srgbClr val="C00000"/>
                </a:solidFill>
              </a:rPr>
              <a:t>Hebrews 4:1</a:t>
            </a:r>
          </a:p>
          <a:p>
            <a:pPr algn="ctr"/>
            <a:endParaRPr lang="en-US" sz="2800" b="1" dirty="0"/>
          </a:p>
        </p:txBody>
      </p:sp>
    </p:spTree>
    <p:extLst>
      <p:ext uri="{BB962C8B-B14F-4D97-AF65-F5344CB8AC3E}">
        <p14:creationId xmlns:p14="http://schemas.microsoft.com/office/powerpoint/2010/main" val="320337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ebrews 12:1">
            <a:extLst>
              <a:ext uri="{FF2B5EF4-FFF2-40B4-BE49-F238E27FC236}">
                <a16:creationId xmlns:a16="http://schemas.microsoft.com/office/drawing/2014/main" id="{894F7C61-9575-4525-AE3D-7103A9D4C7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091"/>
          <a:stretch/>
        </p:blipFill>
        <p:spPr bwMode="auto">
          <a:xfrm>
            <a:off x="4979894" y="548641"/>
            <a:ext cx="6858000" cy="36285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893C67E3-7BB6-4233-AE61-DA290AF05871}"/>
              </a:ext>
            </a:extLst>
          </p:cNvPr>
          <p:cNvSpPr>
            <a:spLocks noGrp="1"/>
          </p:cNvSpPr>
          <p:nvPr>
            <p:ph type="ctrTitle"/>
          </p:nvPr>
        </p:nvSpPr>
        <p:spPr>
          <a:xfrm>
            <a:off x="181111" y="2887981"/>
            <a:ext cx="4930346" cy="1825096"/>
          </a:xfrm>
        </p:spPr>
        <p:txBody>
          <a:bodyPr>
            <a:noAutofit/>
          </a:bodyPr>
          <a:lstStyle/>
          <a:p>
            <a:r>
              <a:rPr lang="en-US" sz="3200" b="1" i="1" dirty="0"/>
              <a:t>“For we have come to share in Christ, if indeed we hold our original confidence firm to the end.”</a:t>
            </a:r>
            <a:r>
              <a:rPr lang="en-US" sz="3200" b="1" dirty="0"/>
              <a:t> </a:t>
            </a:r>
            <a:r>
              <a:rPr lang="en-US" sz="3200" b="1" dirty="0">
                <a:solidFill>
                  <a:srgbClr val="C00000"/>
                </a:solidFill>
              </a:rPr>
              <a:t>Hebrews 3:14</a:t>
            </a:r>
            <a:br>
              <a:rPr lang="en-US" sz="3200" b="1" dirty="0">
                <a:solidFill>
                  <a:srgbClr val="C00000"/>
                </a:solidFill>
              </a:rPr>
            </a:br>
            <a:endParaRPr lang="en-US" sz="3200" dirty="0"/>
          </a:p>
        </p:txBody>
      </p:sp>
    </p:spTree>
    <p:extLst>
      <p:ext uri="{BB962C8B-B14F-4D97-AF65-F5344CB8AC3E}">
        <p14:creationId xmlns:p14="http://schemas.microsoft.com/office/powerpoint/2010/main" val="43946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9C66D7-471F-49D1-A299-4169256A3C60}"/>
              </a:ext>
            </a:extLst>
          </p:cNvPr>
          <p:cNvSpPr>
            <a:spLocks noGrp="1"/>
          </p:cNvSpPr>
          <p:nvPr>
            <p:ph type="subTitle" idx="1"/>
          </p:nvPr>
        </p:nvSpPr>
        <p:spPr>
          <a:xfrm>
            <a:off x="8693077" y="5573805"/>
            <a:ext cx="3250601" cy="685800"/>
          </a:xfrm>
        </p:spPr>
        <p:txBody>
          <a:bodyPr>
            <a:normAutofit/>
            <a:scene3d>
              <a:camera prst="orthographicFront"/>
              <a:lightRig rig="threePt" dir="t"/>
            </a:scene3d>
            <a:sp3d extrusionH="57150">
              <a:bevelT w="38100" h="38100" prst="angle"/>
            </a:sp3d>
          </a:bodyPr>
          <a:lstStyle/>
          <a:p>
            <a:pPr algn="ctr"/>
            <a:r>
              <a:rPr lang="en-US" sz="3200" b="1" i="1" dirty="0">
                <a:solidFill>
                  <a:schemeClr val="bg1"/>
                </a:solidFill>
              </a:rPr>
              <a:t>Hebrews 3:7-19</a:t>
            </a:r>
          </a:p>
        </p:txBody>
      </p:sp>
      <p:sp>
        <p:nvSpPr>
          <p:cNvPr id="2" name="Title 1">
            <a:extLst>
              <a:ext uri="{FF2B5EF4-FFF2-40B4-BE49-F238E27FC236}">
                <a16:creationId xmlns:a16="http://schemas.microsoft.com/office/drawing/2014/main" id="{DCB3047B-0320-48F5-BDE5-9729DAE22291}"/>
              </a:ext>
            </a:extLst>
          </p:cNvPr>
          <p:cNvSpPr>
            <a:spLocks noGrp="1"/>
          </p:cNvSpPr>
          <p:nvPr>
            <p:ph type="ctrTitle"/>
          </p:nvPr>
        </p:nvSpPr>
        <p:spPr>
          <a:xfrm>
            <a:off x="2200565" y="1251710"/>
            <a:ext cx="4058324" cy="1825096"/>
          </a:xfrm>
          <a:scene3d>
            <a:camera prst="orthographicFront"/>
            <a:lightRig rig="threePt" dir="t"/>
          </a:scene3d>
        </p:spPr>
        <p:txBody>
          <a:bodyPr>
            <a:noAutofit/>
          </a:bodyPr>
          <a:lstStyle/>
          <a:p>
            <a:pPr algn="ctr"/>
            <a:r>
              <a:rPr lang="en-US" sz="4400" b="1" dirty="0"/>
              <a:t>Genuine faith finishes the race: </a:t>
            </a:r>
            <a:r>
              <a:rPr lang="en-US" sz="4400" b="1" dirty="0">
                <a:solidFill>
                  <a:srgbClr val="0070C0"/>
                </a:solidFill>
              </a:rPr>
              <a:t>part 1</a:t>
            </a:r>
          </a:p>
        </p:txBody>
      </p:sp>
    </p:spTree>
    <p:extLst>
      <p:ext uri="{BB962C8B-B14F-4D97-AF65-F5344CB8AC3E}">
        <p14:creationId xmlns:p14="http://schemas.microsoft.com/office/powerpoint/2010/main" val="249312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355926" y="901312"/>
            <a:ext cx="9547598" cy="1293028"/>
          </a:xfrm>
        </p:spPr>
        <p:txBody>
          <a:bodyPr>
            <a:normAutofit fontScale="90000"/>
          </a:bodyPr>
          <a:lstStyle/>
          <a:p>
            <a:r>
              <a:rPr lang="en-US" b="1" dirty="0">
                <a:solidFill>
                  <a:srgbClr val="FF0000"/>
                </a:solidFill>
              </a:rPr>
              <a:t>I.</a:t>
            </a:r>
            <a:r>
              <a:rPr lang="en-US" b="1" dirty="0"/>
              <a:t> Professed faith in God will be put to the test of obedience (</a:t>
            </a:r>
            <a:r>
              <a:rPr lang="en-US" b="1" i="1" dirty="0"/>
              <a:t>verses 7-11, 14)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248348"/>
            <a:ext cx="11691257" cy="4607986"/>
          </a:xfrm>
        </p:spPr>
        <p:txBody>
          <a:bodyPr>
            <a:noAutofit/>
          </a:bodyPr>
          <a:lstStyle/>
          <a:p>
            <a:pPr marL="0" indent="0">
              <a:buNone/>
            </a:pPr>
            <a:endParaRPr lang="en-US" sz="2800" b="1" dirty="0"/>
          </a:p>
          <a:p>
            <a:pPr marL="0" indent="0">
              <a:buNone/>
            </a:pPr>
            <a:endParaRPr lang="en-US" sz="2800" b="1" dirty="0"/>
          </a:p>
          <a:p>
            <a:pPr marL="0" indent="0">
              <a:buNone/>
            </a:pPr>
            <a:r>
              <a:rPr lang="en-US" sz="2400" b="1" dirty="0">
                <a:solidFill>
                  <a:srgbClr val="FF0000"/>
                </a:solidFill>
              </a:rPr>
              <a:t>7</a:t>
            </a:r>
            <a:r>
              <a:rPr lang="en-US" sz="2800" b="1" dirty="0"/>
              <a:t> </a:t>
            </a:r>
            <a:r>
              <a:rPr lang="en-US" sz="2800" b="1" i="1" dirty="0"/>
              <a:t>Therefore, as </a:t>
            </a:r>
            <a:r>
              <a:rPr lang="en-US" sz="2800" b="1" i="1" dirty="0">
                <a:solidFill>
                  <a:srgbClr val="0070C0"/>
                </a:solidFill>
              </a:rPr>
              <a:t>the Holy Spirit</a:t>
            </a:r>
            <a:r>
              <a:rPr lang="en-US" sz="2800" b="1" i="1" dirty="0"/>
              <a:t> </a:t>
            </a:r>
            <a:r>
              <a:rPr lang="en-US" sz="2800" b="1" i="1" dirty="0">
                <a:solidFill>
                  <a:srgbClr val="0070C0"/>
                </a:solidFill>
              </a:rPr>
              <a:t>says</a:t>
            </a:r>
            <a:r>
              <a:rPr lang="en-US" sz="2800" b="1" i="1" dirty="0"/>
              <a:t>, “</a:t>
            </a:r>
            <a:r>
              <a:rPr lang="en-US" sz="2800" b="1" i="1" dirty="0">
                <a:solidFill>
                  <a:srgbClr val="0070C0"/>
                </a:solidFill>
              </a:rPr>
              <a:t>Today</a:t>
            </a:r>
            <a:r>
              <a:rPr lang="en-US" sz="2800" b="1" i="1" dirty="0"/>
              <a:t>, if you hear his voice…”</a:t>
            </a:r>
          </a:p>
        </p:txBody>
      </p:sp>
    </p:spTree>
    <p:extLst>
      <p:ext uri="{BB962C8B-B14F-4D97-AF65-F5344CB8AC3E}">
        <p14:creationId xmlns:p14="http://schemas.microsoft.com/office/powerpoint/2010/main" val="12794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355926" y="901312"/>
            <a:ext cx="9547598" cy="1293028"/>
          </a:xfrm>
        </p:spPr>
        <p:txBody>
          <a:bodyPr>
            <a:normAutofit fontScale="90000"/>
          </a:bodyPr>
          <a:lstStyle/>
          <a:p>
            <a:r>
              <a:rPr lang="en-US" b="1" dirty="0">
                <a:solidFill>
                  <a:srgbClr val="FF0000"/>
                </a:solidFill>
              </a:rPr>
              <a:t>I.</a:t>
            </a:r>
            <a:r>
              <a:rPr lang="en-US" b="1" dirty="0"/>
              <a:t> Professed faith in God will be put to the test of obedience (</a:t>
            </a:r>
            <a:r>
              <a:rPr lang="en-US" b="1" i="1" dirty="0"/>
              <a:t>verses 7-11, 14)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248348"/>
            <a:ext cx="11691257" cy="4607986"/>
          </a:xfrm>
        </p:spPr>
        <p:txBody>
          <a:bodyPr>
            <a:noAutofit/>
          </a:bodyPr>
          <a:lstStyle/>
          <a:p>
            <a:pPr marL="514350" indent="-514350">
              <a:buFont typeface="+mj-lt"/>
              <a:buAutoNum type="alphaUcPeriod"/>
            </a:pPr>
            <a:r>
              <a:rPr lang="en-US" sz="2800" b="1" dirty="0"/>
              <a:t>Unbelief will be revealed, through testing, by its persistent disobedience </a:t>
            </a:r>
            <a:r>
              <a:rPr lang="en-US" sz="2800" b="1" i="1" dirty="0"/>
              <a:t>(verses 7-11)</a:t>
            </a:r>
          </a:p>
          <a:p>
            <a:pPr marL="0" indent="0">
              <a:buNone/>
            </a:pPr>
            <a:r>
              <a:rPr lang="en-US" sz="2400" b="1" dirty="0">
                <a:solidFill>
                  <a:srgbClr val="FF0000"/>
                </a:solidFill>
              </a:rPr>
              <a:t>7</a:t>
            </a:r>
            <a:r>
              <a:rPr lang="en-US" sz="2800" b="1" dirty="0"/>
              <a:t> </a:t>
            </a:r>
            <a:r>
              <a:rPr lang="en-US" sz="2800" b="1" i="1" dirty="0"/>
              <a:t>Therefore, as the Holy Spirit says, “Today, if you hear his voice…” </a:t>
            </a:r>
            <a:r>
              <a:rPr lang="en-US" sz="2400" b="1" dirty="0">
                <a:solidFill>
                  <a:srgbClr val="FF0000"/>
                </a:solidFill>
              </a:rPr>
              <a:t>8</a:t>
            </a:r>
            <a:r>
              <a:rPr lang="en-US" sz="2800" b="1" i="1" dirty="0"/>
              <a:t> do not harden your hearts as in the rebellion, on </a:t>
            </a:r>
            <a:r>
              <a:rPr lang="en-US" sz="2800" b="1" i="1" dirty="0">
                <a:solidFill>
                  <a:srgbClr val="0070C0"/>
                </a:solidFill>
              </a:rPr>
              <a:t>the day of testing in </a:t>
            </a:r>
            <a:r>
              <a:rPr lang="en-US" sz="2800" b="1" i="1" u="sng" dirty="0">
                <a:solidFill>
                  <a:srgbClr val="0070C0"/>
                </a:solidFill>
              </a:rPr>
              <a:t>the wilderness</a:t>
            </a:r>
            <a:r>
              <a:rPr lang="en-US" sz="2800" b="1" i="1" dirty="0"/>
              <a:t>, </a:t>
            </a:r>
            <a:r>
              <a:rPr lang="en-US" sz="2400" b="1" dirty="0">
                <a:solidFill>
                  <a:srgbClr val="FF0000"/>
                </a:solidFill>
              </a:rPr>
              <a:t>9</a:t>
            </a:r>
            <a:r>
              <a:rPr lang="en-US" sz="2800" b="1" i="1" dirty="0"/>
              <a:t> 	</a:t>
            </a:r>
            <a:r>
              <a:rPr lang="en-US" sz="2800" b="1" i="1" dirty="0">
                <a:solidFill>
                  <a:srgbClr val="0070C0"/>
                </a:solidFill>
              </a:rPr>
              <a:t>where your fathers put me to the test </a:t>
            </a:r>
            <a:r>
              <a:rPr lang="en-US" sz="2800" b="1" i="1" dirty="0"/>
              <a:t>and saw my works for forty years. </a:t>
            </a:r>
            <a:r>
              <a:rPr lang="en-US" sz="2400" b="1" dirty="0">
                <a:solidFill>
                  <a:srgbClr val="FF0000"/>
                </a:solidFill>
              </a:rPr>
              <a:t>10</a:t>
            </a:r>
            <a:r>
              <a:rPr lang="en-US" sz="2800" b="1" i="1" dirty="0"/>
              <a:t> Therefore I was provoked with that generation, and said, ‘They always go astray in their heart; they have not known my ways.’ </a:t>
            </a:r>
          </a:p>
        </p:txBody>
      </p:sp>
    </p:spTree>
    <p:extLst>
      <p:ext uri="{BB962C8B-B14F-4D97-AF65-F5344CB8AC3E}">
        <p14:creationId xmlns:p14="http://schemas.microsoft.com/office/powerpoint/2010/main" val="345506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355926" y="901312"/>
            <a:ext cx="9547598" cy="1293028"/>
          </a:xfrm>
        </p:spPr>
        <p:txBody>
          <a:bodyPr>
            <a:normAutofit fontScale="90000"/>
          </a:bodyPr>
          <a:lstStyle/>
          <a:p>
            <a:r>
              <a:rPr lang="en-US" b="1" dirty="0">
                <a:solidFill>
                  <a:srgbClr val="FF0000"/>
                </a:solidFill>
              </a:rPr>
              <a:t>I.</a:t>
            </a:r>
            <a:r>
              <a:rPr lang="en-US" b="1" dirty="0"/>
              <a:t> Professed faith in God will be put to the test of obedience (</a:t>
            </a:r>
            <a:r>
              <a:rPr lang="en-US" b="1" i="1" dirty="0"/>
              <a:t>verses 7-11, 14)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248348"/>
            <a:ext cx="11691257" cy="4607986"/>
          </a:xfrm>
        </p:spPr>
        <p:txBody>
          <a:bodyPr>
            <a:noAutofit/>
          </a:bodyPr>
          <a:lstStyle/>
          <a:p>
            <a:pPr marL="514350" indent="-514350">
              <a:buFont typeface="+mj-lt"/>
              <a:buAutoNum type="alphaUcPeriod"/>
            </a:pPr>
            <a:r>
              <a:rPr lang="en-US" sz="2800" b="1" dirty="0"/>
              <a:t>Unbelief will be revealed, through testing, by its persistent disobedience </a:t>
            </a:r>
            <a:r>
              <a:rPr lang="en-US" sz="2800" b="1" i="1" dirty="0"/>
              <a:t>(verses 7-11)</a:t>
            </a:r>
          </a:p>
          <a:p>
            <a:pPr marL="0" indent="0">
              <a:buNone/>
            </a:pPr>
            <a:r>
              <a:rPr lang="en-US" sz="2400" b="1" dirty="0">
                <a:solidFill>
                  <a:srgbClr val="FF0000"/>
                </a:solidFill>
              </a:rPr>
              <a:t>11 </a:t>
            </a:r>
            <a:r>
              <a:rPr lang="en-US" sz="2800" b="1" i="1" dirty="0">
                <a:solidFill>
                  <a:srgbClr val="0070C0"/>
                </a:solidFill>
              </a:rPr>
              <a:t>As I swore in my wrath</a:t>
            </a:r>
            <a:r>
              <a:rPr lang="en-US" sz="2800" b="1" i="1" dirty="0"/>
              <a:t>, ‘They shall not enter my rest.’”</a:t>
            </a:r>
          </a:p>
          <a:p>
            <a:pPr marL="0" indent="0">
              <a:buNone/>
            </a:pPr>
            <a:endParaRPr lang="en-US" sz="2800" b="1" i="1" dirty="0"/>
          </a:p>
          <a:p>
            <a:pPr marL="0" indent="0" algn="ctr">
              <a:buNone/>
            </a:pPr>
            <a:r>
              <a:rPr lang="en-US" sz="2800" b="1" i="1" dirty="0"/>
              <a:t>“…none of the men who have seen my glory and my signs that I did in Egypt and in the wilderness, and yet have </a:t>
            </a:r>
            <a:r>
              <a:rPr lang="en-US" sz="2800" b="1" i="1" dirty="0">
                <a:solidFill>
                  <a:srgbClr val="0070C0"/>
                </a:solidFill>
              </a:rPr>
              <a:t>put me to the test these ten times and have not obeyed my voice</a:t>
            </a:r>
            <a:r>
              <a:rPr lang="en-US" sz="2800" b="1" i="1" dirty="0"/>
              <a:t>, shall see the land that </a:t>
            </a:r>
            <a:r>
              <a:rPr lang="en-US" sz="2800" b="1" i="1" dirty="0">
                <a:solidFill>
                  <a:srgbClr val="0070C0"/>
                </a:solidFill>
              </a:rPr>
              <a:t>I swore</a:t>
            </a:r>
            <a:r>
              <a:rPr lang="en-US" sz="2800" b="1" i="1" dirty="0"/>
              <a:t> </a:t>
            </a:r>
            <a:r>
              <a:rPr lang="en-US" sz="2800" b="1" i="1" dirty="0">
                <a:solidFill>
                  <a:srgbClr val="0070C0"/>
                </a:solidFill>
              </a:rPr>
              <a:t>to give to their fathers</a:t>
            </a:r>
            <a:r>
              <a:rPr lang="en-US" sz="2800" b="1" i="1" dirty="0"/>
              <a:t>.” </a:t>
            </a:r>
            <a:r>
              <a:rPr lang="en-US" sz="2800" b="1" dirty="0">
                <a:solidFill>
                  <a:srgbClr val="C00000"/>
                </a:solidFill>
              </a:rPr>
              <a:t>Numbers 14:22-23</a:t>
            </a:r>
            <a:r>
              <a:rPr lang="en-US" sz="2800" dirty="0"/>
              <a:t> </a:t>
            </a:r>
            <a:endParaRPr lang="en-US" sz="2800" b="1" i="1" dirty="0"/>
          </a:p>
          <a:p>
            <a:pPr marL="0" indent="0">
              <a:buNone/>
            </a:pPr>
            <a:endParaRPr lang="en-US" sz="2800" b="1" i="1" dirty="0"/>
          </a:p>
        </p:txBody>
      </p:sp>
    </p:spTree>
    <p:extLst>
      <p:ext uri="{BB962C8B-B14F-4D97-AF65-F5344CB8AC3E}">
        <p14:creationId xmlns:p14="http://schemas.microsoft.com/office/powerpoint/2010/main" val="327262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a:xfrm>
            <a:off x="2355926" y="901312"/>
            <a:ext cx="9547598" cy="1293028"/>
          </a:xfrm>
        </p:spPr>
        <p:txBody>
          <a:bodyPr>
            <a:normAutofit fontScale="90000"/>
          </a:bodyPr>
          <a:lstStyle/>
          <a:p>
            <a:r>
              <a:rPr lang="en-US" b="1" dirty="0">
                <a:solidFill>
                  <a:srgbClr val="FF0000"/>
                </a:solidFill>
              </a:rPr>
              <a:t>I.</a:t>
            </a:r>
            <a:r>
              <a:rPr lang="en-US" b="1" dirty="0"/>
              <a:t> Professed faith in God will be put to the test of obedience (</a:t>
            </a:r>
            <a:r>
              <a:rPr lang="en-US" b="1" i="1" dirty="0"/>
              <a:t>verses 7-11, 14) </a:t>
            </a:r>
            <a:endParaRPr lang="en-US" i="1" dirty="0"/>
          </a:p>
        </p:txBody>
      </p:sp>
      <p:sp>
        <p:nvSpPr>
          <p:cNvPr id="3" name="Content Placeholder 2">
            <a:extLst>
              <a:ext uri="{FF2B5EF4-FFF2-40B4-BE49-F238E27FC236}">
                <a16:creationId xmlns:a16="http://schemas.microsoft.com/office/drawing/2014/main" id="{387A15D7-8CDA-4540-9E8F-659345F95EDA}"/>
              </a:ext>
            </a:extLst>
          </p:cNvPr>
          <p:cNvSpPr>
            <a:spLocks noGrp="1"/>
          </p:cNvSpPr>
          <p:nvPr>
            <p:ph idx="1"/>
          </p:nvPr>
        </p:nvSpPr>
        <p:spPr>
          <a:xfrm>
            <a:off x="304799" y="2248348"/>
            <a:ext cx="11691257" cy="4607986"/>
          </a:xfrm>
        </p:spPr>
        <p:txBody>
          <a:bodyPr>
            <a:noAutofit/>
          </a:bodyPr>
          <a:lstStyle/>
          <a:p>
            <a:pPr marL="514350" indent="-514350">
              <a:buFont typeface="+mj-lt"/>
              <a:buAutoNum type="alphaUcPeriod"/>
            </a:pPr>
            <a:r>
              <a:rPr lang="en-US" sz="2800" b="1" dirty="0"/>
              <a:t>Unbelief will be revealed, through testing, by its persistent disobedience </a:t>
            </a:r>
            <a:r>
              <a:rPr lang="en-US" sz="2800" b="1" i="1" dirty="0"/>
              <a:t>(verses 7-11)</a:t>
            </a:r>
          </a:p>
          <a:p>
            <a:pPr marL="514350" indent="-514350">
              <a:buFont typeface="+mj-lt"/>
              <a:buAutoNum type="alphaUcPeriod"/>
            </a:pPr>
            <a:r>
              <a:rPr lang="en-US" sz="2800" b="1" dirty="0"/>
              <a:t>Genuine faith will persist in obedience </a:t>
            </a:r>
            <a:r>
              <a:rPr lang="en-US" sz="2800" b="1" i="1" dirty="0"/>
              <a:t>(verse 14 &amp; Numbers 14:1-30)</a:t>
            </a:r>
          </a:p>
          <a:p>
            <a:pPr marL="0" indent="0">
              <a:buNone/>
            </a:pPr>
            <a:r>
              <a:rPr lang="en-US" sz="2400" b="1" dirty="0">
                <a:solidFill>
                  <a:srgbClr val="FF0000"/>
                </a:solidFill>
              </a:rPr>
              <a:t>14</a:t>
            </a:r>
            <a:r>
              <a:rPr lang="en-US" sz="1600" b="1" dirty="0"/>
              <a:t> </a:t>
            </a:r>
            <a:r>
              <a:rPr lang="en-US" sz="2800" b="1" i="1" dirty="0"/>
              <a:t>For we have come to share in Christ, </a:t>
            </a:r>
            <a:r>
              <a:rPr lang="en-US" sz="2800" b="1" i="1" dirty="0">
                <a:solidFill>
                  <a:srgbClr val="0070C0"/>
                </a:solidFill>
              </a:rPr>
              <a:t>if indeed we hold our original confidence firm to the end</a:t>
            </a:r>
            <a:r>
              <a:rPr lang="en-US" sz="2800" b="1" i="1" dirty="0"/>
              <a:t>.</a:t>
            </a:r>
            <a:endParaRPr lang="en-US" sz="2400" b="1" i="1" dirty="0"/>
          </a:p>
        </p:txBody>
      </p:sp>
    </p:spTree>
    <p:extLst>
      <p:ext uri="{BB962C8B-B14F-4D97-AF65-F5344CB8AC3E}">
        <p14:creationId xmlns:p14="http://schemas.microsoft.com/office/powerpoint/2010/main" val="72781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4BBF-1EBA-444A-BCA4-720C36802283}"/>
              </a:ext>
            </a:extLst>
          </p:cNvPr>
          <p:cNvSpPr>
            <a:spLocks noGrp="1"/>
          </p:cNvSpPr>
          <p:nvPr>
            <p:ph type="title"/>
          </p:nvPr>
        </p:nvSpPr>
        <p:spPr/>
        <p:txBody>
          <a:bodyPr>
            <a:normAutofit/>
          </a:bodyPr>
          <a:lstStyle/>
          <a:p>
            <a:r>
              <a:rPr lang="en-US" sz="3600" b="1" dirty="0"/>
              <a:t>Numbers 14: </a:t>
            </a:r>
            <a:r>
              <a:rPr lang="en-US" sz="3600" b="1" dirty="0">
                <a:solidFill>
                  <a:srgbClr val="0070C0"/>
                </a:solidFill>
              </a:rPr>
              <a:t>Caleb</a:t>
            </a:r>
            <a:r>
              <a:rPr lang="en-US" sz="3600" b="1" dirty="0"/>
              <a:t> &amp; </a:t>
            </a:r>
            <a:r>
              <a:rPr lang="en-US" sz="3600" b="1" dirty="0">
                <a:solidFill>
                  <a:srgbClr val="0070C0"/>
                </a:solidFill>
              </a:rPr>
              <a:t>Joshua</a:t>
            </a:r>
            <a:r>
              <a:rPr lang="en-US" sz="3600" b="1" dirty="0"/>
              <a:t> stand out as models of genuine faith</a:t>
            </a:r>
            <a:endParaRPr lang="en-US" sz="3600" dirty="0"/>
          </a:p>
        </p:txBody>
      </p:sp>
      <p:sp>
        <p:nvSpPr>
          <p:cNvPr id="3" name="Content Placeholder 2">
            <a:extLst>
              <a:ext uri="{FF2B5EF4-FFF2-40B4-BE49-F238E27FC236}">
                <a16:creationId xmlns:a16="http://schemas.microsoft.com/office/drawing/2014/main" id="{74B89ECE-7A8E-4594-B24A-5FE97D3A3192}"/>
              </a:ext>
            </a:extLst>
          </p:cNvPr>
          <p:cNvSpPr>
            <a:spLocks noGrp="1"/>
          </p:cNvSpPr>
          <p:nvPr>
            <p:ph idx="1"/>
          </p:nvPr>
        </p:nvSpPr>
        <p:spPr/>
        <p:txBody>
          <a:bodyPr>
            <a:normAutofit/>
          </a:bodyPr>
          <a:lstStyle/>
          <a:p>
            <a:pPr marL="0" indent="0">
              <a:buNone/>
            </a:pPr>
            <a:r>
              <a:rPr lang="en-US" sz="2800" b="1" dirty="0"/>
              <a:t>“</a:t>
            </a:r>
            <a:r>
              <a:rPr lang="en-US" sz="2800" b="1" i="1" dirty="0"/>
              <a:t>And Joshua the son of Nun and Caleb the son of Jephunneh, who were among those who had spied out the land, tore their clothes and said to all the congregation of the people of Israel, ‘The land, which we passed through to spy it out, is an exceedingly good land. </a:t>
            </a:r>
            <a:r>
              <a:rPr lang="en-US" sz="2800" b="1" i="1" dirty="0">
                <a:solidFill>
                  <a:srgbClr val="0070C0"/>
                </a:solidFill>
              </a:rPr>
              <a:t>If the </a:t>
            </a:r>
            <a:r>
              <a:rPr lang="en-US" sz="2800" b="1" i="1" cap="small" dirty="0">
                <a:solidFill>
                  <a:srgbClr val="0070C0"/>
                </a:solidFill>
              </a:rPr>
              <a:t>Lord</a:t>
            </a:r>
            <a:r>
              <a:rPr lang="en-US" sz="2800" b="1" i="1" dirty="0">
                <a:solidFill>
                  <a:srgbClr val="0070C0"/>
                </a:solidFill>
              </a:rPr>
              <a:t> delights in us, he will bring us into this land and give it to us</a:t>
            </a:r>
            <a:r>
              <a:rPr lang="en-US" sz="2800" b="1" i="1" dirty="0"/>
              <a:t>, a land that flows with milk and honey. Only </a:t>
            </a:r>
            <a:r>
              <a:rPr lang="en-US" sz="2800" b="1" i="1" dirty="0">
                <a:solidFill>
                  <a:srgbClr val="0070C0"/>
                </a:solidFill>
              </a:rPr>
              <a:t>do not rebel against the </a:t>
            </a:r>
            <a:r>
              <a:rPr lang="en-US" sz="2800" b="1" i="1" cap="small" dirty="0">
                <a:solidFill>
                  <a:srgbClr val="0070C0"/>
                </a:solidFill>
              </a:rPr>
              <a:t>Lord</a:t>
            </a:r>
            <a:r>
              <a:rPr lang="en-US" sz="2800" b="1" i="1" dirty="0"/>
              <a:t>. And </a:t>
            </a:r>
            <a:r>
              <a:rPr lang="en-US" sz="2800" b="1" i="1" dirty="0">
                <a:solidFill>
                  <a:srgbClr val="0070C0"/>
                </a:solidFill>
              </a:rPr>
              <a:t>do not fear the people of the land</a:t>
            </a:r>
            <a:r>
              <a:rPr lang="en-US" sz="2800" b="1" i="1" dirty="0"/>
              <a:t>, for they are bread for us. </a:t>
            </a:r>
            <a:r>
              <a:rPr lang="en-US" sz="2800" b="1" i="1" dirty="0">
                <a:solidFill>
                  <a:srgbClr val="0070C0"/>
                </a:solidFill>
              </a:rPr>
              <a:t>Their protection is removed from them</a:t>
            </a:r>
            <a:r>
              <a:rPr lang="en-US" sz="2800" b="1" i="1" dirty="0"/>
              <a:t>, and </a:t>
            </a:r>
            <a:r>
              <a:rPr lang="en-US" sz="2800" b="1" i="1" dirty="0">
                <a:solidFill>
                  <a:srgbClr val="0070C0"/>
                </a:solidFill>
              </a:rPr>
              <a:t>the </a:t>
            </a:r>
            <a:r>
              <a:rPr lang="en-US" sz="2800" b="1" i="1" cap="small" dirty="0">
                <a:solidFill>
                  <a:srgbClr val="0070C0"/>
                </a:solidFill>
              </a:rPr>
              <a:t>Lord</a:t>
            </a:r>
            <a:r>
              <a:rPr lang="en-US" sz="2800" b="1" i="1" dirty="0">
                <a:solidFill>
                  <a:srgbClr val="0070C0"/>
                </a:solidFill>
              </a:rPr>
              <a:t> is with us</a:t>
            </a:r>
            <a:r>
              <a:rPr lang="en-US" sz="2800" b="1" i="1" dirty="0"/>
              <a:t>; do not fear them.’</a:t>
            </a:r>
            <a:r>
              <a:rPr lang="en-US" sz="2800" b="1" dirty="0"/>
              <a:t>” </a:t>
            </a:r>
            <a:r>
              <a:rPr lang="en-US" sz="2800" b="1" dirty="0">
                <a:solidFill>
                  <a:srgbClr val="C00000"/>
                </a:solidFill>
              </a:rPr>
              <a:t>Numbers 14:6-9</a:t>
            </a:r>
          </a:p>
        </p:txBody>
      </p:sp>
    </p:spTree>
    <p:extLst>
      <p:ext uri="{BB962C8B-B14F-4D97-AF65-F5344CB8AC3E}">
        <p14:creationId xmlns:p14="http://schemas.microsoft.com/office/powerpoint/2010/main" val="427734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4BBF-1EBA-444A-BCA4-720C36802283}"/>
              </a:ext>
            </a:extLst>
          </p:cNvPr>
          <p:cNvSpPr>
            <a:spLocks noGrp="1"/>
          </p:cNvSpPr>
          <p:nvPr>
            <p:ph type="title"/>
          </p:nvPr>
        </p:nvSpPr>
        <p:spPr/>
        <p:txBody>
          <a:bodyPr>
            <a:normAutofit/>
          </a:bodyPr>
          <a:lstStyle/>
          <a:p>
            <a:r>
              <a:rPr lang="en-US" sz="3600" b="1" dirty="0"/>
              <a:t>Numbers 14: </a:t>
            </a:r>
            <a:r>
              <a:rPr lang="en-US" sz="3600" b="1" dirty="0">
                <a:solidFill>
                  <a:srgbClr val="0070C0"/>
                </a:solidFill>
              </a:rPr>
              <a:t>Caleb</a:t>
            </a:r>
            <a:r>
              <a:rPr lang="en-US" sz="3600" b="1" dirty="0"/>
              <a:t> &amp; </a:t>
            </a:r>
            <a:r>
              <a:rPr lang="en-US" sz="3600" b="1" dirty="0">
                <a:solidFill>
                  <a:srgbClr val="0070C0"/>
                </a:solidFill>
              </a:rPr>
              <a:t>Joshua</a:t>
            </a:r>
            <a:r>
              <a:rPr lang="en-US" sz="3600" b="1" dirty="0"/>
              <a:t> stand out as models of genuine faith</a:t>
            </a:r>
            <a:endParaRPr lang="en-US" sz="3600" dirty="0"/>
          </a:p>
        </p:txBody>
      </p:sp>
      <p:sp>
        <p:nvSpPr>
          <p:cNvPr id="3" name="Content Placeholder 2">
            <a:extLst>
              <a:ext uri="{FF2B5EF4-FFF2-40B4-BE49-F238E27FC236}">
                <a16:creationId xmlns:a16="http://schemas.microsoft.com/office/drawing/2014/main" id="{74B89ECE-7A8E-4594-B24A-5FE97D3A3192}"/>
              </a:ext>
            </a:extLst>
          </p:cNvPr>
          <p:cNvSpPr>
            <a:spLocks noGrp="1"/>
          </p:cNvSpPr>
          <p:nvPr>
            <p:ph idx="1"/>
          </p:nvPr>
        </p:nvSpPr>
        <p:spPr/>
        <p:txBody>
          <a:bodyPr>
            <a:normAutofit/>
          </a:bodyPr>
          <a:lstStyle/>
          <a:p>
            <a:pPr marL="0" indent="0">
              <a:buNone/>
            </a:pPr>
            <a:r>
              <a:rPr lang="en-US" sz="2800" b="1" dirty="0"/>
              <a:t>“</a:t>
            </a:r>
            <a:r>
              <a:rPr lang="en-US" sz="2800" b="1" i="1" dirty="0"/>
              <a:t>…</a:t>
            </a:r>
            <a:r>
              <a:rPr lang="en-US" sz="2800" b="1" i="1" dirty="0">
                <a:solidFill>
                  <a:srgbClr val="0070C0"/>
                </a:solidFill>
              </a:rPr>
              <a:t>my servant Caleb</a:t>
            </a:r>
            <a:r>
              <a:rPr lang="en-US" sz="2800" b="1" i="1" dirty="0"/>
              <a:t>, </a:t>
            </a:r>
            <a:r>
              <a:rPr lang="en-US" sz="2800" b="1" i="1" dirty="0">
                <a:solidFill>
                  <a:srgbClr val="0070C0"/>
                </a:solidFill>
              </a:rPr>
              <a:t>because </a:t>
            </a:r>
            <a:r>
              <a:rPr lang="en-US" sz="2800" b="1" i="1" u="sng" dirty="0">
                <a:solidFill>
                  <a:srgbClr val="0070C0"/>
                </a:solidFill>
              </a:rPr>
              <a:t>he has a different spirit</a:t>
            </a:r>
            <a:r>
              <a:rPr lang="en-US" sz="2800" b="1" i="1" dirty="0">
                <a:solidFill>
                  <a:srgbClr val="0070C0"/>
                </a:solidFill>
              </a:rPr>
              <a:t> and </a:t>
            </a:r>
            <a:r>
              <a:rPr lang="en-US" sz="2800" b="1" i="1" u="sng" dirty="0">
                <a:solidFill>
                  <a:srgbClr val="0070C0"/>
                </a:solidFill>
              </a:rPr>
              <a:t>has followed me fully</a:t>
            </a:r>
            <a:r>
              <a:rPr lang="en-US" sz="2800" b="1" i="1" dirty="0"/>
              <a:t>, </a:t>
            </a:r>
            <a:r>
              <a:rPr lang="en-US" sz="2800" b="1" i="1" dirty="0">
                <a:solidFill>
                  <a:srgbClr val="0070C0"/>
                </a:solidFill>
              </a:rPr>
              <a:t>I will bring into the land</a:t>
            </a:r>
            <a:r>
              <a:rPr lang="en-US" sz="2800" b="1" i="1" dirty="0"/>
              <a:t> into which he went, and his descendants shall possess it … your dead bodies shall fall in this wilderness, and of all your number, listed in the census from twenty years old and upward, who have grumbled against me, not one shall come into the land where I swore that I would make you dwell, except </a:t>
            </a:r>
            <a:r>
              <a:rPr lang="en-US" sz="2800" b="1" i="1" dirty="0">
                <a:solidFill>
                  <a:srgbClr val="0070C0"/>
                </a:solidFill>
              </a:rPr>
              <a:t>Caleb</a:t>
            </a:r>
            <a:r>
              <a:rPr lang="en-US" sz="2800" b="1" i="1" dirty="0"/>
              <a:t> the son of Jephunneh and </a:t>
            </a:r>
            <a:r>
              <a:rPr lang="en-US" sz="2800" b="1" i="1" dirty="0">
                <a:solidFill>
                  <a:srgbClr val="0070C0"/>
                </a:solidFill>
              </a:rPr>
              <a:t>Joshua</a:t>
            </a:r>
            <a:r>
              <a:rPr lang="en-US" sz="2800" b="1" i="1" dirty="0"/>
              <a:t> the son of Nun.</a:t>
            </a:r>
            <a:r>
              <a:rPr lang="en-US" sz="2800" b="1" dirty="0"/>
              <a:t>” </a:t>
            </a:r>
            <a:r>
              <a:rPr lang="en-US" sz="2800" b="1" dirty="0">
                <a:solidFill>
                  <a:srgbClr val="C00000"/>
                </a:solidFill>
              </a:rPr>
              <a:t>Numbers 14:24, 29-30</a:t>
            </a:r>
            <a:endParaRPr lang="en-US" sz="3600" b="1" dirty="0">
              <a:solidFill>
                <a:srgbClr val="C00000"/>
              </a:solidFill>
            </a:endParaRPr>
          </a:p>
        </p:txBody>
      </p:sp>
    </p:spTree>
    <p:extLst>
      <p:ext uri="{BB962C8B-B14F-4D97-AF65-F5344CB8AC3E}">
        <p14:creationId xmlns:p14="http://schemas.microsoft.com/office/powerpoint/2010/main" val="350188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Droplet</Template>
  <TotalTime>1239</TotalTime>
  <Words>1460</Words>
  <Application>Microsoft Macintosh PowerPoint</Application>
  <PresentationFormat>Widescreen</PresentationFormat>
  <Paragraphs>69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Gothic</vt:lpstr>
      <vt:lpstr>Vapor Trail</vt:lpstr>
      <vt:lpstr>Press on to maturity!</vt:lpstr>
      <vt:lpstr>“For we have come to share in Christ, if indeed we hold our original confidence firm to the end.” Hebrews 3:14 </vt:lpstr>
      <vt:lpstr>Genuine faith finishes the race: part 1</vt:lpstr>
      <vt:lpstr>I. Professed faith in God will be put to the test of obedience (verses 7-11, 14) </vt:lpstr>
      <vt:lpstr>I. Professed faith in God will be put to the test of obedience (verses 7-11, 14) </vt:lpstr>
      <vt:lpstr>I. Professed faith in God will be put to the test of obedience (verses 7-11, 14) </vt:lpstr>
      <vt:lpstr>I. Professed faith in God will be put to the test of obedience (verses 7-11, 14) </vt:lpstr>
      <vt:lpstr>Numbers 14: Caleb &amp; Joshua stand out as models of genuine faith</vt:lpstr>
      <vt:lpstr>Numbers 14: Caleb &amp; Joshua stand out as models of genuine faith</vt:lpstr>
      <vt:lpstr>II. Therefore, the church must “exhort one another every day” to walk in obedience… (verses 12-13)</vt:lpstr>
      <vt:lpstr>II. Therefore, the church must “exhort one another every day” to walk in obedience… (verses 12-13)</vt:lpstr>
      <vt:lpstr>II. Therefore, the church must “exhort one another every day” to walk in obedience… (verses 12-13)</vt:lpstr>
      <vt:lpstr>II. Therefore, the church must “exhort one another every day” to walk in obedience… (verses 12-13)</vt:lpstr>
      <vt:lpstr>III. Because the disobedience of unbelief will not lead to His rest (verses 14-19) </vt:lpstr>
      <vt:lpstr>III. Because the disobedience of unbelief will not lead to His rest (verses 14-19) </vt:lpstr>
      <vt:lpstr>III. Because the disobedience of unbelief will not lead to His rest (verses 14-19) </vt:lpstr>
      <vt:lpstr>III. Because the disobedience of unbelief will not lead to His rest (verses 14-19) </vt:lpstr>
      <vt:lpstr>III. Because the disobedience of unbelief will not lead to His rest (verses 14-19) </vt:lpstr>
      <vt:lpstr>Genuine faith finishes the race: part 2</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 on to maturity!</dc:title>
  <dc:creator>User1</dc:creator>
  <cp:lastModifiedBy>AV Leptondale</cp:lastModifiedBy>
  <cp:revision>80</cp:revision>
  <dcterms:created xsi:type="dcterms:W3CDTF">2019-01-17T18:47:20Z</dcterms:created>
  <dcterms:modified xsi:type="dcterms:W3CDTF">2019-03-16T16:03:08Z</dcterms:modified>
</cp:coreProperties>
</file>