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280" r:id="rId3"/>
    <p:sldId id="256" r:id="rId4"/>
    <p:sldId id="257" r:id="rId5"/>
    <p:sldId id="258" r:id="rId6"/>
    <p:sldId id="281" r:id="rId7"/>
    <p:sldId id="282" r:id="rId8"/>
    <p:sldId id="283" r:id="rId9"/>
    <p:sldId id="284" r:id="rId10"/>
    <p:sldId id="285" r:id="rId11"/>
    <p:sldId id="286" r:id="rId12"/>
    <p:sldId id="287" r:id="rId13"/>
    <p:sldId id="260" r:id="rId14"/>
    <p:sldId id="288"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2/16/19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2/16/19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2/16/19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2/16/19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2/16/19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2/16/19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ef.ly/logosres/esv?ref=BibleESV.Heb1.6&amp;off=110&amp;ctx=ngels+worship+him.%E2%80%9D+~%0a7%C2%A0%E2%80%A2%E2%80%A2Of+the+angels+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esv?ref=BibleESV.Heb1.6&amp;off=110&amp;ctx=ngels+worship+him.%E2%80%9D+~%0a7%C2%A0%E2%80%A2%E2%80%A2Of+the+angels+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esv?ref=BibleESV.Heb1.6&amp;off=110&amp;ctx=ngels+worship+him.%E2%80%9D+~%0a7%C2%A0%E2%80%A2%E2%80%A2Of+the+angels+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brews 12:1">
            <a:extLst>
              <a:ext uri="{FF2B5EF4-FFF2-40B4-BE49-F238E27FC236}">
                <a16:creationId xmlns:a16="http://schemas.microsoft.com/office/drawing/2014/main" id="{894F7C61-9575-4525-AE3D-7103A9D4C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091"/>
          <a:stretch/>
        </p:blipFill>
        <p:spPr bwMode="auto">
          <a:xfrm>
            <a:off x="4979894" y="548641"/>
            <a:ext cx="6858000" cy="362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5022029" y="4177142"/>
            <a:ext cx="7169971" cy="685800"/>
          </a:xfrm>
        </p:spPr>
        <p:txBody>
          <a:bodyPr>
            <a:normAutofit/>
          </a:bodyPr>
          <a:lstStyle/>
          <a:p>
            <a:r>
              <a:rPr lang="en-US" sz="2800" b="1" i="1" dirty="0"/>
              <a:t>A Sermon Series on the book of Hebrews</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602429" y="1685069"/>
            <a:ext cx="4785361" cy="1825096"/>
          </a:xfrm>
        </p:spPr>
        <p:txBody>
          <a:bodyPr>
            <a:normAutofit fontScale="90000"/>
          </a:bodyPr>
          <a:lstStyle/>
          <a:p>
            <a:r>
              <a:rPr lang="en-US" b="1" dirty="0"/>
              <a:t>Press on to maturity!</a:t>
            </a:r>
          </a:p>
        </p:txBody>
      </p:sp>
    </p:spTree>
    <p:extLst>
      <p:ext uri="{BB962C8B-B14F-4D97-AF65-F5344CB8AC3E}">
        <p14:creationId xmlns:p14="http://schemas.microsoft.com/office/powerpoint/2010/main" val="130391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457200" indent="-457200">
              <a:lnSpc>
                <a:spcPct val="100000"/>
              </a:lnSpc>
              <a:buFont typeface="+mj-lt"/>
              <a:buAutoNum type="alphaUcPeriod"/>
            </a:pPr>
            <a:r>
              <a:rPr lang="en-US" sz="2800" b="1" dirty="0"/>
              <a:t>Do we realize how much more reliable His new covenant will prove to be? </a:t>
            </a:r>
            <a:r>
              <a:rPr lang="en-US" sz="2800" b="1" i="1" dirty="0"/>
              <a:t>(verses 3-4)</a:t>
            </a:r>
          </a:p>
          <a:p>
            <a:pPr marL="971550" lvl="1" indent="-514350">
              <a:lnSpc>
                <a:spcPct val="100000"/>
              </a:lnSpc>
              <a:buFont typeface="+mj-lt"/>
              <a:buAutoNum type="arabicPeriod"/>
            </a:pPr>
            <a:r>
              <a:rPr lang="en-US" sz="2600" b="1" dirty="0">
                <a:solidFill>
                  <a:srgbClr val="FF0000"/>
                </a:solidFill>
              </a:rPr>
              <a:t>It was declared at first by the Lord  </a:t>
            </a:r>
            <a:r>
              <a:rPr lang="en-US" sz="2600" b="1" i="1" dirty="0">
                <a:solidFill>
                  <a:srgbClr val="FF0000"/>
                </a:solidFill>
              </a:rPr>
              <a:t>(verse 3)</a:t>
            </a:r>
          </a:p>
          <a:p>
            <a:pPr marL="971550" lvl="1" indent="-514350">
              <a:lnSpc>
                <a:spcPct val="100000"/>
              </a:lnSpc>
              <a:buFont typeface="+mj-lt"/>
              <a:buAutoNum type="arabicPeriod"/>
            </a:pPr>
            <a:r>
              <a:rPr lang="en-US" sz="2600" b="1" dirty="0">
                <a:solidFill>
                  <a:srgbClr val="FF0000"/>
                </a:solidFill>
              </a:rPr>
              <a:t>It was attested to by those who heard from the Lord </a:t>
            </a:r>
            <a:r>
              <a:rPr lang="en-US" sz="2600" b="1" i="1" dirty="0">
                <a:solidFill>
                  <a:srgbClr val="FF0000"/>
                </a:solidFill>
              </a:rPr>
              <a:t>(verse 3)</a:t>
            </a:r>
          </a:p>
          <a:p>
            <a:pPr marL="0" indent="0">
              <a:buNone/>
            </a:pPr>
            <a:r>
              <a:rPr lang="en-US" sz="2400" b="1" dirty="0">
                <a:solidFill>
                  <a:srgbClr val="FF0000"/>
                </a:solidFill>
              </a:rPr>
              <a:t>3 </a:t>
            </a:r>
            <a:r>
              <a:rPr lang="en-US" sz="2800" b="1" i="1" dirty="0"/>
              <a:t>how shall we escape if we neglect such a great salvation? It was declared at first by the Lord, and </a:t>
            </a:r>
            <a:r>
              <a:rPr lang="en-US" sz="2800" b="1" i="1" dirty="0">
                <a:solidFill>
                  <a:srgbClr val="0070C0"/>
                </a:solidFill>
              </a:rPr>
              <a:t>it was attested to us by those who heard</a:t>
            </a:r>
            <a:r>
              <a:rPr lang="en-US" sz="2800" b="1" i="1" dirty="0"/>
              <a:t>, </a:t>
            </a:r>
          </a:p>
        </p:txBody>
      </p:sp>
    </p:spTree>
    <p:extLst>
      <p:ext uri="{BB962C8B-B14F-4D97-AF65-F5344CB8AC3E}">
        <p14:creationId xmlns:p14="http://schemas.microsoft.com/office/powerpoint/2010/main" val="19742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329" y="871949"/>
            <a:ext cx="8610600" cy="1293028"/>
          </a:xfrm>
        </p:spPr>
        <p:txBody>
          <a:bodyPr>
            <a:noAutofit/>
          </a:bodyPr>
          <a:lstStyle/>
          <a:p>
            <a:r>
              <a:rPr lang="en-US" sz="3200" b="1" dirty="0">
                <a:solidFill>
                  <a:srgbClr val="FF0000"/>
                </a:solidFill>
              </a:rPr>
              <a:t>3 </a:t>
            </a:r>
            <a:r>
              <a:rPr lang="en-US" sz="3200" b="1" dirty="0">
                <a:solidFill>
                  <a:srgbClr val="0070C0"/>
                </a:solidFill>
              </a:rPr>
              <a:t>…</a:t>
            </a:r>
            <a:r>
              <a:rPr lang="en-US" sz="3200" b="1" i="1" dirty="0">
                <a:solidFill>
                  <a:srgbClr val="0070C0"/>
                </a:solidFill>
              </a:rPr>
              <a:t>it was attested to us by those who heard</a:t>
            </a:r>
            <a:r>
              <a:rPr lang="en-US" sz="3200" b="1" i="1" dirty="0"/>
              <a:t>, </a:t>
            </a:r>
            <a:br>
              <a:rPr lang="en-US" sz="3200" b="1" i="1" dirty="0"/>
            </a:br>
            <a:endParaRPr lang="en-US" sz="3200" dirty="0"/>
          </a:p>
        </p:txBody>
      </p:sp>
      <p:sp>
        <p:nvSpPr>
          <p:cNvPr id="3" name="Content Placeholder 2"/>
          <p:cNvSpPr>
            <a:spLocks noGrp="1"/>
          </p:cNvSpPr>
          <p:nvPr>
            <p:ph idx="1"/>
          </p:nvPr>
        </p:nvSpPr>
        <p:spPr/>
        <p:txBody>
          <a:bodyPr>
            <a:normAutofit/>
          </a:bodyPr>
          <a:lstStyle/>
          <a:p>
            <a:pPr marL="0" indent="0">
              <a:buNone/>
            </a:pPr>
            <a:r>
              <a:rPr lang="en-US" sz="2800" b="1" dirty="0"/>
              <a:t>“</a:t>
            </a:r>
            <a:r>
              <a:rPr lang="en-US" sz="2800" b="1" i="1" dirty="0"/>
              <a:t>But the Helper, the Holy Spirit, whom the Father will send in my name, he will teach you </a:t>
            </a:r>
            <a:r>
              <a:rPr lang="en-US" sz="2800" b="1" i="1" u="sng" dirty="0"/>
              <a:t>all things</a:t>
            </a:r>
            <a:r>
              <a:rPr lang="en-US" sz="2800" b="1" i="1" dirty="0"/>
              <a:t> and bring to your remembrance </a:t>
            </a:r>
            <a:r>
              <a:rPr lang="en-US" sz="2800" b="1" i="1" u="sng" dirty="0"/>
              <a:t>all that I have said to you.</a:t>
            </a:r>
            <a:r>
              <a:rPr lang="en-US" sz="2800" b="1" dirty="0"/>
              <a:t>” </a:t>
            </a:r>
            <a:r>
              <a:rPr lang="en-US" sz="2800" b="1" dirty="0">
                <a:solidFill>
                  <a:srgbClr val="C00000"/>
                </a:solidFill>
              </a:rPr>
              <a:t>John 14:26</a:t>
            </a:r>
          </a:p>
        </p:txBody>
      </p:sp>
    </p:spTree>
    <p:extLst>
      <p:ext uri="{BB962C8B-B14F-4D97-AF65-F5344CB8AC3E}">
        <p14:creationId xmlns:p14="http://schemas.microsoft.com/office/powerpoint/2010/main" val="202109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a:xfrm>
            <a:off x="3581400" y="535773"/>
            <a:ext cx="8610600" cy="1293028"/>
          </a:xfrm>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a:xfrm>
            <a:off x="685800" y="1869822"/>
            <a:ext cx="10820400" cy="4024125"/>
          </a:xfrm>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457200" indent="-457200">
              <a:lnSpc>
                <a:spcPct val="100000"/>
              </a:lnSpc>
              <a:buFont typeface="+mj-lt"/>
              <a:buAutoNum type="alphaUcPeriod"/>
            </a:pPr>
            <a:r>
              <a:rPr lang="en-US" sz="2800" b="1" dirty="0"/>
              <a:t>Do we realize how much more reliable His new covenant will prove to be? </a:t>
            </a:r>
            <a:r>
              <a:rPr lang="en-US" sz="2800" b="1" i="1" dirty="0"/>
              <a:t>(verses 3-4)</a:t>
            </a:r>
          </a:p>
          <a:p>
            <a:pPr marL="971550" lvl="1" indent="-514350">
              <a:lnSpc>
                <a:spcPct val="100000"/>
              </a:lnSpc>
              <a:buFont typeface="+mj-lt"/>
              <a:buAutoNum type="arabicPeriod"/>
            </a:pPr>
            <a:r>
              <a:rPr lang="en-US" sz="2600" b="1" dirty="0">
                <a:solidFill>
                  <a:srgbClr val="FF0000"/>
                </a:solidFill>
              </a:rPr>
              <a:t>It was declared at first by the Lord  </a:t>
            </a:r>
          </a:p>
          <a:p>
            <a:pPr marL="971550" lvl="1" indent="-514350">
              <a:lnSpc>
                <a:spcPct val="100000"/>
              </a:lnSpc>
              <a:buFont typeface="+mj-lt"/>
              <a:buAutoNum type="arabicPeriod"/>
            </a:pPr>
            <a:r>
              <a:rPr lang="en-US" sz="2600" b="1" dirty="0">
                <a:solidFill>
                  <a:srgbClr val="FF0000"/>
                </a:solidFill>
              </a:rPr>
              <a:t>It was attested to by those who heard from the Lord </a:t>
            </a:r>
          </a:p>
          <a:p>
            <a:pPr marL="971550" lvl="1" indent="-514350">
              <a:lnSpc>
                <a:spcPct val="100000"/>
              </a:lnSpc>
              <a:buFont typeface="+mj-lt"/>
              <a:buAutoNum type="arabicPeriod"/>
            </a:pPr>
            <a:r>
              <a:rPr lang="en-US" sz="2600" b="1" dirty="0">
                <a:solidFill>
                  <a:srgbClr val="FF0000"/>
                </a:solidFill>
              </a:rPr>
              <a:t>It was confirmed by God through mighty works of His power </a:t>
            </a:r>
            <a:r>
              <a:rPr lang="en-US" sz="2600" b="1" i="1" dirty="0">
                <a:solidFill>
                  <a:srgbClr val="FF0000"/>
                </a:solidFill>
              </a:rPr>
              <a:t>(verse 4)</a:t>
            </a:r>
          </a:p>
          <a:p>
            <a:pPr marL="457200" lvl="1" indent="0">
              <a:lnSpc>
                <a:spcPct val="100000"/>
              </a:lnSpc>
              <a:buNone/>
            </a:pPr>
            <a:r>
              <a:rPr lang="en-US" sz="2400" b="1" dirty="0">
                <a:solidFill>
                  <a:srgbClr val="FF0000"/>
                </a:solidFill>
              </a:rPr>
              <a:t>4 </a:t>
            </a:r>
            <a:r>
              <a:rPr lang="en-US" sz="2800" b="1" i="1" dirty="0"/>
              <a:t>…God also bore witness by signs and wonders and various miracles and by gifts of the Holy Spirit distributed according to his will.</a:t>
            </a:r>
            <a:r>
              <a:rPr lang="en-US" sz="2800" b="1" dirty="0"/>
              <a:t>” </a:t>
            </a:r>
            <a:endParaRPr lang="en-US" sz="2800" b="1" i="1" dirty="0"/>
          </a:p>
        </p:txBody>
      </p:sp>
    </p:spTree>
    <p:extLst>
      <p:ext uri="{BB962C8B-B14F-4D97-AF65-F5344CB8AC3E}">
        <p14:creationId xmlns:p14="http://schemas.microsoft.com/office/powerpoint/2010/main" val="7663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a:xfrm>
            <a:off x="2798915" y="764373"/>
            <a:ext cx="9296400" cy="1293028"/>
          </a:xfrm>
        </p:spPr>
        <p:txBody>
          <a:bodyPr>
            <a:normAutofit/>
          </a:bodyPr>
          <a:lstStyle/>
          <a:p>
            <a:r>
              <a:rPr lang="en-US" b="1" dirty="0">
                <a:solidFill>
                  <a:srgbClr val="FF0000"/>
                </a:solidFill>
              </a:rPr>
              <a:t>III. </a:t>
            </a:r>
            <a:r>
              <a:rPr lang="en-US" b="1" dirty="0"/>
              <a:t>Drifting leads to danger, not deliverance</a:t>
            </a:r>
            <a:endParaRPr lang="en-US" dirty="0"/>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0" indent="0">
              <a:buNone/>
            </a:pPr>
            <a:r>
              <a:rPr lang="en-US" sz="2800" b="1" dirty="0"/>
              <a:t>“</a:t>
            </a:r>
            <a:r>
              <a:rPr lang="en-US" sz="2800" b="1" i="1" dirty="0"/>
              <a:t>For it is impossible, in the case of those who have once been enlightened, who have tasted the heavenly gift, and have shared in the Holy Spirit, and have tasted the goodness of the word of God and the powers of the age to come, and then have fallen away, to restore them again to repentance, since they are crucifying once again the Son of God to their own harm and holding him up to contempt. For land that has drunk the rain that often falls on it, and produces a crop useful to those for whose sake it is cultivated, receives a blessing from God. But if it bears thorns and thistles, it is worthless and near to being cursed, and its end is to be burned.</a:t>
            </a:r>
            <a:r>
              <a:rPr lang="en-US" sz="2800" b="1" dirty="0"/>
              <a:t>” </a:t>
            </a:r>
            <a:r>
              <a:rPr lang="en-US" sz="2800" b="1" dirty="0">
                <a:solidFill>
                  <a:srgbClr val="C00000"/>
                </a:solidFill>
              </a:rPr>
              <a:t>Hebrews 6:4-8</a:t>
            </a:r>
            <a:endParaRPr lang="en-US" sz="2800" b="1" i="1" dirty="0">
              <a:solidFill>
                <a:srgbClr val="C00000"/>
              </a:solidFill>
            </a:endParaRPr>
          </a:p>
        </p:txBody>
      </p:sp>
    </p:spTree>
    <p:extLst>
      <p:ext uri="{BB962C8B-B14F-4D97-AF65-F5344CB8AC3E}">
        <p14:creationId xmlns:p14="http://schemas.microsoft.com/office/powerpoint/2010/main" val="106180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a:xfrm>
            <a:off x="2798915" y="764373"/>
            <a:ext cx="9296400" cy="1293028"/>
          </a:xfrm>
        </p:spPr>
        <p:txBody>
          <a:bodyPr>
            <a:normAutofit/>
          </a:bodyPr>
          <a:lstStyle/>
          <a:p>
            <a:r>
              <a:rPr lang="en-US" b="1" dirty="0">
                <a:solidFill>
                  <a:srgbClr val="FF0000"/>
                </a:solidFill>
              </a:rPr>
              <a:t>III. </a:t>
            </a:r>
            <a:r>
              <a:rPr lang="en-US" b="1" dirty="0"/>
              <a:t>Drifting leads to danger, not deliverance</a:t>
            </a:r>
            <a:endParaRPr lang="en-US" dirty="0"/>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0" indent="0">
              <a:buNone/>
            </a:pPr>
            <a:r>
              <a:rPr lang="en-US" sz="2800" b="1" dirty="0"/>
              <a:t>“</a:t>
            </a:r>
            <a:r>
              <a:rPr lang="en-US" sz="2800" b="1" i="1" dirty="0"/>
              <a:t>For if we go on sinning deliberately after receiving the knowledge of the truth, there no longer remains a sacrifice for sins, but a fearful expectation of judgment, and a fury of fire that will consume the adversaries.</a:t>
            </a:r>
            <a:r>
              <a:rPr lang="en-US" sz="2800" b="1" dirty="0"/>
              <a:t>” </a:t>
            </a:r>
            <a:r>
              <a:rPr lang="en-US" sz="2800" b="1" dirty="0">
                <a:solidFill>
                  <a:srgbClr val="C00000"/>
                </a:solidFill>
              </a:rPr>
              <a:t>Hebrews 10:26-27</a:t>
            </a:r>
            <a:endParaRPr lang="en-US" sz="2800" b="1" i="1" dirty="0">
              <a:solidFill>
                <a:srgbClr val="C00000"/>
              </a:solidFill>
            </a:endParaRPr>
          </a:p>
        </p:txBody>
      </p:sp>
    </p:spTree>
    <p:extLst>
      <p:ext uri="{BB962C8B-B14F-4D97-AF65-F5344CB8AC3E}">
        <p14:creationId xmlns:p14="http://schemas.microsoft.com/office/powerpoint/2010/main" val="32020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a:xfrm>
            <a:off x="46004" y="168442"/>
            <a:ext cx="12097870" cy="6521116"/>
          </a:xfrm>
        </p:spPr>
        <p:txBody>
          <a:bodyPr>
            <a:noAutofit/>
          </a:bodyPr>
          <a:lstStyle/>
          <a:p>
            <a:pPr marL="0" indent="0">
              <a:buNone/>
            </a:pPr>
            <a:r>
              <a:rPr lang="en-US" sz="2600" b="1" dirty="0"/>
              <a:t>“</a:t>
            </a:r>
            <a:r>
              <a:rPr lang="en-US" sz="2600" b="1" i="1" dirty="0"/>
              <a:t>For you have not come to what may be touched, a blazing fire and darkness and gloom and a tempest and the sound of a trumpet and a voice whose words made the hearers beg that no further messages be spoken to them. For they could not endure the order that was given, ‘If even a beast touches the mountain, it shall be stoned.’ Indeed, so terrifying was the sight that Moses said, ‘I tremble with fear.’ But you have come to Mount Zion and to the city of the living God, the heavenly Jerusalem, and to innumerable angels in festal gathering, and to the assembly of the firstborn who are enrolled in heaven, and to God, the judge of all, and to the spirits of the righteous made perfect, and to Jesus, the mediator of a new covenant, and to the sprinkled blood that speaks a better word than the blood of Abel. See that you do not refuse him who is speaking. For if they did not escape when they refused him who warned them on earth, much less will we escape if we reject him who warns from heaven. At that time his voice shook the earth, but now he has promised, ‘Yet once more I will shake not only the earth but also the heavens.’</a:t>
            </a:r>
            <a:r>
              <a:rPr lang="en-US" sz="2600" b="1" dirty="0"/>
              <a:t>” </a:t>
            </a:r>
            <a:r>
              <a:rPr lang="en-US" sz="2600" b="1" dirty="0">
                <a:solidFill>
                  <a:srgbClr val="C00000"/>
                </a:solidFill>
              </a:rPr>
              <a:t>Hebrews 12:18-26</a:t>
            </a:r>
            <a:endParaRPr lang="en-US" sz="2600" b="1" i="1" dirty="0">
              <a:solidFill>
                <a:srgbClr val="C00000"/>
              </a:solidFill>
            </a:endParaRPr>
          </a:p>
        </p:txBody>
      </p:sp>
    </p:spTree>
    <p:extLst>
      <p:ext uri="{BB962C8B-B14F-4D97-AF65-F5344CB8AC3E}">
        <p14:creationId xmlns:p14="http://schemas.microsoft.com/office/powerpoint/2010/main" val="10657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D09A8-68EA-4DA7-9DD8-17BAB242DA2F}"/>
              </a:ext>
            </a:extLst>
          </p:cNvPr>
          <p:cNvSpPr>
            <a:spLocks noGrp="1"/>
          </p:cNvSpPr>
          <p:nvPr>
            <p:ph idx="1"/>
          </p:nvPr>
        </p:nvSpPr>
        <p:spPr/>
        <p:txBody>
          <a:bodyPr>
            <a:normAutofit/>
          </a:bodyPr>
          <a:lstStyle/>
          <a:p>
            <a:pPr marL="0" indent="0">
              <a:buNone/>
            </a:pPr>
            <a:r>
              <a:rPr lang="en-US" sz="2800" b="1" dirty="0"/>
              <a:t>“</a:t>
            </a:r>
            <a:r>
              <a:rPr lang="en-US" sz="2800" b="1" i="1" dirty="0"/>
              <a:t>People do not drift toward holiness. Apart from grace-driven effort, people do not gravitate toward godliness, prayer, obedience to Scripture, faith, and delight in the Lord. We drift toward compromise and call it tolerance; we drift toward disobedience and call it freedom; we drift toward superstition and call it faith. We cherish the indiscipline of lost self-control and call it relaxation; we slouch toward prayerlessness and delude ourselves into thinking we have escaped legalism; we slide toward godlessness and convince ourselves we have been liberated.</a:t>
            </a:r>
            <a:r>
              <a:rPr lang="en-US" sz="2800" b="1" dirty="0"/>
              <a:t>” </a:t>
            </a:r>
            <a:r>
              <a:rPr lang="en-US" sz="2800" b="1" dirty="0">
                <a:solidFill>
                  <a:srgbClr val="C00000"/>
                </a:solidFill>
              </a:rPr>
              <a:t>D.A. Carson</a:t>
            </a:r>
          </a:p>
        </p:txBody>
      </p:sp>
    </p:spTree>
    <p:extLst>
      <p:ext uri="{BB962C8B-B14F-4D97-AF65-F5344CB8AC3E}">
        <p14:creationId xmlns:p14="http://schemas.microsoft.com/office/powerpoint/2010/main" val="22204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251028" y="2931459"/>
            <a:ext cx="3250601" cy="685800"/>
          </a:xfrm>
        </p:spPr>
        <p:txBody>
          <a:bodyPr>
            <a:normAutofit/>
          </a:bodyPr>
          <a:lstStyle/>
          <a:p>
            <a:r>
              <a:rPr lang="en-US" sz="2800" b="1" i="1" dirty="0">
                <a:solidFill>
                  <a:srgbClr val="FFFFFF"/>
                </a:solidFill>
              </a:rPr>
              <a:t>Hebrews 2:1-4</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265375" y="985321"/>
            <a:ext cx="4785361" cy="1825096"/>
          </a:xfrm>
        </p:spPr>
        <p:txBody>
          <a:bodyPr>
            <a:noAutofit/>
          </a:bodyPr>
          <a:lstStyle/>
          <a:p>
            <a:r>
              <a:rPr lang="en-US" sz="4400" b="1" dirty="0">
                <a:solidFill>
                  <a:schemeClr val="bg1"/>
                </a:solidFill>
              </a:rPr>
              <a:t>Are we neglecting “such a great salvation”?</a:t>
            </a:r>
          </a:p>
        </p:txBody>
      </p:sp>
      <p:sp>
        <p:nvSpPr>
          <p:cNvPr id="4" name="TextBox 3">
            <a:extLst>
              <a:ext uri="{FF2B5EF4-FFF2-40B4-BE49-F238E27FC236}">
                <a16:creationId xmlns:a16="http://schemas.microsoft.com/office/drawing/2014/main" id="{075D16FC-D72A-4B25-BD93-913C9C193161}"/>
              </a:ext>
            </a:extLst>
          </p:cNvPr>
          <p:cNvSpPr txBox="1"/>
          <p:nvPr/>
        </p:nvSpPr>
        <p:spPr>
          <a:xfrm>
            <a:off x="0" y="5900362"/>
            <a:ext cx="12192000" cy="954107"/>
          </a:xfrm>
          <a:prstGeom prst="rect">
            <a:avLst/>
          </a:prstGeom>
          <a:noFill/>
        </p:spPr>
        <p:txBody>
          <a:bodyPr wrap="square" rtlCol="0">
            <a:spAutoFit/>
          </a:bodyPr>
          <a:lstStyle/>
          <a:p>
            <a:pPr algn="ctr"/>
            <a:r>
              <a:rPr lang="en-US" sz="2800" b="1" i="1" dirty="0">
                <a:solidFill>
                  <a:schemeClr val="accent6">
                    <a:lumMod val="20000"/>
                    <a:lumOff val="80000"/>
                  </a:schemeClr>
                </a:solidFill>
              </a:rPr>
              <a:t>“we must pay much closer attention to what we have heard, lest we drift away from it.”</a:t>
            </a:r>
          </a:p>
        </p:txBody>
      </p:sp>
    </p:spTree>
    <p:extLst>
      <p:ext uri="{BB962C8B-B14F-4D97-AF65-F5344CB8AC3E}">
        <p14:creationId xmlns:p14="http://schemas.microsoft.com/office/powerpoint/2010/main" val="24931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552419" y="764373"/>
            <a:ext cx="8610600" cy="1293028"/>
          </a:xfrm>
        </p:spPr>
        <p:txBody>
          <a:bodyPr>
            <a:normAutofit fontScale="90000"/>
          </a:bodyPr>
          <a:lstStyle/>
          <a:p>
            <a:r>
              <a:rPr lang="en-US" b="1" dirty="0">
                <a:solidFill>
                  <a:srgbClr val="FF0000"/>
                </a:solidFill>
              </a:rPr>
              <a:t>I.</a:t>
            </a:r>
            <a:r>
              <a:rPr lang="en-US" b="1" dirty="0"/>
              <a:t> Are we </a:t>
            </a:r>
            <a:r>
              <a:rPr lang="en-US" b="1" u="sng" dirty="0"/>
              <a:t>careless</a:t>
            </a:r>
            <a:r>
              <a:rPr lang="en-US" b="1" dirty="0"/>
              <a:t> with the truth of the gospel which we have heard?</a:t>
            </a:r>
            <a:r>
              <a:rPr lang="en-US" b="1" i="1" dirty="0"/>
              <a:t>(verse 1)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248348"/>
            <a:ext cx="11691257" cy="4607986"/>
          </a:xfrm>
        </p:spPr>
        <p:txBody>
          <a:bodyPr>
            <a:noAutofit/>
          </a:bodyPr>
          <a:lstStyle/>
          <a:p>
            <a:pPr marL="0" indent="0">
              <a:buNone/>
            </a:pPr>
            <a:r>
              <a:rPr lang="en-US" sz="2400" b="1" dirty="0">
                <a:solidFill>
                  <a:srgbClr val="FF0000"/>
                </a:solidFill>
              </a:rPr>
              <a:t>1</a:t>
            </a:r>
            <a:r>
              <a:rPr lang="en-US" sz="2800" b="1" dirty="0">
                <a:solidFill>
                  <a:srgbClr val="FF0000"/>
                </a:solidFill>
              </a:rPr>
              <a:t> </a:t>
            </a:r>
            <a:r>
              <a:rPr lang="en-US" sz="2800" b="1" i="1" dirty="0"/>
              <a:t>Therefore we must </a:t>
            </a:r>
            <a:r>
              <a:rPr lang="en-US" sz="2800" b="1" i="1" u="sng" dirty="0"/>
              <a:t>pay much closer attention</a:t>
            </a:r>
            <a:r>
              <a:rPr lang="en-US" sz="2800" b="1" i="1" dirty="0"/>
              <a:t> to what we have heard, </a:t>
            </a:r>
            <a:r>
              <a:rPr lang="en-US" sz="2800" b="1" i="1" u="sng" dirty="0"/>
              <a:t>lest we drift away</a:t>
            </a:r>
            <a:r>
              <a:rPr lang="en-US" sz="2800" b="1" i="1" dirty="0"/>
              <a:t> from it.</a:t>
            </a:r>
          </a:p>
          <a:p>
            <a:pPr marL="0" indent="0">
              <a:buNone/>
            </a:pPr>
            <a:endParaRPr lang="en-US" sz="2800" b="1" i="1" dirty="0"/>
          </a:p>
          <a:p>
            <a:pPr marL="0" indent="0">
              <a:buNone/>
            </a:pPr>
            <a:r>
              <a:rPr lang="en-US" sz="2800" b="1" dirty="0"/>
              <a:t>“</a:t>
            </a:r>
            <a:r>
              <a:rPr lang="en-US" sz="2800" b="1" i="1" dirty="0"/>
              <a:t>For it is time for judgment to begin at the household of God; and if it begins with us, what will be the outcome for those </a:t>
            </a:r>
            <a:r>
              <a:rPr lang="en-US" sz="2800" b="1" i="1" u="sng" dirty="0"/>
              <a:t>who do not obey the gospel of God</a:t>
            </a:r>
            <a:r>
              <a:rPr lang="en-US" sz="2800" b="1" i="1" dirty="0"/>
              <a:t>?</a:t>
            </a:r>
            <a:r>
              <a:rPr lang="en-US" sz="2800" b="1" dirty="0"/>
              <a:t>” </a:t>
            </a:r>
            <a:r>
              <a:rPr lang="en-US" sz="2800" b="1" dirty="0">
                <a:solidFill>
                  <a:srgbClr val="C00000"/>
                </a:solidFill>
              </a:rPr>
              <a:t>1 Peter 4:17</a:t>
            </a:r>
            <a:r>
              <a:rPr lang="en-US" sz="2800" b="1" dirty="0"/>
              <a:t> </a:t>
            </a:r>
            <a:endParaRPr lang="en-US" sz="2800" b="1" i="1" dirty="0"/>
          </a:p>
          <a:p>
            <a:pPr marL="0" indent="0">
              <a:buNone/>
            </a:pPr>
            <a:r>
              <a:rPr lang="en-US" sz="2800" b="1" dirty="0"/>
              <a:t>    </a:t>
            </a:r>
            <a:endParaRPr lang="en-US" sz="2800" b="1" dirty="0">
              <a:solidFill>
                <a:srgbClr val="C00000"/>
              </a:solidFill>
            </a:endParaRPr>
          </a:p>
        </p:txBody>
      </p:sp>
    </p:spTree>
    <p:extLst>
      <p:ext uri="{BB962C8B-B14F-4D97-AF65-F5344CB8AC3E}">
        <p14:creationId xmlns:p14="http://schemas.microsoft.com/office/powerpoint/2010/main" val="1279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0" indent="0">
              <a:buNone/>
            </a:pPr>
            <a:r>
              <a:rPr lang="en-US" sz="2400" b="1" dirty="0">
                <a:solidFill>
                  <a:srgbClr val="FF0000"/>
                </a:solidFill>
              </a:rPr>
              <a:t>2 </a:t>
            </a:r>
            <a:r>
              <a:rPr lang="en-US" sz="2800" b="1" i="1" dirty="0"/>
              <a:t>For since the message declared by angels </a:t>
            </a:r>
            <a:r>
              <a:rPr lang="en-US" sz="2800" b="1" i="1" u="sng" dirty="0"/>
              <a:t>proved to be reliable</a:t>
            </a:r>
            <a:r>
              <a:rPr lang="en-US" sz="2800" b="1" i="1" dirty="0"/>
              <a:t>, and </a:t>
            </a:r>
            <a:r>
              <a:rPr lang="en-US" sz="2800" b="1" i="1" u="sng" dirty="0"/>
              <a:t>every transgression or disobedience received a just retribution</a:t>
            </a:r>
            <a:r>
              <a:rPr lang="en-US" sz="2800" b="1" i="1" dirty="0"/>
              <a:t>…</a:t>
            </a:r>
            <a:r>
              <a:rPr lang="en-US" sz="2800" b="1" dirty="0"/>
              <a:t> </a:t>
            </a:r>
            <a:endParaRPr lang="en-US" sz="2800" b="1" dirty="0">
              <a:hlinkClick r:id="rId2"/>
            </a:endParaRPr>
          </a:p>
        </p:txBody>
      </p:sp>
    </p:spTree>
    <p:extLst>
      <p:ext uri="{BB962C8B-B14F-4D97-AF65-F5344CB8AC3E}">
        <p14:creationId xmlns:p14="http://schemas.microsoft.com/office/powerpoint/2010/main" val="6437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457200" indent="-457200">
              <a:buFont typeface="+mj-lt"/>
              <a:buAutoNum type="alphaUcPeriod"/>
            </a:pPr>
            <a:r>
              <a:rPr lang="en-US" sz="2800" b="1" dirty="0"/>
              <a:t>Do we realize how much more reliable His new covenant will prove to be? </a:t>
            </a:r>
            <a:r>
              <a:rPr lang="en-US" sz="2800" b="1" i="1" dirty="0"/>
              <a:t>(verses 3-4)</a:t>
            </a:r>
          </a:p>
          <a:p>
            <a:pPr marL="0" indent="0">
              <a:buNone/>
            </a:pPr>
            <a:r>
              <a:rPr lang="en-US" sz="2400" b="1" dirty="0">
                <a:solidFill>
                  <a:srgbClr val="FF0000"/>
                </a:solidFill>
              </a:rPr>
              <a:t>3 </a:t>
            </a:r>
            <a:r>
              <a:rPr lang="en-US" sz="2800" b="1" i="1" dirty="0"/>
              <a:t>how shall we </a:t>
            </a:r>
            <a:r>
              <a:rPr lang="en-US" sz="2800" b="1" i="1" dirty="0">
                <a:solidFill>
                  <a:srgbClr val="0070C0"/>
                </a:solidFill>
              </a:rPr>
              <a:t>escape</a:t>
            </a:r>
            <a:r>
              <a:rPr lang="en-US" sz="2800" b="1" i="1" dirty="0"/>
              <a:t> if we neglect such a great salvation?</a:t>
            </a:r>
          </a:p>
          <a:p>
            <a:pPr marL="0" indent="0">
              <a:buNone/>
            </a:pPr>
            <a:endParaRPr lang="en-US" sz="2800" b="1" dirty="0"/>
          </a:p>
          <a:p>
            <a:pPr marL="0" indent="0">
              <a:buNone/>
            </a:pPr>
            <a:r>
              <a:rPr lang="en-US" sz="2800" b="1" dirty="0"/>
              <a:t>“</a:t>
            </a:r>
            <a:r>
              <a:rPr lang="en-US" sz="2800" b="1" i="1" dirty="0"/>
              <a:t>See that you do not refuse him who is speaking. For if they did not </a:t>
            </a:r>
            <a:r>
              <a:rPr lang="en-US" sz="2800" b="1" i="1" dirty="0">
                <a:solidFill>
                  <a:srgbClr val="0070C0"/>
                </a:solidFill>
              </a:rPr>
              <a:t>escape</a:t>
            </a:r>
            <a:r>
              <a:rPr lang="en-US" sz="2800" b="1" i="1" dirty="0"/>
              <a:t> when they refused him who warned them on earth, much less will we </a:t>
            </a:r>
            <a:r>
              <a:rPr lang="en-US" sz="2800" b="1" i="1" dirty="0">
                <a:solidFill>
                  <a:srgbClr val="0070C0"/>
                </a:solidFill>
              </a:rPr>
              <a:t>escape</a:t>
            </a:r>
            <a:r>
              <a:rPr lang="en-US" sz="2800" b="1" i="1" dirty="0"/>
              <a:t> if we reject him who warns from heaven.</a:t>
            </a:r>
            <a:r>
              <a:rPr lang="en-US" sz="2800" b="1" dirty="0"/>
              <a:t>” </a:t>
            </a:r>
            <a:r>
              <a:rPr lang="en-US" sz="2800" b="1" dirty="0">
                <a:solidFill>
                  <a:srgbClr val="C00000"/>
                </a:solidFill>
              </a:rPr>
              <a:t>Hebrews 12:25</a:t>
            </a:r>
            <a:endParaRPr lang="en-US" sz="2800" b="1" dirty="0">
              <a:solidFill>
                <a:srgbClr val="C00000"/>
              </a:solidFill>
              <a:hlinkClick r:id="rId2"/>
            </a:endParaRPr>
          </a:p>
        </p:txBody>
      </p:sp>
    </p:spTree>
    <p:extLst>
      <p:ext uri="{BB962C8B-B14F-4D97-AF65-F5344CB8AC3E}">
        <p14:creationId xmlns:p14="http://schemas.microsoft.com/office/powerpoint/2010/main" val="210721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457200" indent="-457200">
              <a:lnSpc>
                <a:spcPct val="100000"/>
              </a:lnSpc>
              <a:buFont typeface="+mj-lt"/>
              <a:buAutoNum type="alphaUcPeriod"/>
            </a:pPr>
            <a:r>
              <a:rPr lang="en-US" sz="2800" b="1" dirty="0"/>
              <a:t>Do we realize how much more reliable His new covenant will prove to be? </a:t>
            </a:r>
            <a:r>
              <a:rPr lang="en-US" sz="2800" b="1" i="1" dirty="0"/>
              <a:t>(verses 3-4)</a:t>
            </a:r>
          </a:p>
          <a:p>
            <a:pPr marL="0" indent="0">
              <a:lnSpc>
                <a:spcPct val="100000"/>
              </a:lnSpc>
              <a:buNone/>
            </a:pPr>
            <a:r>
              <a:rPr lang="en-US" sz="2400" b="1" dirty="0">
                <a:solidFill>
                  <a:srgbClr val="FF0000"/>
                </a:solidFill>
              </a:rPr>
              <a:t>3 </a:t>
            </a:r>
            <a:r>
              <a:rPr lang="en-US" sz="2800" b="1" i="1" dirty="0"/>
              <a:t>how shall we escape if we </a:t>
            </a:r>
            <a:r>
              <a:rPr lang="en-US" sz="2800" b="1" i="1" dirty="0">
                <a:solidFill>
                  <a:srgbClr val="0070C0"/>
                </a:solidFill>
              </a:rPr>
              <a:t>neglect</a:t>
            </a:r>
            <a:r>
              <a:rPr lang="en-US" sz="2800" b="1" i="1" dirty="0"/>
              <a:t> such a great salvation?</a:t>
            </a:r>
          </a:p>
          <a:p>
            <a:pPr marL="0" indent="0">
              <a:lnSpc>
                <a:spcPct val="100000"/>
              </a:lnSpc>
              <a:buNone/>
            </a:pPr>
            <a:r>
              <a:rPr lang="en-US" sz="2800" b="1" dirty="0"/>
              <a:t>“</a:t>
            </a:r>
            <a:r>
              <a:rPr lang="en-US" sz="2800" b="1" i="1" dirty="0"/>
              <a:t>not like the covenant that I made with their fathers on the day when I took them by the hand to bring them out of the land of Egypt. For they did not continue in my covenant, and so I </a:t>
            </a:r>
            <a:r>
              <a:rPr lang="en-US" sz="2800" b="1" i="1" dirty="0">
                <a:solidFill>
                  <a:srgbClr val="0070C0"/>
                </a:solidFill>
              </a:rPr>
              <a:t>showed no concern</a:t>
            </a:r>
            <a:r>
              <a:rPr lang="en-US" sz="2800" b="1" i="1" dirty="0"/>
              <a:t> for them, declares the Lord.</a:t>
            </a:r>
            <a:r>
              <a:rPr lang="en-US" sz="2800" b="1" dirty="0"/>
              <a:t>” </a:t>
            </a:r>
            <a:r>
              <a:rPr lang="en-US" sz="2800" b="1" dirty="0">
                <a:solidFill>
                  <a:srgbClr val="C00000"/>
                </a:solidFill>
              </a:rPr>
              <a:t>Hebrews 8:9</a:t>
            </a:r>
            <a:endParaRPr lang="en-US" sz="2800" b="1" dirty="0">
              <a:solidFill>
                <a:srgbClr val="C00000"/>
              </a:solidFill>
              <a:hlinkClick r:id="rId2"/>
            </a:endParaRPr>
          </a:p>
        </p:txBody>
      </p:sp>
      <p:cxnSp>
        <p:nvCxnSpPr>
          <p:cNvPr id="5" name="Straight Connector 4"/>
          <p:cNvCxnSpPr/>
          <p:nvPr/>
        </p:nvCxnSpPr>
        <p:spPr>
          <a:xfrm flipV="1">
            <a:off x="847165" y="4598894"/>
            <a:ext cx="10112188" cy="537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78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375C-215B-4BC2-866E-F674B6CE98D2}"/>
              </a:ext>
            </a:extLst>
          </p:cNvPr>
          <p:cNvSpPr>
            <a:spLocks noGrp="1"/>
          </p:cNvSpPr>
          <p:nvPr>
            <p:ph type="title"/>
          </p:nvPr>
        </p:nvSpPr>
        <p:spPr/>
        <p:txBody>
          <a:bodyPr>
            <a:normAutofit fontScale="90000"/>
          </a:bodyPr>
          <a:lstStyle/>
          <a:p>
            <a:r>
              <a:rPr lang="en-US" b="1" dirty="0">
                <a:solidFill>
                  <a:srgbClr val="FF0000"/>
                </a:solidFill>
              </a:rPr>
              <a:t>II. </a:t>
            </a:r>
            <a:r>
              <a:rPr lang="en-US" b="1" dirty="0"/>
              <a:t>Are we </a:t>
            </a:r>
            <a:r>
              <a:rPr lang="en-US" b="1" u="sng" dirty="0"/>
              <a:t>unconcerned</a:t>
            </a:r>
            <a:r>
              <a:rPr lang="en-US" b="1" dirty="0"/>
              <a:t> about the great salvation we’ve received? </a:t>
            </a:r>
          </a:p>
        </p:txBody>
      </p:sp>
      <p:sp>
        <p:nvSpPr>
          <p:cNvPr id="3" name="Content Placeholder 2">
            <a:extLst>
              <a:ext uri="{FF2B5EF4-FFF2-40B4-BE49-F238E27FC236}">
                <a16:creationId xmlns:a16="http://schemas.microsoft.com/office/drawing/2014/main" id="{DC816323-6CFB-445D-B8DA-91DA1C0B2D23}"/>
              </a:ext>
            </a:extLst>
          </p:cNvPr>
          <p:cNvSpPr>
            <a:spLocks noGrp="1"/>
          </p:cNvSpPr>
          <p:nvPr>
            <p:ph idx="1"/>
          </p:nvPr>
        </p:nvSpPr>
        <p:spPr/>
        <p:txBody>
          <a:bodyPr>
            <a:noAutofit/>
          </a:bodyPr>
          <a:lstStyle/>
          <a:p>
            <a:pPr marL="457200" indent="-457200">
              <a:buFont typeface="+mj-lt"/>
              <a:buAutoNum type="alphaUcPeriod"/>
            </a:pPr>
            <a:r>
              <a:rPr lang="en-US" sz="2800" b="1" dirty="0"/>
              <a:t>Do we realize God’s former covenant with His people Israel proved to be reliable?</a:t>
            </a:r>
            <a:r>
              <a:rPr lang="en-US" sz="2800" b="1" i="1" dirty="0"/>
              <a:t>(verse 2)</a:t>
            </a:r>
          </a:p>
          <a:p>
            <a:pPr marL="457200" indent="-457200">
              <a:lnSpc>
                <a:spcPct val="100000"/>
              </a:lnSpc>
              <a:buFont typeface="+mj-lt"/>
              <a:buAutoNum type="alphaUcPeriod"/>
            </a:pPr>
            <a:r>
              <a:rPr lang="en-US" sz="2800" b="1" dirty="0"/>
              <a:t>Do we realize how much more reliable His new covenant will prove to be? </a:t>
            </a:r>
            <a:r>
              <a:rPr lang="en-US" sz="2800" b="1" i="1" dirty="0"/>
              <a:t>(verses 3-4)</a:t>
            </a:r>
          </a:p>
          <a:p>
            <a:pPr marL="971550" lvl="1" indent="-514350">
              <a:lnSpc>
                <a:spcPct val="100000"/>
              </a:lnSpc>
              <a:buFont typeface="+mj-lt"/>
              <a:buAutoNum type="arabicPeriod"/>
            </a:pPr>
            <a:r>
              <a:rPr lang="en-US" sz="2600" b="1" dirty="0">
                <a:solidFill>
                  <a:srgbClr val="FF0000"/>
                </a:solidFill>
              </a:rPr>
              <a:t>It was declared at first by the Lord  </a:t>
            </a:r>
            <a:r>
              <a:rPr lang="en-US" sz="2600" b="1" i="1" dirty="0">
                <a:solidFill>
                  <a:srgbClr val="FF0000"/>
                </a:solidFill>
              </a:rPr>
              <a:t>(verse 3)</a:t>
            </a:r>
          </a:p>
          <a:p>
            <a:pPr marL="0" indent="0">
              <a:buNone/>
            </a:pPr>
            <a:r>
              <a:rPr lang="en-US" sz="2400" b="1" dirty="0">
                <a:solidFill>
                  <a:srgbClr val="FF0000"/>
                </a:solidFill>
              </a:rPr>
              <a:t>3 </a:t>
            </a:r>
            <a:r>
              <a:rPr lang="en-US" sz="2800" b="1" i="1" dirty="0"/>
              <a:t>how shall we escape if we neglect such a great salvation? </a:t>
            </a:r>
            <a:r>
              <a:rPr lang="en-US" sz="2800" b="1" i="1" dirty="0">
                <a:solidFill>
                  <a:srgbClr val="0070C0"/>
                </a:solidFill>
              </a:rPr>
              <a:t>It was declared at first by the Lord</a:t>
            </a:r>
            <a:r>
              <a:rPr lang="en-US" sz="2800" b="1" i="1" dirty="0"/>
              <a:t>, and it was attested to us by those who heard, </a:t>
            </a:r>
          </a:p>
        </p:txBody>
      </p:sp>
    </p:spTree>
    <p:extLst>
      <p:ext uri="{BB962C8B-B14F-4D97-AF65-F5344CB8AC3E}">
        <p14:creationId xmlns:p14="http://schemas.microsoft.com/office/powerpoint/2010/main" val="21330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rPr>
              <a:t>3 </a:t>
            </a:r>
            <a:r>
              <a:rPr lang="en-US" sz="3200" b="1" i="1" dirty="0">
                <a:solidFill>
                  <a:srgbClr val="0070C0"/>
                </a:solidFill>
              </a:rPr>
              <a:t>It was declared at first by the Lord…</a:t>
            </a:r>
            <a:endParaRPr lang="en-US" sz="3200" dirty="0"/>
          </a:p>
        </p:txBody>
      </p:sp>
      <p:sp>
        <p:nvSpPr>
          <p:cNvPr id="3" name="Content Placeholder 2"/>
          <p:cNvSpPr>
            <a:spLocks noGrp="1"/>
          </p:cNvSpPr>
          <p:nvPr>
            <p:ph idx="1"/>
          </p:nvPr>
        </p:nvSpPr>
        <p:spPr/>
        <p:txBody>
          <a:bodyPr>
            <a:normAutofit/>
          </a:bodyPr>
          <a:lstStyle/>
          <a:p>
            <a:pPr marL="0" indent="0">
              <a:buNone/>
            </a:pPr>
            <a:r>
              <a:rPr lang="en-US" sz="2800" b="1" dirty="0"/>
              <a:t>“</a:t>
            </a:r>
            <a:r>
              <a:rPr lang="en-US" sz="2800" b="1" i="1" dirty="0"/>
              <a:t>…the great salvation proclaimed in the gospel was brought to earth by no angel, but by the Son of God himself. To treat it lightly, therefore, must expose one to sanctions even more awful than those which safeguarded the law…our author was afraid that his readers, succumbing to more or less subtle pressures, might become liable to those sanctions—if not by an overt renunciation of the gospel, </a:t>
            </a:r>
            <a:r>
              <a:rPr lang="en-US" sz="2800" b="1" i="1" u="sng" dirty="0"/>
              <a:t>then possibly by detaching themselves increasingly from its public profession until it ceased to have any influence upon their lives</a:t>
            </a:r>
            <a:r>
              <a:rPr lang="en-US" sz="2800" b="1" i="1" dirty="0"/>
              <a:t>.</a:t>
            </a:r>
            <a:r>
              <a:rPr lang="en-US" sz="2800" b="1" dirty="0"/>
              <a:t>” </a:t>
            </a:r>
            <a:r>
              <a:rPr lang="en-US" sz="2800" b="1" dirty="0">
                <a:solidFill>
                  <a:srgbClr val="C00000"/>
                </a:solidFill>
              </a:rPr>
              <a:t>F.F. Bruce</a:t>
            </a:r>
          </a:p>
        </p:txBody>
      </p:sp>
    </p:spTree>
    <p:extLst>
      <p:ext uri="{BB962C8B-B14F-4D97-AF65-F5344CB8AC3E}">
        <p14:creationId xmlns:p14="http://schemas.microsoft.com/office/powerpoint/2010/main" val="40640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724</TotalTime>
  <Words>1441</Words>
  <Application>Microsoft Macintosh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Vapor Trail</vt:lpstr>
      <vt:lpstr>Press on to maturity!</vt:lpstr>
      <vt:lpstr>PowerPoint Presentation</vt:lpstr>
      <vt:lpstr>Are we neglecting “such a great salvation”?</vt:lpstr>
      <vt:lpstr>I. Are we careless with the truth of the gospel which we have heard?(verse 1) </vt:lpstr>
      <vt:lpstr>II. Are we unconcerned about the great salvation we’ve received? </vt:lpstr>
      <vt:lpstr>II. Are we unconcerned about the great salvation we’ve received? </vt:lpstr>
      <vt:lpstr>II. Are we unconcerned about the great salvation we’ve received? </vt:lpstr>
      <vt:lpstr>II. Are we unconcerned about the great salvation we’ve received? </vt:lpstr>
      <vt:lpstr>3 It was declared at first by the Lord…</vt:lpstr>
      <vt:lpstr>II. Are we unconcerned about the great salvation we’ve received? </vt:lpstr>
      <vt:lpstr>3 …it was attested to us by those who heard,  </vt:lpstr>
      <vt:lpstr>II. Are we unconcerned about the great salvation we’ve received? </vt:lpstr>
      <vt:lpstr>III. Drifting leads to danger, not deliverance</vt:lpstr>
      <vt:lpstr>III. Drifting leads to danger, not deliverance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44</cp:revision>
  <dcterms:created xsi:type="dcterms:W3CDTF">2019-01-17T18:47:20Z</dcterms:created>
  <dcterms:modified xsi:type="dcterms:W3CDTF">2019-02-16T16:52:27Z</dcterms:modified>
</cp:coreProperties>
</file>