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57" r:id="rId4"/>
    <p:sldId id="286" r:id="rId5"/>
    <p:sldId id="287" r:id="rId6"/>
    <p:sldId id="288" r:id="rId7"/>
    <p:sldId id="259" r:id="rId8"/>
    <p:sldId id="289" r:id="rId9"/>
    <p:sldId id="290" r:id="rId10"/>
    <p:sldId id="291" r:id="rId11"/>
    <p:sldId id="292" r:id="rId12"/>
    <p:sldId id="263" r:id="rId13"/>
    <p:sldId id="293" r:id="rId14"/>
    <p:sldId id="2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FF66"/>
    <a:srgbClr val="FF3300"/>
    <a:srgbClr val="66FF66"/>
    <a:srgbClr val="FF99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B59A-D0D8-44BA-9025-DE66C7876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250349" cy="807748"/>
          </a:xfrm>
        </p:spPr>
        <p:txBody>
          <a:bodyPr/>
          <a:lstStyle/>
          <a:p>
            <a:r>
              <a:rPr lang="en-US" b="1" i="1" dirty="0">
                <a:solidFill>
                  <a:srgbClr val="00FF00"/>
                </a:solidFill>
              </a:rPr>
              <a:t>Our Finest Gifts we bring!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295A4-611E-45DB-A308-EDB84BB31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84178"/>
            <a:ext cx="8077778" cy="590321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A Christmas sermon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BC617-C867-42B5-AC91-86D830F8E543}"/>
              </a:ext>
            </a:extLst>
          </p:cNvPr>
          <p:cNvSpPr txBox="1"/>
          <p:nvPr/>
        </p:nvSpPr>
        <p:spPr>
          <a:xfrm>
            <a:off x="548640" y="2377440"/>
            <a:ext cx="69064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</a:t>
            </a:r>
            <a:r>
              <a:rPr lang="en-US" sz="2800" b="1" i="1" dirty="0">
                <a:solidFill>
                  <a:schemeClr val="bg1"/>
                </a:solidFill>
              </a:rPr>
              <a:t>I go out to preach with two propositions in mind. First, every person ought to give his life to Christ. Second, whether or not anyone else gives him his life, I will give him mine.</a:t>
            </a:r>
            <a:r>
              <a:rPr lang="en-US" sz="2800" b="1" dirty="0">
                <a:solidFill>
                  <a:schemeClr val="bg1"/>
                </a:solidFill>
              </a:rPr>
              <a:t>” 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Jonathan Edwards (1703-1758)</a:t>
            </a:r>
            <a:r>
              <a:rPr lang="en-US" sz="2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en-US" sz="4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8"/>
            <a:ext cx="11029616" cy="1013800"/>
          </a:xfrm>
        </p:spPr>
        <p:txBody>
          <a:bodyPr>
            <a:noAutofit/>
          </a:bodyPr>
          <a:lstStyle/>
          <a:p>
            <a:r>
              <a:rPr lang="en-US" sz="3000" b="1" dirty="0"/>
              <a:t>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in the practice of your ministry </a:t>
            </a:r>
            <a:r>
              <a:rPr lang="en-US" b="1" i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(verses 13-16)</a:t>
            </a:r>
            <a:endParaRPr lang="en-US" sz="3000" b="1" i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14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not neglect the gift you have, which was given you by prophecy when the council of elders laid their hands on you. </a:t>
            </a:r>
            <a:r>
              <a:rPr lang="en-US" sz="2400" b="1" dirty="0">
                <a:solidFill>
                  <a:srgbClr val="C00000"/>
                </a:solidFill>
              </a:rPr>
              <a:t>15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 these things, immerse yourself in them, so that all may see your progress. </a:t>
            </a:r>
            <a:r>
              <a:rPr lang="en-US" sz="2400" b="1" dirty="0">
                <a:solidFill>
                  <a:srgbClr val="C00000"/>
                </a:solidFill>
              </a:rPr>
              <a:t>16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Keep a close watch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yourself and on the teaching. Persist in this, for by so doing you will save both yourself and your hearers. </a:t>
            </a:r>
          </a:p>
        </p:txBody>
      </p:sp>
    </p:spTree>
    <p:extLst>
      <p:ext uri="{BB962C8B-B14F-4D97-AF65-F5344CB8AC3E}">
        <p14:creationId xmlns:p14="http://schemas.microsoft.com/office/powerpoint/2010/main" val="299421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8"/>
            <a:ext cx="11029616" cy="1013800"/>
          </a:xfrm>
        </p:spPr>
        <p:txBody>
          <a:bodyPr>
            <a:noAutofit/>
          </a:bodyPr>
          <a:lstStyle/>
          <a:p>
            <a:r>
              <a:rPr lang="en-US" sz="3000" b="1" dirty="0"/>
              <a:t>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in the practice of your ministry </a:t>
            </a:r>
            <a:r>
              <a:rPr lang="en-US" b="1" i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(verses 13-16)</a:t>
            </a:r>
            <a:endParaRPr lang="en-US" sz="3000" b="1" i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14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not neglect the gift you have, which was given you by prophecy when the council of elders laid their hands on you. </a:t>
            </a:r>
            <a:r>
              <a:rPr lang="en-US" sz="2400" b="1" dirty="0">
                <a:solidFill>
                  <a:srgbClr val="C00000"/>
                </a:solidFill>
              </a:rPr>
              <a:t>15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 these things, immerse yourself in them, so that all may see your progress. </a:t>
            </a:r>
            <a:r>
              <a:rPr lang="en-US" sz="2400" b="1" dirty="0">
                <a:solidFill>
                  <a:srgbClr val="C00000"/>
                </a:solidFill>
              </a:rPr>
              <a:t>16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Keep a close watch on yourself and on the teaching. </a:t>
            </a:r>
            <a:r>
              <a:rPr lang="en-US" sz="2800" b="1" i="1" u="sng" dirty="0">
                <a:solidFill>
                  <a:srgbClr val="0070C0"/>
                </a:solidFill>
              </a:rPr>
              <a:t>Persist</a:t>
            </a:r>
            <a:r>
              <a:rPr lang="en-US" sz="2800" b="1" i="1" dirty="0">
                <a:solidFill>
                  <a:srgbClr val="0070C0"/>
                </a:solidFill>
              </a:rPr>
              <a:t> in this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800" b="1" i="1" dirty="0">
                <a:solidFill>
                  <a:srgbClr val="0070C0"/>
                </a:solidFill>
              </a:rPr>
              <a:t>for by so doing you will save both yourself and your hearers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4"/>
            <a:ext cx="11029616" cy="1013800"/>
          </a:xfrm>
        </p:spPr>
        <p:txBody>
          <a:bodyPr>
            <a:normAutofit/>
          </a:bodyPr>
          <a:lstStyle/>
          <a:p>
            <a:r>
              <a:rPr lang="en-US" sz="3200" b="1" dirty="0"/>
              <a:t>III.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to the Lord’s Calling</a:t>
            </a:r>
            <a:endParaRPr lang="en-US" sz="32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Pursue a godly life</a:t>
            </a:r>
            <a:endParaRPr lang="en-US" sz="28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“Christ is not valued at all, unless he is valued above all.” </a:t>
            </a:r>
            <a:r>
              <a:rPr lang="en-US" sz="2800" b="1" dirty="0">
                <a:solidFill>
                  <a:srgbClr val="C00000"/>
                </a:solidFill>
              </a:rPr>
              <a:t>Augustine of Hippo (354-430 A.D.)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“Lying weakly on his back and barely able to speak, he answered in a hoarse whisper, ‘Pray that I will be faithful to Jesus until my last breath.’</a:t>
            </a:r>
            <a:r>
              <a:rPr lang="en-US" sz="2800" b="1" dirty="0">
                <a:solidFill>
                  <a:schemeClr val="tx1"/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Os Guinness speaking of John Stott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4"/>
            <a:ext cx="11029616" cy="1013800"/>
          </a:xfrm>
        </p:spPr>
        <p:txBody>
          <a:bodyPr>
            <a:normAutofit/>
          </a:bodyPr>
          <a:lstStyle/>
          <a:p>
            <a:r>
              <a:rPr lang="en-US" sz="3200" b="1" dirty="0"/>
              <a:t>III.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to the Lord’s Calling</a:t>
            </a:r>
            <a:endParaRPr lang="en-US" sz="32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Pursue a godly life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Devote yourself to your ministry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“</a:t>
            </a:r>
            <a:r>
              <a:rPr lang="en-US" sz="2800" b="1" i="1" dirty="0">
                <a:solidFill>
                  <a:schemeClr val="tx1"/>
                </a:solidFill>
              </a:rPr>
              <a:t>The Church is like a great ship being pounded by the waves of life's different stresses. Our duty is not to abandon ship, but to keep her on course.</a:t>
            </a:r>
            <a:r>
              <a:rPr lang="en-US" sz="2800" b="1" dirty="0">
                <a:solidFill>
                  <a:schemeClr val="tx1"/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Boniface (672-754 A.D.)</a:t>
            </a:r>
            <a:endParaRPr lang="en-US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4"/>
            <a:ext cx="11029616" cy="1013800"/>
          </a:xfrm>
        </p:spPr>
        <p:txBody>
          <a:bodyPr>
            <a:normAutofit/>
          </a:bodyPr>
          <a:lstStyle/>
          <a:p>
            <a:r>
              <a:rPr lang="en-US" sz="3200" b="1" dirty="0"/>
              <a:t>III.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to the Lord’s Calling</a:t>
            </a:r>
            <a:endParaRPr lang="en-US" sz="32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6" y="1902939"/>
            <a:ext cx="11825416" cy="4868562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Pursue a godly life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Devote yourself to your ministry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“</a:t>
            </a:r>
            <a:r>
              <a:rPr lang="en-US" sz="2800" b="1" i="1" dirty="0">
                <a:solidFill>
                  <a:schemeClr val="tx1"/>
                </a:solidFill>
              </a:rPr>
              <a:t>Not that I have already obtained this or am already perfect, but I press on to make it my own, because Christ Jesus has made me his own. Brothers, I do not consider that I have made it my own. But one thing I do: forgetting what lies behind and straining forward to what lies ahead, I press on toward the goal for the prize of </a:t>
            </a:r>
            <a:r>
              <a:rPr lang="en-US" sz="2800" b="1" i="1" dirty="0">
                <a:solidFill>
                  <a:srgbClr val="0070C0"/>
                </a:solidFill>
              </a:rPr>
              <a:t>the upward call of God in Christ Jesus</a:t>
            </a:r>
            <a:r>
              <a:rPr lang="en-US" sz="2800" b="1" i="1" dirty="0">
                <a:solidFill>
                  <a:schemeClr val="tx1"/>
                </a:solidFill>
              </a:rPr>
              <a:t>.</a:t>
            </a:r>
            <a:r>
              <a:rPr lang="en-US" sz="2800" b="1" dirty="0">
                <a:solidFill>
                  <a:schemeClr val="tx1"/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Philippians 3:12-14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Let those of us who are mature think this way</a:t>
            </a:r>
            <a:r>
              <a:rPr lang="en-US" sz="2800" b="1" i="1" dirty="0">
                <a:solidFill>
                  <a:schemeClr val="tx1"/>
                </a:solidFill>
              </a:rPr>
              <a:t>, and if in anything you think otherwise, God will reveal that also to you.</a:t>
            </a:r>
            <a:r>
              <a:rPr lang="en-US" sz="2800" b="1" dirty="0">
                <a:solidFill>
                  <a:schemeClr val="tx1"/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Philippians 3:15</a:t>
            </a:r>
          </a:p>
        </p:txBody>
      </p:sp>
    </p:spTree>
    <p:extLst>
      <p:ext uri="{BB962C8B-B14F-4D97-AF65-F5344CB8AC3E}">
        <p14:creationId xmlns:p14="http://schemas.microsoft.com/office/powerpoint/2010/main" val="22193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B59A-D0D8-44BA-9025-DE66C7876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45996"/>
            <a:ext cx="10354963" cy="80774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Devote Yourself to the Lord’s Calling</a:t>
            </a:r>
            <a:endParaRPr lang="en-US" b="1" i="1" dirty="0">
              <a:solidFill>
                <a:srgbClr val="00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295A4-611E-45DB-A308-EDB84BB31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05459"/>
            <a:ext cx="8077778" cy="590321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1 Timothy 4:6-16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90C21-28A7-4849-83B6-15240F99EB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934" y="1813207"/>
            <a:ext cx="6927139" cy="36367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1126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5"/>
            <a:ext cx="11029616" cy="1013800"/>
          </a:xfrm>
        </p:spPr>
        <p:txBody>
          <a:bodyPr>
            <a:noAutofit/>
          </a:bodyPr>
          <a:lstStyle/>
          <a:p>
            <a:r>
              <a:rPr lang="en-US" sz="3200" b="1" dirty="0"/>
              <a:t>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to a Godly life </a:t>
            </a:r>
            <a:endParaRPr lang="en-US" sz="32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“Train yourself for godliness” </a:t>
            </a:r>
            <a:r>
              <a:rPr lang="en-US" sz="2800" b="1" i="1" dirty="0">
                <a:solidFill>
                  <a:schemeClr val="tx1"/>
                </a:solidFill>
              </a:rPr>
              <a:t>(verses 6-10)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put these things before the brothers, you will be a good servant of Christ Jesus, being trained in </a:t>
            </a:r>
            <a:r>
              <a:rPr lang="en-US" sz="2800" b="1" i="1" dirty="0">
                <a:solidFill>
                  <a:srgbClr val="0070C0"/>
                </a:solidFill>
              </a:rPr>
              <a:t>the words of the faith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of </a:t>
            </a:r>
            <a:r>
              <a:rPr lang="en-US" sz="2800" b="1" i="1" dirty="0">
                <a:solidFill>
                  <a:srgbClr val="0070C0"/>
                </a:solidFill>
              </a:rPr>
              <a:t>the good doctrine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</a:t>
            </a:r>
            <a:r>
              <a:rPr lang="en-US" sz="2800" b="1" i="1" dirty="0">
                <a:solidFill>
                  <a:srgbClr val="0070C0"/>
                </a:solidFill>
              </a:rPr>
              <a:t>you have followed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7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nothing to do with irreverent, silly myths. Rather train yourself for godliness;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Point 1: A godly life is a life persistently lived on the basis of a right understanding of God’s word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“</a:t>
            </a:r>
            <a:r>
              <a:rPr lang="en-US" sz="2800" b="1" i="1" dirty="0">
                <a:solidFill>
                  <a:schemeClr val="tx1"/>
                </a:solidFill>
              </a:rPr>
              <a:t>Do your best to present yourself to God as one approved, a worker who has no need to be ashamed, </a:t>
            </a:r>
            <a:r>
              <a:rPr lang="en-US" sz="2800" b="1" i="1" u="sng" dirty="0">
                <a:solidFill>
                  <a:schemeClr val="tx1"/>
                </a:solidFill>
              </a:rPr>
              <a:t>rightly handling the word of truth</a:t>
            </a:r>
            <a:r>
              <a:rPr lang="en-US" sz="2800" b="1" i="1" dirty="0">
                <a:solidFill>
                  <a:schemeClr val="tx1"/>
                </a:solidFill>
              </a:rPr>
              <a:t>.</a:t>
            </a:r>
            <a:r>
              <a:rPr lang="en-US" sz="2800" b="1" dirty="0">
                <a:solidFill>
                  <a:schemeClr val="tx1"/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2 Timothy 2:15</a:t>
            </a:r>
            <a:endParaRPr lang="en-US" sz="28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5"/>
            <a:ext cx="11029616" cy="1013800"/>
          </a:xfrm>
        </p:spPr>
        <p:txBody>
          <a:bodyPr>
            <a:noAutofit/>
          </a:bodyPr>
          <a:lstStyle/>
          <a:p>
            <a:r>
              <a:rPr lang="en-US" sz="3200" b="1" dirty="0"/>
              <a:t>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to a Godly life </a:t>
            </a:r>
            <a:endParaRPr lang="en-US" sz="32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“Train yourself for godliness” </a:t>
            </a:r>
            <a:r>
              <a:rPr lang="en-US" sz="2800" b="1" i="1" dirty="0">
                <a:solidFill>
                  <a:schemeClr val="tx1"/>
                </a:solidFill>
              </a:rPr>
              <a:t>(verses 6-10)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put these things before the brothers, you will be a good servant of Christ Jesus, being trained in the words of the faith and of the good doctrine that you have followed. </a:t>
            </a:r>
            <a:r>
              <a:rPr lang="en-US" sz="2400" b="1" dirty="0">
                <a:solidFill>
                  <a:srgbClr val="FF0000"/>
                </a:solidFill>
              </a:rPr>
              <a:t>7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Have nothing to do with irreverent, silly myths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Rather train yourself for godliness;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Point 2: The best way to dispel self-evident nonsense is to not even give it the time of day</a:t>
            </a:r>
          </a:p>
        </p:txBody>
      </p:sp>
    </p:spTree>
    <p:extLst>
      <p:ext uri="{BB962C8B-B14F-4D97-AF65-F5344CB8AC3E}">
        <p14:creationId xmlns:p14="http://schemas.microsoft.com/office/powerpoint/2010/main" val="19117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5"/>
            <a:ext cx="11029616" cy="1013800"/>
          </a:xfrm>
        </p:spPr>
        <p:txBody>
          <a:bodyPr>
            <a:noAutofit/>
          </a:bodyPr>
          <a:lstStyle/>
          <a:p>
            <a:r>
              <a:rPr lang="en-US" sz="3200" b="1" dirty="0"/>
              <a:t>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to a Godly life </a:t>
            </a:r>
            <a:endParaRPr lang="en-US" sz="32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“Train yourself for godliness” </a:t>
            </a:r>
            <a:r>
              <a:rPr lang="en-US" sz="2800" b="1" i="1" dirty="0">
                <a:solidFill>
                  <a:schemeClr val="tx1"/>
                </a:solidFill>
              </a:rPr>
              <a:t>(verses 6-10)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put these things before the brothers, you will be a good servant of Christ Jesus, being trained in the words of the faith and of the good doctrine that you have followed. </a:t>
            </a:r>
            <a:r>
              <a:rPr lang="en-US" sz="2400" b="1" dirty="0">
                <a:solidFill>
                  <a:srgbClr val="FF0000"/>
                </a:solidFill>
              </a:rPr>
              <a:t>7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nothing to do with irreverent, silly myths. Rather </a:t>
            </a:r>
            <a:r>
              <a:rPr lang="en-US" sz="2800" b="1" i="1" dirty="0">
                <a:solidFill>
                  <a:srgbClr val="0070C0"/>
                </a:solidFill>
              </a:rPr>
              <a:t>train yourself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godliness;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Point 3: We train ourselves for godliness in our </a:t>
            </a:r>
            <a:r>
              <a:rPr lang="en-US" sz="2800" b="1" i="1" u="sng" dirty="0">
                <a:solidFill>
                  <a:srgbClr val="C00000"/>
                </a:solidFill>
              </a:rPr>
              <a:t>disciplined devotion</a:t>
            </a:r>
            <a:r>
              <a:rPr lang="en-US" sz="2800" b="1" i="1" dirty="0">
                <a:solidFill>
                  <a:srgbClr val="C00000"/>
                </a:solidFill>
              </a:rPr>
              <a:t> to the task</a:t>
            </a:r>
          </a:p>
        </p:txBody>
      </p:sp>
    </p:spTree>
    <p:extLst>
      <p:ext uri="{BB962C8B-B14F-4D97-AF65-F5344CB8AC3E}">
        <p14:creationId xmlns:p14="http://schemas.microsoft.com/office/powerpoint/2010/main" val="92093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5"/>
            <a:ext cx="11029616" cy="1013800"/>
          </a:xfrm>
        </p:spPr>
        <p:txBody>
          <a:bodyPr>
            <a:noAutofit/>
          </a:bodyPr>
          <a:lstStyle/>
          <a:p>
            <a:r>
              <a:rPr lang="en-US" sz="3200" b="1" dirty="0"/>
              <a:t>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to a Godly life </a:t>
            </a:r>
            <a:endParaRPr lang="en-US" sz="32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“Train yourself for godliness” </a:t>
            </a:r>
            <a:r>
              <a:rPr lang="en-US" sz="2800" b="1" i="1" dirty="0">
                <a:solidFill>
                  <a:schemeClr val="tx1"/>
                </a:solidFill>
              </a:rPr>
              <a:t>(verses 6-10)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Be an example to all believers </a:t>
            </a:r>
            <a:r>
              <a:rPr lang="en-US" sz="2800" b="1" i="1" dirty="0">
                <a:solidFill>
                  <a:schemeClr val="tx1"/>
                </a:solidFill>
              </a:rPr>
              <a:t>(verses 11-12)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11</a:t>
            </a:r>
            <a:r>
              <a:rPr lang="en-US" sz="24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Command and teach these things. </a:t>
            </a:r>
            <a:r>
              <a:rPr lang="en-US" sz="2400" b="1" dirty="0">
                <a:solidFill>
                  <a:srgbClr val="FF0000"/>
                </a:solidFill>
              </a:rPr>
              <a:t>12</a:t>
            </a:r>
            <a:r>
              <a:rPr lang="en-US" sz="24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 no one despise you for your youth, but set the believers an example in </a:t>
            </a:r>
            <a:r>
              <a:rPr lang="en-US" sz="2800" b="1" i="1" dirty="0">
                <a:solidFill>
                  <a:srgbClr val="0070C0"/>
                </a:solidFill>
              </a:rPr>
              <a:t>speech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 </a:t>
            </a:r>
            <a:r>
              <a:rPr lang="en-US" sz="2800" b="1" i="1" dirty="0">
                <a:solidFill>
                  <a:srgbClr val="0070C0"/>
                </a:solidFill>
              </a:rPr>
              <a:t>conduct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 </a:t>
            </a:r>
            <a:r>
              <a:rPr lang="en-US" sz="2800" b="1" i="1" dirty="0">
                <a:solidFill>
                  <a:srgbClr val="0070C0"/>
                </a:solidFill>
              </a:rPr>
              <a:t>love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 </a:t>
            </a:r>
            <a:r>
              <a:rPr lang="en-US" sz="2800" b="1" i="1" dirty="0">
                <a:solidFill>
                  <a:srgbClr val="0070C0"/>
                </a:solidFill>
              </a:rPr>
              <a:t>faith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 </a:t>
            </a:r>
            <a:r>
              <a:rPr lang="en-US" sz="2800" b="1" i="1" dirty="0">
                <a:solidFill>
                  <a:srgbClr val="0070C0"/>
                </a:solidFill>
              </a:rPr>
              <a:t>purity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12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8"/>
            <a:ext cx="11029616" cy="1013800"/>
          </a:xfrm>
        </p:spPr>
        <p:txBody>
          <a:bodyPr>
            <a:noAutofit/>
          </a:bodyPr>
          <a:lstStyle/>
          <a:p>
            <a:r>
              <a:rPr lang="en-US" sz="3000" b="1" dirty="0"/>
              <a:t>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in the practice of your ministry </a:t>
            </a:r>
            <a:r>
              <a:rPr lang="en-US" b="1" i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(verses 13-16)</a:t>
            </a:r>
            <a:endParaRPr lang="en-US" sz="3000" b="1" i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13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“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I come, devote yourself to the </a:t>
            </a:r>
            <a:r>
              <a:rPr lang="en-US" sz="2800" b="1" i="1" dirty="0">
                <a:solidFill>
                  <a:srgbClr val="0070C0"/>
                </a:solidFill>
              </a:rPr>
              <a:t>public reading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of Scripture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to </a:t>
            </a:r>
            <a:r>
              <a:rPr lang="en-US" sz="2800" b="1" i="1" dirty="0">
                <a:solidFill>
                  <a:srgbClr val="0070C0"/>
                </a:solidFill>
              </a:rPr>
              <a:t>exhortation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to </a:t>
            </a:r>
            <a:r>
              <a:rPr lang="en-US" sz="2800" b="1" i="1" dirty="0">
                <a:solidFill>
                  <a:srgbClr val="0070C0"/>
                </a:solidFill>
              </a:rPr>
              <a:t>teaching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“</a:t>
            </a:r>
            <a:r>
              <a:rPr lang="en-US" sz="2800" b="1" i="1" dirty="0">
                <a:solidFill>
                  <a:schemeClr val="tx1"/>
                </a:solidFill>
              </a:rPr>
              <a:t>On the day called Sunday, all who live in cities or in the country gather together to one place, and </a:t>
            </a:r>
            <a:r>
              <a:rPr lang="en-US" sz="2800" b="1" i="1" dirty="0">
                <a:solidFill>
                  <a:srgbClr val="0070C0"/>
                </a:solidFill>
              </a:rPr>
              <a:t>the memoirs of the apostles or the writings of the prophets are read</a:t>
            </a:r>
            <a:r>
              <a:rPr lang="en-US" sz="2800" b="1" i="1" dirty="0">
                <a:solidFill>
                  <a:schemeClr val="tx1"/>
                </a:solidFill>
              </a:rPr>
              <a:t>, as long as time permits; then, when the reader has ceased, the one presiding over the worship service </a:t>
            </a:r>
            <a:r>
              <a:rPr lang="en-US" sz="2800" b="1" i="1" dirty="0">
                <a:solidFill>
                  <a:srgbClr val="0070C0"/>
                </a:solidFill>
              </a:rPr>
              <a:t>verbally instructs</a:t>
            </a:r>
            <a:r>
              <a:rPr lang="en-US" sz="2800" b="1" i="1" dirty="0">
                <a:solidFill>
                  <a:schemeClr val="tx1"/>
                </a:solidFill>
              </a:rPr>
              <a:t>, and </a:t>
            </a:r>
            <a:r>
              <a:rPr lang="en-US" sz="2800" b="1" i="1" dirty="0">
                <a:solidFill>
                  <a:srgbClr val="0070C0"/>
                </a:solidFill>
              </a:rPr>
              <a:t>exhorts to the imitation of these good things</a:t>
            </a:r>
            <a:r>
              <a:rPr lang="en-US" sz="2800" b="1" i="1" dirty="0">
                <a:solidFill>
                  <a:schemeClr val="tx1"/>
                </a:solidFill>
              </a:rPr>
              <a:t>.</a:t>
            </a:r>
            <a:r>
              <a:rPr lang="en-US" sz="2800" b="1" dirty="0">
                <a:solidFill>
                  <a:schemeClr val="tx1"/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Justin Martyr (100-165 A.D.) </a:t>
            </a:r>
            <a:endParaRPr lang="en-US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8"/>
            <a:ext cx="11029616" cy="1013800"/>
          </a:xfrm>
        </p:spPr>
        <p:txBody>
          <a:bodyPr>
            <a:noAutofit/>
          </a:bodyPr>
          <a:lstStyle/>
          <a:p>
            <a:r>
              <a:rPr lang="en-US" sz="3000" b="1" dirty="0"/>
              <a:t>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in the practice of your ministry </a:t>
            </a:r>
            <a:r>
              <a:rPr lang="en-US" b="1" i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(verses 13-16)</a:t>
            </a:r>
            <a:endParaRPr lang="en-US" sz="3000" b="1" i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14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Do not neglect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gift you have, which was given you by prophecy when the council of elders laid their hands on you. </a:t>
            </a:r>
            <a:r>
              <a:rPr lang="en-US" sz="2400" b="1" dirty="0">
                <a:solidFill>
                  <a:srgbClr val="C00000"/>
                </a:solidFill>
              </a:rPr>
              <a:t>15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 these things, immerse yourself in them, so that all may see your progress. </a:t>
            </a:r>
            <a:r>
              <a:rPr lang="en-US" sz="2400" b="1" dirty="0">
                <a:solidFill>
                  <a:srgbClr val="C00000"/>
                </a:solidFill>
              </a:rPr>
              <a:t>16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Keep a close watch on yourself and on the teaching. Persist in this, for by so doing you will save both yourself and your hearers. </a:t>
            </a:r>
          </a:p>
        </p:txBody>
      </p:sp>
    </p:spTree>
    <p:extLst>
      <p:ext uri="{BB962C8B-B14F-4D97-AF65-F5344CB8AC3E}">
        <p14:creationId xmlns:p14="http://schemas.microsoft.com/office/powerpoint/2010/main" val="22666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8"/>
            <a:ext cx="11029616" cy="1013800"/>
          </a:xfrm>
        </p:spPr>
        <p:txBody>
          <a:bodyPr>
            <a:noAutofit/>
          </a:bodyPr>
          <a:lstStyle/>
          <a:p>
            <a:r>
              <a:rPr lang="en-US" sz="3000" b="1" dirty="0"/>
              <a:t>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Devote yourself in the practice of your ministry </a:t>
            </a:r>
            <a:r>
              <a:rPr lang="en-US" b="1" i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(verses 13-16)</a:t>
            </a:r>
            <a:endParaRPr lang="en-US" sz="3000" b="1" i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14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not neglect the gift you have, which was given you by prophecy when the council of elders laid their hands on you. </a:t>
            </a:r>
            <a:r>
              <a:rPr lang="en-US" sz="2400" b="1" dirty="0">
                <a:solidFill>
                  <a:srgbClr val="C00000"/>
                </a:solidFill>
              </a:rPr>
              <a:t>15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Practice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these things, </a:t>
            </a:r>
            <a:r>
              <a:rPr lang="en-US" sz="2800" b="1" i="1" dirty="0">
                <a:solidFill>
                  <a:srgbClr val="0070C0"/>
                </a:solidFill>
              </a:rPr>
              <a:t>immerse yourself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them, </a:t>
            </a:r>
            <a:r>
              <a:rPr lang="en-US" sz="2800" b="1" i="1" dirty="0">
                <a:solidFill>
                  <a:srgbClr val="0070C0"/>
                </a:solidFill>
              </a:rPr>
              <a:t>so that all may see your progress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2400" b="1" dirty="0">
                <a:solidFill>
                  <a:srgbClr val="C00000"/>
                </a:solidFill>
              </a:rPr>
              <a:t>16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Keep a close watch on yourself and on the teaching. Persist in this, for by so doing you will save both yourself and your hearers. </a:t>
            </a:r>
          </a:p>
        </p:txBody>
      </p:sp>
    </p:spTree>
    <p:extLst>
      <p:ext uri="{BB962C8B-B14F-4D97-AF65-F5344CB8AC3E}">
        <p14:creationId xmlns:p14="http://schemas.microsoft.com/office/powerpoint/2010/main" val="34830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1117</TotalTime>
  <Words>1166</Words>
  <Application>Microsoft Macintosh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Gill Sans MT</vt:lpstr>
      <vt:lpstr>Wingdings 2</vt:lpstr>
      <vt:lpstr>Dividend</vt:lpstr>
      <vt:lpstr>Our Finest Gifts we bring!</vt:lpstr>
      <vt:lpstr>Devote Yourself to the Lord’s Calling</vt:lpstr>
      <vt:lpstr>I. Devote yourself to a Godly life </vt:lpstr>
      <vt:lpstr>I. Devote yourself to a Godly life </vt:lpstr>
      <vt:lpstr>I. Devote yourself to a Godly life </vt:lpstr>
      <vt:lpstr>I. Devote yourself to a Godly life </vt:lpstr>
      <vt:lpstr>II. Devote yourself in the practice of your ministry (verses 13-16)</vt:lpstr>
      <vt:lpstr>II. Devote yourself in the practice of your ministry (verses 13-16)</vt:lpstr>
      <vt:lpstr>II. Devote yourself in the practice of your ministry (verses 13-16)</vt:lpstr>
      <vt:lpstr>II. Devote yourself in the practice of your ministry (verses 13-16)</vt:lpstr>
      <vt:lpstr>II. Devote yourself in the practice of your ministry (verses 13-16)</vt:lpstr>
      <vt:lpstr>III. Devote Yourself to the Lord’s Calling</vt:lpstr>
      <vt:lpstr>III. Devote Yourself to the Lord’s Calling</vt:lpstr>
      <vt:lpstr>III. Devote Yourself to the Lord’s Calling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Finest Gifts we bring!</dc:title>
  <dc:creator>User1</dc:creator>
  <cp:lastModifiedBy>AV Leptondale</cp:lastModifiedBy>
  <cp:revision>70</cp:revision>
  <dcterms:created xsi:type="dcterms:W3CDTF">2018-11-20T15:25:58Z</dcterms:created>
  <dcterms:modified xsi:type="dcterms:W3CDTF">2018-12-15T20:55:05Z</dcterms:modified>
</cp:coreProperties>
</file>