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70" r:id="rId3"/>
    <p:sldId id="271" r:id="rId4"/>
    <p:sldId id="272" r:id="rId5"/>
    <p:sldId id="273" r:id="rId6"/>
    <p:sldId id="307" r:id="rId7"/>
    <p:sldId id="308" r:id="rId8"/>
    <p:sldId id="309" r:id="rId9"/>
    <p:sldId id="310" r:id="rId10"/>
    <p:sldId id="311" r:id="rId11"/>
    <p:sldId id="312" r:id="rId12"/>
    <p:sldId id="256"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26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864"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9/23/18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9/23/18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9/23/18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9/23/18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9/23/18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9/23/18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9/23/18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9/23/18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9/23/18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9/23/18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9/23/18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9/23/18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9/23/18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9/23/18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9/23/18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9/23/18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9/23/18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9/23/18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f.ly/logosres/babytalmud?ref=BabTalmud.Ber.+4:2,+I.2.D&amp;off=0&amp;ctx=the+world+to+come.%E2%80%9D%0A~+D.+And+when+R.+Yoh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2209800" y="609600"/>
            <a:ext cx="7772400" cy="1143000"/>
          </a:xfrm>
        </p:spPr>
        <p:txBody>
          <a:bodyPr vert="horz" lIns="0" tIns="0" rIns="0" bIns="0" rtlCol="0" anchor="ctr">
            <a:normAutofit/>
          </a:bodyPr>
          <a:lstStyle/>
          <a:p>
            <a:pPr algn="ctr"/>
            <a:endParaRPr lang="en-US" altLang="en-US" sz="4400">
              <a:latin typeface="Arial" panose="020B0604020202020204" pitchFamily="34" charset="0"/>
              <a:cs typeface="Arial" panose="020B0604020202020204" pitchFamily="34" charset="0"/>
              <a:sym typeface="Arial" panose="020B0604020202020204" pitchFamily="34" charset="0"/>
            </a:endParaRPr>
          </a:p>
        </p:txBody>
      </p:sp>
      <p:sp>
        <p:nvSpPr>
          <p:cNvPr id="3075" name="Rectangle 2"/>
          <p:cNvSpPr>
            <a:spLocks noGrp="1" noChangeArrowheads="1"/>
          </p:cNvSpPr>
          <p:nvPr>
            <p:ph type="body" idx="1"/>
          </p:nvPr>
        </p:nvSpPr>
        <p:spPr>
          <a:xfrm>
            <a:off x="2209800" y="1981200"/>
            <a:ext cx="7772400" cy="4114800"/>
          </a:xfrm>
        </p:spPr>
        <p:txBody>
          <a:bodyPr vert="horz" lIns="0" tIns="0" rIns="0" bIns="0" rtlCol="0">
            <a:normAutofit/>
          </a:bodyPr>
          <a:lstStyle/>
          <a:p>
            <a:pPr marL="342900" indent="-342900">
              <a:spcBef>
                <a:spcPts val="700"/>
              </a:spcBef>
              <a:buFontTx/>
              <a:buChar char="•"/>
            </a:pPr>
            <a:endParaRPr lang="en-US" altLang="en-US" sz="3200">
              <a:latin typeface="Arial" panose="020B0604020202020204" pitchFamily="34" charset="0"/>
              <a:cs typeface="Arial" panose="020B0604020202020204" pitchFamily="34" charset="0"/>
              <a:sym typeface="Arial" panose="020B0604020202020204" pitchFamily="34" charset="0"/>
            </a:endParaRPr>
          </a:p>
        </p:txBody>
      </p:sp>
      <p:pic>
        <p:nvPicPr>
          <p:cNvPr id="3076" name="Picture 3" descr="ppt_slide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5256372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79100" y="500062"/>
            <a:ext cx="10515600" cy="2070610"/>
          </a:xfrm>
        </p:spPr>
        <p:txBody>
          <a:bodyPr>
            <a:normAutofit/>
          </a:bodyPr>
          <a:lstStyle/>
          <a:p>
            <a:pPr>
              <a:defRPr/>
            </a:pPr>
            <a:r>
              <a:rPr lang="en-US" b="1" dirty="0"/>
              <a:t>What do I do</a:t>
            </a:r>
            <a:r>
              <a:rPr lang="en-US" sz="7200" b="1" dirty="0"/>
              <a:t/>
            </a:r>
            <a:br>
              <a:rPr lang="en-US" sz="7200" b="1" dirty="0"/>
            </a:br>
            <a:endParaRPr lang="en-US" altLang="en-US" dirty="0"/>
          </a:p>
        </p:txBody>
      </p:sp>
      <p:sp>
        <p:nvSpPr>
          <p:cNvPr id="15363" name="Content Placeholder 2"/>
          <p:cNvSpPr>
            <a:spLocks noGrp="1"/>
          </p:cNvSpPr>
          <p:nvPr>
            <p:ph idx="1"/>
          </p:nvPr>
        </p:nvSpPr>
        <p:spPr>
          <a:xfrm>
            <a:off x="1120000" y="2256946"/>
            <a:ext cx="10233800" cy="2962035"/>
          </a:xfrm>
        </p:spPr>
        <p:txBody>
          <a:bodyPr/>
          <a:lstStyle/>
          <a:p>
            <a:pPr marL="342900" indent="-342900">
              <a:defRPr/>
            </a:pPr>
            <a:r>
              <a:rPr lang="en-US" b="1" dirty="0"/>
              <a:t>New York Regional Director</a:t>
            </a:r>
          </a:p>
          <a:p>
            <a:pPr marL="342900" indent="-342900">
              <a:defRPr/>
            </a:pPr>
            <a:r>
              <a:rPr lang="en-US" b="1" dirty="0"/>
              <a:t>Responsible for all our ministries in the greater New York Area, which is our national and international Headquarters</a:t>
            </a:r>
          </a:p>
          <a:p>
            <a:pPr marL="342900" indent="-342900">
              <a:defRPr/>
            </a:pPr>
            <a:r>
              <a:rPr lang="en-US" b="1" dirty="0"/>
              <a:t>New York City has more Jewish people than Jerusalem</a:t>
            </a:r>
          </a:p>
          <a:p>
            <a:pPr marL="342900" indent="-342900">
              <a:defRPr/>
            </a:pPr>
            <a:r>
              <a:rPr lang="en-US" b="1" dirty="0"/>
              <a:t>My area is beyond the borders</a:t>
            </a:r>
            <a:endParaRPr lang="en-US" altLang="en-US" dirty="0"/>
          </a:p>
        </p:txBody>
      </p:sp>
    </p:spTree>
    <p:extLst>
      <p:ext uri="{BB962C8B-B14F-4D97-AF65-F5344CB8AC3E}">
        <p14:creationId xmlns:p14="http://schemas.microsoft.com/office/powerpoint/2010/main" val="40983875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powerpoint_b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AutoShape 2"/>
          <p:cNvSpPr>
            <a:spLocks/>
          </p:cNvSpPr>
          <p:nvPr/>
        </p:nvSpPr>
        <p:spPr bwMode="auto">
          <a:xfrm>
            <a:off x="2895600" y="1447800"/>
            <a:ext cx="6477000" cy="36639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marL="128588" indent="-128588">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925513" indent="-182563">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r>
              <a:rPr lang="en-US" altLang="en-US">
                <a:solidFill>
                  <a:srgbClr val="FFFFFF"/>
                </a:solidFill>
                <a:latin typeface="Arial Bold" panose="020B0704020202020204" pitchFamily="34" charset="0"/>
                <a:sym typeface="Arial Bold" panose="020B0704020202020204" pitchFamily="34" charset="0"/>
              </a:rPr>
              <a:t>How you can get involved?</a:t>
            </a:r>
            <a:endParaRPr lang="en-US" altLang="en-US" sz="3200"/>
          </a:p>
          <a:p>
            <a:pPr eaLnBrk="1"/>
            <a:endParaRPr lang="en-US" altLang="en-US" sz="3200">
              <a:solidFill>
                <a:srgbClr val="FFFFFF"/>
              </a:solidFill>
              <a:latin typeface="Arial Bold" panose="020B0704020202020204" pitchFamily="34" charset="0"/>
              <a:sym typeface="Arial Bold" panose="020B0704020202020204" pitchFamily="34" charset="0"/>
            </a:endParaRPr>
          </a:p>
          <a:p>
            <a:pPr eaLnBrk="1">
              <a:buClr>
                <a:srgbClr val="FFFFFF"/>
              </a:buClr>
              <a:buFontTx/>
              <a:buChar char="•"/>
            </a:pPr>
            <a:r>
              <a:rPr lang="en-US" altLang="en-US">
                <a:solidFill>
                  <a:srgbClr val="FFFFFF"/>
                </a:solidFill>
                <a:latin typeface="Arial Bold" panose="020B0704020202020204" pitchFamily="34" charset="0"/>
                <a:sym typeface="Arial Bold" panose="020B0704020202020204" pitchFamily="34" charset="0"/>
              </a:rPr>
              <a:t>Sign up to get my monthly prayer letter and the Chosen People Ministries newsletter</a:t>
            </a:r>
            <a:endParaRPr lang="en-US" altLang="en-US" sz="3200"/>
          </a:p>
          <a:p>
            <a:pPr eaLnBrk="1">
              <a:buClr>
                <a:srgbClr val="FFFFFF"/>
              </a:buClr>
              <a:buFontTx/>
              <a:buChar char="•"/>
            </a:pPr>
            <a:r>
              <a:rPr lang="en-US" altLang="en-US">
                <a:solidFill>
                  <a:srgbClr val="FFFFFF"/>
                </a:solidFill>
                <a:latin typeface="Arial Bold" panose="020B0704020202020204" pitchFamily="34" charset="0"/>
                <a:sym typeface="Arial Bold" panose="020B0704020202020204" pitchFamily="34" charset="0"/>
              </a:rPr>
              <a:t>Commit to pray for me at least monthly</a:t>
            </a:r>
            <a:endParaRPr lang="en-US" altLang="en-US" sz="3200"/>
          </a:p>
          <a:p>
            <a:pPr eaLnBrk="1">
              <a:buClr>
                <a:srgbClr val="FFFFFF"/>
              </a:buClr>
              <a:buFontTx/>
              <a:buChar char="•"/>
            </a:pPr>
            <a:r>
              <a:rPr lang="en-US" altLang="en-US">
                <a:solidFill>
                  <a:srgbClr val="FFFFFF"/>
                </a:solidFill>
                <a:latin typeface="Arial Bold" panose="020B0704020202020204" pitchFamily="34" charset="0"/>
                <a:sym typeface="Arial Bold" panose="020B0704020202020204" pitchFamily="34" charset="0"/>
              </a:rPr>
              <a:t>Consider whether God is leading you to invest financially either once or on a monthly basis</a:t>
            </a:r>
            <a:endParaRPr lang="en-US" altLang="en-US" sz="3200"/>
          </a:p>
          <a:p>
            <a:pPr lvl="1" eaLnBrk="1">
              <a:buClr>
                <a:srgbClr val="FFFFFF"/>
              </a:buClr>
              <a:buFontTx/>
              <a:buChar char="–"/>
            </a:pPr>
            <a:r>
              <a:rPr lang="en-US" altLang="en-US" sz="1800">
                <a:solidFill>
                  <a:srgbClr val="FFFFFF"/>
                </a:solidFill>
                <a:latin typeface="Arial Bold" panose="020B0704020202020204" pitchFamily="34" charset="0"/>
                <a:sym typeface="Arial Bold" panose="020B0704020202020204" pitchFamily="34" charset="0"/>
              </a:rPr>
              <a:t>What level: $10, $25, $50, $100, or more</a:t>
            </a:r>
            <a:endParaRPr lang="en-US" altLang="en-US"/>
          </a:p>
        </p:txBody>
      </p:sp>
    </p:spTree>
    <p:extLst>
      <p:ext uri="{BB962C8B-B14F-4D97-AF65-F5344CB8AC3E}">
        <p14:creationId xmlns:p14="http://schemas.microsoft.com/office/powerpoint/2010/main" val="404597647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597215"/>
            <a:ext cx="9144000" cy="2508303"/>
          </a:xfrm>
        </p:spPr>
        <p:txBody>
          <a:bodyPr>
            <a:normAutofit fontScale="90000"/>
          </a:bodyPr>
          <a:lstStyle/>
          <a:p>
            <a:r>
              <a:rPr lang="en-US" dirty="0"/>
              <a:t>Messiah in the Day of</a:t>
            </a:r>
            <a:br>
              <a:rPr lang="en-US" dirty="0"/>
            </a:br>
            <a:r>
              <a:rPr lang="en-US" dirty="0"/>
              <a:t>Atonement</a:t>
            </a:r>
          </a:p>
        </p:txBody>
      </p:sp>
      <p:sp>
        <p:nvSpPr>
          <p:cNvPr id="3" name="Subtitle 2"/>
          <p:cNvSpPr>
            <a:spLocks noGrp="1"/>
          </p:cNvSpPr>
          <p:nvPr>
            <p:ph type="subTitle" idx="1"/>
          </p:nvPr>
        </p:nvSpPr>
        <p:spPr>
          <a:xfrm>
            <a:off x="2209800" y="2538436"/>
            <a:ext cx="9144000" cy="754025"/>
          </a:xfrm>
        </p:spPr>
        <p:txBody>
          <a:bodyPr>
            <a:normAutofit fontScale="77500" lnSpcReduction="20000"/>
          </a:bodyPr>
          <a:lstStyle/>
          <a:p>
            <a:r>
              <a:rPr lang="en-US" dirty="0"/>
              <a:t>Dr. Michael Herts</a:t>
            </a:r>
          </a:p>
          <a:p>
            <a:r>
              <a:rPr lang="en-US" dirty="0"/>
              <a:t>Chosen People Ministries</a:t>
            </a:r>
          </a:p>
        </p:txBody>
      </p:sp>
    </p:spTree>
    <p:extLst>
      <p:ext uri="{BB962C8B-B14F-4D97-AF65-F5344CB8AC3E}">
        <p14:creationId xmlns:p14="http://schemas.microsoft.com/office/powerpoint/2010/main" val="17859367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Genesis 1:5 (ESV) </a:t>
            </a:r>
            <a:br>
              <a:rPr lang="en-US" dirty="0"/>
            </a:br>
            <a:endParaRPr lang="en-US" dirty="0"/>
          </a:p>
        </p:txBody>
      </p:sp>
      <p:sp>
        <p:nvSpPr>
          <p:cNvPr id="3" name="Content Placeholder 2"/>
          <p:cNvSpPr>
            <a:spLocks noGrp="1"/>
          </p:cNvSpPr>
          <p:nvPr>
            <p:ph idx="1"/>
          </p:nvPr>
        </p:nvSpPr>
        <p:spPr/>
        <p:txBody>
          <a:bodyPr/>
          <a:lstStyle/>
          <a:p>
            <a:r>
              <a:rPr lang="en-US" baseline="30000" dirty="0"/>
              <a:t>5</a:t>
            </a:r>
            <a:r>
              <a:rPr lang="en-US" dirty="0"/>
              <a:t>God called the light Day, and the darkness he called Night. And there was evening and there was morning, the first day. </a:t>
            </a:r>
          </a:p>
          <a:p>
            <a:endParaRPr lang="en-US" dirty="0"/>
          </a:p>
        </p:txBody>
      </p:sp>
    </p:spTree>
    <p:extLst>
      <p:ext uri="{BB962C8B-B14F-4D97-AF65-F5344CB8AC3E}">
        <p14:creationId xmlns:p14="http://schemas.microsoft.com/office/powerpoint/2010/main" val="405802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John 1:3–5 (ESV) </a:t>
            </a:r>
            <a:br>
              <a:rPr lang="en-US" dirty="0"/>
            </a:br>
            <a:endParaRPr lang="en-US" dirty="0"/>
          </a:p>
        </p:txBody>
      </p:sp>
      <p:sp>
        <p:nvSpPr>
          <p:cNvPr id="3" name="Content Placeholder 2"/>
          <p:cNvSpPr>
            <a:spLocks noGrp="1"/>
          </p:cNvSpPr>
          <p:nvPr>
            <p:ph idx="1"/>
          </p:nvPr>
        </p:nvSpPr>
        <p:spPr/>
        <p:txBody>
          <a:bodyPr/>
          <a:lstStyle/>
          <a:p>
            <a:r>
              <a:rPr lang="en-US" baseline="30000" dirty="0"/>
              <a:t>3</a:t>
            </a:r>
            <a:r>
              <a:rPr lang="en-US" dirty="0"/>
              <a:t>All things were made through him, and without him was not any thing made that was made. </a:t>
            </a:r>
          </a:p>
          <a:p>
            <a:r>
              <a:rPr lang="en-US" baseline="30000" dirty="0"/>
              <a:t>4</a:t>
            </a:r>
            <a:r>
              <a:rPr lang="en-US" dirty="0"/>
              <a:t>In him was life, and the life was the light of men. </a:t>
            </a:r>
          </a:p>
          <a:p>
            <a:r>
              <a:rPr lang="en-US" baseline="30000" dirty="0"/>
              <a:t>5</a:t>
            </a:r>
            <a:r>
              <a:rPr lang="en-US" dirty="0"/>
              <a:t>The light shines in the darkness, and the darkness has not overcome it. </a:t>
            </a:r>
          </a:p>
          <a:p>
            <a:endParaRPr lang="en-US" dirty="0"/>
          </a:p>
        </p:txBody>
      </p:sp>
    </p:spTree>
    <p:extLst>
      <p:ext uri="{BB962C8B-B14F-4D97-AF65-F5344CB8AC3E}">
        <p14:creationId xmlns:p14="http://schemas.microsoft.com/office/powerpoint/2010/main" val="2962791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Matthew 6:10 (ESV) </a:t>
            </a:r>
            <a:br>
              <a:rPr lang="en-US" dirty="0"/>
            </a:br>
            <a:endParaRPr lang="en-US" dirty="0"/>
          </a:p>
        </p:txBody>
      </p:sp>
      <p:sp>
        <p:nvSpPr>
          <p:cNvPr id="3" name="Content Placeholder 2"/>
          <p:cNvSpPr>
            <a:spLocks noGrp="1"/>
          </p:cNvSpPr>
          <p:nvPr>
            <p:ph idx="1"/>
          </p:nvPr>
        </p:nvSpPr>
        <p:spPr/>
        <p:txBody>
          <a:bodyPr/>
          <a:lstStyle/>
          <a:p>
            <a:r>
              <a:rPr lang="en-US" baseline="30000" dirty="0"/>
              <a:t>10</a:t>
            </a:r>
            <a:r>
              <a:rPr lang="en-US" dirty="0"/>
              <a:t>Your kingdom come, your will be done, on earth as it is in heaven. </a:t>
            </a:r>
          </a:p>
          <a:p>
            <a:endParaRPr lang="en-US" dirty="0"/>
          </a:p>
        </p:txBody>
      </p:sp>
    </p:spTree>
    <p:extLst>
      <p:ext uri="{BB962C8B-B14F-4D97-AF65-F5344CB8AC3E}">
        <p14:creationId xmlns:p14="http://schemas.microsoft.com/office/powerpoint/2010/main" val="18395680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Colossians 2:16–17 (ESV) </a:t>
            </a:r>
            <a:br>
              <a:rPr lang="en-US" dirty="0"/>
            </a:br>
            <a:endParaRPr lang="en-US" dirty="0"/>
          </a:p>
        </p:txBody>
      </p:sp>
      <p:sp>
        <p:nvSpPr>
          <p:cNvPr id="3" name="Content Placeholder 2"/>
          <p:cNvSpPr>
            <a:spLocks noGrp="1"/>
          </p:cNvSpPr>
          <p:nvPr>
            <p:ph idx="1"/>
          </p:nvPr>
        </p:nvSpPr>
        <p:spPr/>
        <p:txBody>
          <a:bodyPr/>
          <a:lstStyle/>
          <a:p>
            <a:r>
              <a:rPr lang="en-US" baseline="30000" dirty="0"/>
              <a:t>16</a:t>
            </a:r>
            <a:r>
              <a:rPr lang="en-US" dirty="0"/>
              <a:t>Therefore let no one pass judgment on you in questions of food and drink, or with regard to a festival or a new moon or a Sabbath. </a:t>
            </a:r>
          </a:p>
          <a:p>
            <a:r>
              <a:rPr lang="en-US" baseline="30000" dirty="0"/>
              <a:t>17</a:t>
            </a:r>
            <a:r>
              <a:rPr lang="en-US" dirty="0"/>
              <a:t>These are a shadow of the things to come, but the substance belongs to Christ. </a:t>
            </a:r>
          </a:p>
          <a:p>
            <a:endParaRPr lang="en-US" dirty="0"/>
          </a:p>
        </p:txBody>
      </p:sp>
    </p:spTree>
    <p:extLst>
      <p:ext uri="{BB962C8B-B14F-4D97-AF65-F5344CB8AC3E}">
        <p14:creationId xmlns:p14="http://schemas.microsoft.com/office/powerpoint/2010/main" val="35497852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Leviticus 23:1–2 (ESV) </a:t>
            </a:r>
            <a:br>
              <a:rPr lang="en-US" dirty="0"/>
            </a:br>
            <a:endParaRPr lang="en-US" dirty="0"/>
          </a:p>
        </p:txBody>
      </p:sp>
      <p:sp>
        <p:nvSpPr>
          <p:cNvPr id="3" name="Content Placeholder 2"/>
          <p:cNvSpPr>
            <a:spLocks noGrp="1"/>
          </p:cNvSpPr>
          <p:nvPr>
            <p:ph idx="1"/>
          </p:nvPr>
        </p:nvSpPr>
        <p:spPr/>
        <p:txBody>
          <a:bodyPr/>
          <a:lstStyle/>
          <a:p>
            <a:r>
              <a:rPr lang="en-US" baseline="30000" dirty="0"/>
              <a:t>1</a:t>
            </a:r>
            <a:r>
              <a:rPr lang="en-US" dirty="0"/>
              <a:t>The </a:t>
            </a:r>
            <a:r>
              <a:rPr lang="en-US" cap="small" dirty="0"/>
              <a:t>Lord</a:t>
            </a:r>
            <a:r>
              <a:rPr lang="en-US" dirty="0"/>
              <a:t> spoke to Moses, saying, </a:t>
            </a:r>
          </a:p>
          <a:p>
            <a:r>
              <a:rPr lang="en-US" baseline="30000" dirty="0"/>
              <a:t>2</a:t>
            </a:r>
            <a:r>
              <a:rPr lang="en-US" dirty="0"/>
              <a:t>“Speak to the people of Israel and say to them, These are the appointed feasts of the </a:t>
            </a:r>
            <a:r>
              <a:rPr lang="en-US" cap="small" dirty="0"/>
              <a:t>Lord</a:t>
            </a:r>
            <a:r>
              <a:rPr lang="en-US" dirty="0"/>
              <a:t> that you shall proclaim as holy convocations; they are my appointed feasts. </a:t>
            </a:r>
          </a:p>
          <a:p>
            <a:endParaRPr lang="en-US" dirty="0"/>
          </a:p>
        </p:txBody>
      </p:sp>
    </p:spTree>
    <p:extLst>
      <p:ext uri="{BB962C8B-B14F-4D97-AF65-F5344CB8AC3E}">
        <p14:creationId xmlns:p14="http://schemas.microsoft.com/office/powerpoint/2010/main" val="41465308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normAutofit fontScale="90000"/>
          </a:bodyPr>
          <a:lstStyle/>
          <a:p>
            <a:r>
              <a:rPr lang="en-US" dirty="0"/>
              <a:t/>
            </a:r>
            <a:br>
              <a:rPr lang="en-US" dirty="0"/>
            </a:br>
            <a:r>
              <a:rPr lang="en-US" dirty="0"/>
              <a:t>Leviticus 23:26–32 (ESV) </a:t>
            </a:r>
            <a:br>
              <a:rPr lang="en-US" dirty="0"/>
            </a:br>
            <a:endParaRPr lang="en-US" dirty="0"/>
          </a:p>
        </p:txBody>
      </p:sp>
      <p:sp>
        <p:nvSpPr>
          <p:cNvPr id="3" name="Content Placeholder 2"/>
          <p:cNvSpPr>
            <a:spLocks noGrp="1"/>
          </p:cNvSpPr>
          <p:nvPr>
            <p:ph idx="1"/>
          </p:nvPr>
        </p:nvSpPr>
        <p:spPr>
          <a:xfrm>
            <a:off x="1120000" y="1362974"/>
            <a:ext cx="10233800" cy="5089584"/>
          </a:xfrm>
        </p:spPr>
        <p:txBody>
          <a:bodyPr>
            <a:normAutofit fontScale="92500" lnSpcReduction="20000"/>
          </a:bodyPr>
          <a:lstStyle/>
          <a:p>
            <a:r>
              <a:rPr lang="en-US" baseline="30000" dirty="0"/>
              <a:t>26</a:t>
            </a:r>
            <a:r>
              <a:rPr lang="en-US" dirty="0"/>
              <a:t>And the </a:t>
            </a:r>
            <a:r>
              <a:rPr lang="en-US" cap="small" dirty="0"/>
              <a:t>Lord</a:t>
            </a:r>
            <a:r>
              <a:rPr lang="en-US" dirty="0"/>
              <a:t> spoke to Moses, saying, </a:t>
            </a:r>
          </a:p>
          <a:p>
            <a:r>
              <a:rPr lang="en-US" baseline="30000" dirty="0"/>
              <a:t>27</a:t>
            </a:r>
            <a:r>
              <a:rPr lang="en-US" dirty="0"/>
              <a:t>“Now on the tenth day of this seventh month is the Day of Atonement. It shall be for you a time of holy convocation, and you shall afflict yourselves and present a food offering to the </a:t>
            </a:r>
            <a:r>
              <a:rPr lang="en-US" cap="small" dirty="0"/>
              <a:t>Lord</a:t>
            </a:r>
            <a:r>
              <a:rPr lang="en-US" dirty="0"/>
              <a:t>. </a:t>
            </a:r>
          </a:p>
          <a:p>
            <a:r>
              <a:rPr lang="en-US" baseline="30000" dirty="0"/>
              <a:t>28</a:t>
            </a:r>
            <a:r>
              <a:rPr lang="en-US" dirty="0"/>
              <a:t>And you shall not do any work on that very day, for it is a Day of Atonement, to make atonement for you before the </a:t>
            </a:r>
            <a:r>
              <a:rPr lang="en-US" cap="small" dirty="0"/>
              <a:t>Lord</a:t>
            </a:r>
            <a:r>
              <a:rPr lang="en-US" dirty="0"/>
              <a:t> your God. </a:t>
            </a:r>
          </a:p>
          <a:p>
            <a:r>
              <a:rPr lang="en-US" baseline="30000" dirty="0"/>
              <a:t>29</a:t>
            </a:r>
            <a:r>
              <a:rPr lang="en-US" dirty="0"/>
              <a:t>For whoever is not afflicted on that very day shall be cut off from his people. </a:t>
            </a:r>
          </a:p>
          <a:p>
            <a:r>
              <a:rPr lang="en-US" baseline="30000" dirty="0"/>
              <a:t>30</a:t>
            </a:r>
            <a:r>
              <a:rPr lang="en-US" dirty="0"/>
              <a:t>And whoever does any work on that very day, that person I will destroy from among his people. </a:t>
            </a:r>
          </a:p>
          <a:p>
            <a:r>
              <a:rPr lang="en-US" baseline="30000" dirty="0"/>
              <a:t>31</a:t>
            </a:r>
            <a:r>
              <a:rPr lang="en-US" dirty="0"/>
              <a:t>You shall not do any work. It is a statute forever throughout your generations in all your dwelling places. </a:t>
            </a:r>
          </a:p>
          <a:p>
            <a:r>
              <a:rPr lang="en-US" baseline="30000" dirty="0"/>
              <a:t>32</a:t>
            </a:r>
            <a:r>
              <a:rPr lang="en-US" dirty="0"/>
              <a:t>It shall be to you a Sabbath of solemn rest, and you shall afflict yourselves. On the ninth day of the month beginning at evening, from evening to evening shall you keep your Sabbath.” </a:t>
            </a:r>
          </a:p>
          <a:p>
            <a:endParaRPr lang="en-US" dirty="0"/>
          </a:p>
        </p:txBody>
      </p:sp>
    </p:spTree>
    <p:extLst>
      <p:ext uri="{BB962C8B-B14F-4D97-AF65-F5344CB8AC3E}">
        <p14:creationId xmlns:p14="http://schemas.microsoft.com/office/powerpoint/2010/main" val="7828880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Leviticus 16:20–22 (ESV) </a:t>
            </a:r>
            <a:br>
              <a:rPr lang="en-US" dirty="0"/>
            </a:br>
            <a:endParaRPr lang="en-US" dirty="0"/>
          </a:p>
        </p:txBody>
      </p:sp>
      <p:sp>
        <p:nvSpPr>
          <p:cNvPr id="3" name="Content Placeholder 2"/>
          <p:cNvSpPr>
            <a:spLocks noGrp="1"/>
          </p:cNvSpPr>
          <p:nvPr>
            <p:ph idx="1"/>
          </p:nvPr>
        </p:nvSpPr>
        <p:spPr/>
        <p:txBody>
          <a:bodyPr>
            <a:normAutofit/>
          </a:bodyPr>
          <a:lstStyle/>
          <a:p>
            <a:r>
              <a:rPr lang="en-US" baseline="30000" dirty="0"/>
              <a:t>20</a:t>
            </a:r>
            <a:r>
              <a:rPr lang="en-US" dirty="0"/>
              <a:t>“And when he has made an end of atoning for the Holy Place and the tent of meeting and the altar, he shall present the live goat. </a:t>
            </a:r>
          </a:p>
          <a:p>
            <a:r>
              <a:rPr lang="en-US" baseline="30000" dirty="0"/>
              <a:t>21</a:t>
            </a:r>
            <a:r>
              <a:rPr lang="en-US" dirty="0"/>
              <a:t>And Aaron shall lay both his hands on the head of the live goat, and confess over it all the iniquities of the people of Israel, and all their transgressions, all their sins. And he shall put them on the head of the goat and send it away into the wilderness by the hand of a man who is in readiness. </a:t>
            </a:r>
          </a:p>
          <a:p>
            <a:r>
              <a:rPr lang="en-US" baseline="30000" dirty="0"/>
              <a:t>22</a:t>
            </a:r>
            <a:r>
              <a:rPr lang="en-US" dirty="0"/>
              <a:t>The goat shall bear all their iniquities on itself to a remote area, and he shall let the goat go free in the wilderness. </a:t>
            </a:r>
          </a:p>
          <a:p>
            <a:endParaRPr lang="en-US" dirty="0"/>
          </a:p>
        </p:txBody>
      </p:sp>
    </p:spTree>
    <p:extLst>
      <p:ext uri="{BB962C8B-B14F-4D97-AF65-F5344CB8AC3E}">
        <p14:creationId xmlns:p14="http://schemas.microsoft.com/office/powerpoint/2010/main" val="14504158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209800" y="2286000"/>
            <a:ext cx="7772400" cy="1143000"/>
          </a:xfrm>
        </p:spPr>
        <p:txBody>
          <a:bodyPr vert="horz" lIns="0" tIns="0" rIns="0" bIns="0" rtlCol="0" anchor="ctr">
            <a:normAutofit/>
          </a:bodyPr>
          <a:lstStyle/>
          <a:p>
            <a:pPr algn="ctr"/>
            <a:endParaRPr lang="en-US" altLang="en-US" sz="4400">
              <a:latin typeface="Arial" panose="020B0604020202020204" pitchFamily="34" charset="0"/>
              <a:cs typeface="Arial" panose="020B0604020202020204" pitchFamily="34" charset="0"/>
              <a:sym typeface="Arial" panose="020B0604020202020204" pitchFamily="34" charset="0"/>
            </a:endParaRPr>
          </a:p>
        </p:txBody>
      </p:sp>
      <p:sp>
        <p:nvSpPr>
          <p:cNvPr id="5123" name="Rectangle 2"/>
          <p:cNvSpPr>
            <a:spLocks noGrp="1" noChangeArrowheads="1"/>
          </p:cNvSpPr>
          <p:nvPr>
            <p:ph type="body" idx="1"/>
          </p:nvPr>
        </p:nvSpPr>
        <p:spPr>
          <a:xfrm>
            <a:off x="2895600" y="3886200"/>
            <a:ext cx="6400800" cy="1752600"/>
          </a:xfrm>
        </p:spPr>
        <p:txBody>
          <a:bodyPr vert="horz" lIns="0" tIns="0" rIns="0" bIns="0" rtlCol="0">
            <a:normAutofit/>
          </a:bodyPr>
          <a:lstStyle/>
          <a:p>
            <a:pPr algn="ctr">
              <a:spcBef>
                <a:spcPts val="700"/>
              </a:spcBef>
            </a:pPr>
            <a:endParaRPr lang="en-US" altLang="en-US" sz="3200">
              <a:latin typeface="Arial" panose="020B0604020202020204" pitchFamily="34" charset="0"/>
              <a:cs typeface="Arial" panose="020B0604020202020204" pitchFamily="34" charset="0"/>
              <a:sym typeface="Arial" panose="020B0604020202020204" pitchFamily="34" charset="0"/>
            </a:endParaRPr>
          </a:p>
        </p:txBody>
      </p:sp>
      <p:pic>
        <p:nvPicPr>
          <p:cNvPr id="5124" name="Picture 3" descr="powerpoint_b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AutoShape 4"/>
          <p:cNvSpPr>
            <a:spLocks/>
          </p:cNvSpPr>
          <p:nvPr/>
        </p:nvSpPr>
        <p:spPr bwMode="auto">
          <a:xfrm>
            <a:off x="2514600" y="457201"/>
            <a:ext cx="7239000" cy="2360613"/>
          </a:xfrm>
          <a:custGeom>
            <a:avLst/>
            <a:gdLst>
              <a:gd name="T0" fmla="*/ 3619500 w 21600"/>
              <a:gd name="T1" fmla="*/ 1180307 h 21600"/>
              <a:gd name="T2" fmla="*/ 3619500 w 21600"/>
              <a:gd name="T3" fmla="*/ 1180307 h 21600"/>
              <a:gd name="T4" fmla="*/ 3619500 w 21600"/>
              <a:gd name="T5" fmla="*/ 1180307 h 21600"/>
              <a:gd name="T6" fmla="*/ 3619500 w 21600"/>
              <a:gd name="T7" fmla="*/ 1180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spcBef>
                <a:spcPts val="2400"/>
              </a:spcBef>
            </a:pPr>
            <a:r>
              <a:rPr lang="en-US" altLang="en-US" sz="4000">
                <a:solidFill>
                  <a:srgbClr val="FFFFFF"/>
                </a:solidFill>
              </a:rPr>
              <a:t>“</a:t>
            </a:r>
            <a:r>
              <a:rPr lang="en-US" altLang="en-US" sz="4000" i="1">
                <a:solidFill>
                  <a:srgbClr val="FFFFFF"/>
                </a:solidFill>
              </a:rPr>
              <a:t>Brethren, my heart’s desire and prayer to God for Israel is that they may be saved.</a:t>
            </a:r>
            <a:r>
              <a:rPr lang="en-US" altLang="en-US" sz="4000">
                <a:solidFill>
                  <a:srgbClr val="FFFFFF"/>
                </a:solidFill>
              </a:rPr>
              <a:t>” (Romans 10:1) </a:t>
            </a:r>
            <a:endParaRPr lang="en-US" altLang="en-US"/>
          </a:p>
        </p:txBody>
      </p:sp>
      <p:pic>
        <p:nvPicPr>
          <p:cNvPr id="5126" name="Picture 5" descr="C:\Users\Dr. Michael Herts\AppData\Local\Microsoft\Windows\Temporary Internet Files\Content.IE5\AW1Z7LAK\MP900400867[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27350"/>
            <a:ext cx="4876800" cy="301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43550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1:18 (ESV)</a:t>
            </a:r>
          </a:p>
        </p:txBody>
      </p:sp>
      <p:sp>
        <p:nvSpPr>
          <p:cNvPr id="3" name="Content Placeholder 2"/>
          <p:cNvSpPr>
            <a:spLocks noGrp="1"/>
          </p:cNvSpPr>
          <p:nvPr>
            <p:ph idx="1"/>
          </p:nvPr>
        </p:nvSpPr>
        <p:spPr/>
        <p:txBody>
          <a:bodyPr/>
          <a:lstStyle/>
          <a:p>
            <a:r>
              <a:rPr lang="en-US" baseline="30000" dirty="0"/>
              <a:t>18</a:t>
            </a:r>
            <a:r>
              <a:rPr lang="en-US" dirty="0"/>
              <a:t>“Come now, let us reason together, says the </a:t>
            </a:r>
            <a:r>
              <a:rPr lang="en-US" cap="small" dirty="0"/>
              <a:t>Lord</a:t>
            </a:r>
            <a:r>
              <a:rPr lang="en-US" dirty="0"/>
              <a:t>: though your sins are like scarlet, they shall be as white as snow; though they are red like crimson, they shall become like wool. </a:t>
            </a:r>
          </a:p>
          <a:p>
            <a:endParaRPr lang="en-US" dirty="0"/>
          </a:p>
        </p:txBody>
      </p:sp>
    </p:spTree>
    <p:extLst>
      <p:ext uri="{BB962C8B-B14F-4D97-AF65-F5344CB8AC3E}">
        <p14:creationId xmlns:p14="http://schemas.microsoft.com/office/powerpoint/2010/main" val="22881081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Babylonian Talmud</a:t>
            </a:r>
          </a:p>
        </p:txBody>
      </p:sp>
      <p:sp>
        <p:nvSpPr>
          <p:cNvPr id="3" name="Content Placeholder 2"/>
          <p:cNvSpPr>
            <a:spLocks noGrp="1"/>
          </p:cNvSpPr>
          <p:nvPr>
            <p:ph idx="1"/>
          </p:nvPr>
        </p:nvSpPr>
        <p:spPr/>
        <p:txBody>
          <a:bodyPr/>
          <a:lstStyle/>
          <a:p>
            <a:r>
              <a:rPr lang="en-US" b="1" dirty="0"/>
              <a:t>II.5</a:t>
            </a:r>
            <a:r>
              <a:rPr lang="en-US" dirty="0"/>
              <a:t> A.	</a:t>
            </a:r>
            <a:r>
              <a:rPr lang="en-US" i="1" dirty="0"/>
              <a:t>Our rabbis have taught on </a:t>
            </a:r>
            <a:r>
              <a:rPr lang="en-US" i="1" dirty="0" err="1"/>
              <a:t>Tannaite</a:t>
            </a:r>
            <a:r>
              <a:rPr lang="en-US" i="1" dirty="0"/>
              <a:t> authority:</a:t>
            </a:r>
            <a:endParaRPr lang="en-US" dirty="0"/>
          </a:p>
          <a:p>
            <a:r>
              <a:rPr lang="en-US" dirty="0"/>
              <a:t>	B.	Forty years before the destruction of the sanctuary, the lot did not come up in the right hand, and the thread of crimson never turned white, and the westernmost light never shone, and the doors of the courtyard would open by themselves,</a:t>
            </a:r>
          </a:p>
          <a:p>
            <a:endParaRPr lang="en-US" sz="1200" dirty="0"/>
          </a:p>
          <a:p>
            <a:endParaRPr lang="en-US" sz="1200" dirty="0"/>
          </a:p>
          <a:p>
            <a:endParaRPr lang="en-US" sz="1200" dirty="0"/>
          </a:p>
          <a:p>
            <a:endParaRPr lang="en-US" sz="1200" dirty="0"/>
          </a:p>
          <a:p>
            <a:endParaRPr lang="en-US" sz="1200" dirty="0"/>
          </a:p>
          <a:p>
            <a:r>
              <a:rPr lang="en-US" sz="1200" dirty="0" err="1"/>
              <a:t>Neusner</a:t>
            </a:r>
            <a:r>
              <a:rPr lang="en-US" sz="1200" dirty="0"/>
              <a:t>, J. (2011). </a:t>
            </a:r>
            <a:r>
              <a:rPr lang="en-US" sz="1200" i="1" dirty="0"/>
              <a:t>The Babylonian Talmud: A Translation and Commentary</a:t>
            </a:r>
            <a:r>
              <a:rPr lang="en-US" sz="1200" dirty="0"/>
              <a:t> (Vol. 5a, p. 142). Peabody, MA: Hendrickson Publishers.</a:t>
            </a:r>
          </a:p>
          <a:p>
            <a:endParaRPr lang="en-US" dirty="0"/>
          </a:p>
        </p:txBody>
      </p:sp>
    </p:spTree>
    <p:extLst>
      <p:ext uri="{BB962C8B-B14F-4D97-AF65-F5344CB8AC3E}">
        <p14:creationId xmlns:p14="http://schemas.microsoft.com/office/powerpoint/2010/main" val="3550876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9441"/>
          </a:xfrm>
        </p:spPr>
        <p:txBody>
          <a:bodyPr>
            <a:normAutofit fontScale="90000"/>
          </a:bodyPr>
          <a:lstStyle/>
          <a:p>
            <a:r>
              <a:rPr lang="en-US" dirty="0"/>
              <a:t>Babylonian Talmud</a:t>
            </a:r>
          </a:p>
        </p:txBody>
      </p:sp>
      <p:sp>
        <p:nvSpPr>
          <p:cNvPr id="3" name="Content Placeholder 2"/>
          <p:cNvSpPr>
            <a:spLocks noGrp="1"/>
          </p:cNvSpPr>
          <p:nvPr>
            <p:ph idx="1"/>
          </p:nvPr>
        </p:nvSpPr>
        <p:spPr>
          <a:xfrm>
            <a:off x="1050988" y="1256282"/>
            <a:ext cx="10233800" cy="5273914"/>
          </a:xfrm>
        </p:spPr>
        <p:txBody>
          <a:bodyPr>
            <a:normAutofit fontScale="77500" lnSpcReduction="20000"/>
          </a:bodyPr>
          <a:lstStyle/>
          <a:p>
            <a:r>
              <a:rPr lang="en-US" dirty="0"/>
              <a:t>D.	And when R. </a:t>
            </a:r>
            <a:r>
              <a:rPr lang="en-US" dirty="0" err="1"/>
              <a:t>Yohanan</a:t>
            </a:r>
            <a:r>
              <a:rPr lang="en-US" dirty="0"/>
              <a:t> b. </a:t>
            </a:r>
            <a:r>
              <a:rPr lang="en-US" dirty="0" err="1"/>
              <a:t>Zakkai</a:t>
            </a:r>
            <a:r>
              <a:rPr lang="en-US" dirty="0"/>
              <a:t> fell ill, his disciples came in to pay a call on him. When he saw them, he began to cry. His disciples said to him, “Light of Israel! Pillar at the right hand! Mighty hammer! On what account are you crying?”</a:t>
            </a:r>
          </a:p>
          <a:p>
            <a:r>
              <a:rPr lang="en-US" dirty="0"/>
              <a:t>E.	He said to them, “If I were going to be brought before a mortal king, who is here today and tomorrow gone to the grave, who, should he be angry with me, will not be angry forever, and, if he should imprison me, will not imprison me forever, and if he should put me to death, whose sentence of death is not for eternity, and whom I can appease with the right words or bribe with money, even so, I should weep.</a:t>
            </a:r>
          </a:p>
          <a:p>
            <a:r>
              <a:rPr lang="en-US" dirty="0"/>
              <a:t>F.	“But now that I am being brought before the King of kings of kings, the Holy One, blessed be he, who endures forever and ever, who, should he be angry with me, will be angry forever, and if he should imprison me, will imprison me forever, and if he should put me to death, whose sentence of death is for eternity, and whom I cannot appease with the right words or bribe with money,</a:t>
            </a:r>
          </a:p>
          <a:p>
            <a:r>
              <a:rPr lang="en-US" dirty="0"/>
              <a:t>G.	“and not only so, but before me are two paths, one to the Garden of Eden and the other to </a:t>
            </a:r>
            <a:r>
              <a:rPr lang="en-US" dirty="0" err="1"/>
              <a:t>Gehenna</a:t>
            </a:r>
            <a:r>
              <a:rPr lang="en-US" dirty="0"/>
              <a:t>, and I do not know by which path I shall be brought,</a:t>
            </a:r>
          </a:p>
          <a:p>
            <a:r>
              <a:rPr lang="en-US" dirty="0"/>
              <a:t>H.	“and should I not weep?”</a:t>
            </a:r>
          </a:p>
          <a:p>
            <a:r>
              <a:rPr lang="en-US" sz="1900" dirty="0" err="1"/>
              <a:t>Neusner</a:t>
            </a:r>
            <a:r>
              <a:rPr lang="en-US" sz="1900" dirty="0"/>
              <a:t>, J. (2011). </a:t>
            </a:r>
            <a:r>
              <a:rPr lang="en-US" sz="1900" i="1" u="sng" dirty="0">
                <a:hlinkClick r:id="rId2"/>
              </a:rPr>
              <a:t>The Babylonian Talmud: A Translation and Commentary</a:t>
            </a:r>
            <a:r>
              <a:rPr lang="en-US" sz="1900" dirty="0"/>
              <a:t> (Vol. 1, pp. 188–189). Peabody, MA: Hendrickson Publishers.</a:t>
            </a:r>
          </a:p>
          <a:p>
            <a:endParaRPr lang="en-US" dirty="0"/>
          </a:p>
        </p:txBody>
      </p:sp>
    </p:spTree>
    <p:extLst>
      <p:ext uri="{BB962C8B-B14F-4D97-AF65-F5344CB8AC3E}">
        <p14:creationId xmlns:p14="http://schemas.microsoft.com/office/powerpoint/2010/main" val="9198077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Zechariah 12:9–10 (ESV) </a:t>
            </a:r>
            <a:br>
              <a:rPr lang="en-US" dirty="0"/>
            </a:br>
            <a:endParaRPr lang="en-US" dirty="0"/>
          </a:p>
        </p:txBody>
      </p:sp>
      <p:sp>
        <p:nvSpPr>
          <p:cNvPr id="3" name="Content Placeholder 2"/>
          <p:cNvSpPr>
            <a:spLocks noGrp="1"/>
          </p:cNvSpPr>
          <p:nvPr>
            <p:ph idx="1"/>
          </p:nvPr>
        </p:nvSpPr>
        <p:spPr/>
        <p:txBody>
          <a:bodyPr/>
          <a:lstStyle/>
          <a:p>
            <a:r>
              <a:rPr lang="en-US" baseline="30000" dirty="0"/>
              <a:t>9</a:t>
            </a:r>
            <a:r>
              <a:rPr lang="en-US" dirty="0"/>
              <a:t>And on that day I will seek to destroy all the nations that come against Jerusalem. </a:t>
            </a:r>
          </a:p>
          <a:p>
            <a:r>
              <a:rPr lang="en-US" baseline="30000" dirty="0"/>
              <a:t>10</a:t>
            </a:r>
            <a:r>
              <a:rPr lang="en-US" dirty="0"/>
              <a:t>“And I will pour out on the house of David and the inhabitants of Jerusalem a spirit of grace and pleas for mercy, so that, when they look on me, on him whom they have pierced, they shall mourn for him, as one mourns for an only child, and weep bitterly over him, as one weeps over a firstborn. </a:t>
            </a:r>
          </a:p>
          <a:p>
            <a:endParaRPr lang="en-US" dirty="0"/>
          </a:p>
        </p:txBody>
      </p:sp>
    </p:spTree>
    <p:extLst>
      <p:ext uri="{BB962C8B-B14F-4D97-AF65-F5344CB8AC3E}">
        <p14:creationId xmlns:p14="http://schemas.microsoft.com/office/powerpoint/2010/main" val="16278478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Romans 11:25–27 (ESV) </a:t>
            </a:r>
            <a:br>
              <a:rPr lang="en-US" dirty="0"/>
            </a:br>
            <a:endParaRPr lang="en-US" dirty="0"/>
          </a:p>
        </p:txBody>
      </p:sp>
      <p:sp>
        <p:nvSpPr>
          <p:cNvPr id="3" name="Content Placeholder 2"/>
          <p:cNvSpPr>
            <a:spLocks noGrp="1"/>
          </p:cNvSpPr>
          <p:nvPr>
            <p:ph idx="1"/>
          </p:nvPr>
        </p:nvSpPr>
        <p:spPr/>
        <p:txBody>
          <a:bodyPr/>
          <a:lstStyle/>
          <a:p>
            <a:r>
              <a:rPr lang="en-US" baseline="30000" dirty="0"/>
              <a:t>25</a:t>
            </a:r>
            <a:r>
              <a:rPr lang="en-US" dirty="0"/>
              <a:t>Lest you be wise in your own sight, I do not want you to be unaware of this mystery, brothers: a partial hardening has come upon Israel, until the fullness of the Gentiles has come in. </a:t>
            </a:r>
          </a:p>
          <a:p>
            <a:r>
              <a:rPr lang="en-US" baseline="30000" dirty="0"/>
              <a:t>26</a:t>
            </a:r>
            <a:r>
              <a:rPr lang="en-US" dirty="0"/>
              <a:t>And in this way all Israel will be saved, as it is written, “The Deliverer will come from Zion, he will banish ungodliness from Jacob”; </a:t>
            </a:r>
          </a:p>
          <a:p>
            <a:r>
              <a:rPr lang="en-US" baseline="30000" dirty="0"/>
              <a:t>27</a:t>
            </a:r>
            <a:r>
              <a:rPr lang="en-US" dirty="0"/>
              <a:t>“and this will be my covenant with them when I take away their sins.” </a:t>
            </a:r>
          </a:p>
          <a:p>
            <a:endParaRPr lang="en-US" dirty="0"/>
          </a:p>
        </p:txBody>
      </p:sp>
    </p:spTree>
    <p:extLst>
      <p:ext uri="{BB962C8B-B14F-4D97-AF65-F5344CB8AC3E}">
        <p14:creationId xmlns:p14="http://schemas.microsoft.com/office/powerpoint/2010/main" val="16260624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John 1:12 (ESV) </a:t>
            </a:r>
            <a:br>
              <a:rPr lang="en-US" dirty="0"/>
            </a:br>
            <a:endParaRPr lang="en-US" dirty="0"/>
          </a:p>
        </p:txBody>
      </p:sp>
      <p:sp>
        <p:nvSpPr>
          <p:cNvPr id="3" name="Content Placeholder 2"/>
          <p:cNvSpPr>
            <a:spLocks noGrp="1"/>
          </p:cNvSpPr>
          <p:nvPr>
            <p:ph idx="1"/>
          </p:nvPr>
        </p:nvSpPr>
        <p:spPr/>
        <p:txBody>
          <a:bodyPr/>
          <a:lstStyle/>
          <a:p>
            <a:r>
              <a:rPr lang="en-US" baseline="30000" dirty="0"/>
              <a:t>12</a:t>
            </a:r>
            <a:r>
              <a:rPr lang="en-US" dirty="0"/>
              <a:t>But to all who did receive him, who believed in his name, he gave the right to become children of God, </a:t>
            </a:r>
          </a:p>
          <a:p>
            <a:endParaRPr lang="en-US" dirty="0"/>
          </a:p>
        </p:txBody>
      </p:sp>
    </p:spTree>
    <p:extLst>
      <p:ext uri="{BB962C8B-B14F-4D97-AF65-F5344CB8AC3E}">
        <p14:creationId xmlns:p14="http://schemas.microsoft.com/office/powerpoint/2010/main" val="42813448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4119" y="1825625"/>
            <a:ext cx="7746337" cy="4351338"/>
          </a:xfrm>
        </p:spPr>
      </p:pic>
    </p:spTree>
    <p:extLst>
      <p:ext uri="{BB962C8B-B14F-4D97-AF65-F5344CB8AC3E}">
        <p14:creationId xmlns:p14="http://schemas.microsoft.com/office/powerpoint/2010/main" val="40294684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209800" y="2286000"/>
            <a:ext cx="7772400" cy="1143000"/>
          </a:xfrm>
        </p:spPr>
        <p:txBody>
          <a:bodyPr vert="horz" lIns="0" tIns="0" rIns="0" bIns="0" rtlCol="0" anchor="ctr">
            <a:normAutofit/>
          </a:bodyPr>
          <a:lstStyle/>
          <a:p>
            <a:pPr algn="ctr"/>
            <a:endParaRPr lang="en-US" altLang="en-US" sz="4400">
              <a:latin typeface="Arial" panose="020B0604020202020204" pitchFamily="34" charset="0"/>
              <a:cs typeface="Arial" panose="020B0604020202020204" pitchFamily="34" charset="0"/>
              <a:sym typeface="Arial" panose="020B0604020202020204" pitchFamily="34" charset="0"/>
            </a:endParaRPr>
          </a:p>
        </p:txBody>
      </p:sp>
      <p:sp>
        <p:nvSpPr>
          <p:cNvPr id="6147" name="Rectangle 2"/>
          <p:cNvSpPr>
            <a:spLocks noGrp="1" noChangeArrowheads="1"/>
          </p:cNvSpPr>
          <p:nvPr>
            <p:ph type="body" idx="1"/>
          </p:nvPr>
        </p:nvSpPr>
        <p:spPr>
          <a:xfrm>
            <a:off x="2895600" y="3886200"/>
            <a:ext cx="6400800" cy="1752600"/>
          </a:xfrm>
        </p:spPr>
        <p:txBody>
          <a:bodyPr vert="horz" lIns="0" tIns="0" rIns="0" bIns="0" rtlCol="0">
            <a:normAutofit/>
          </a:bodyPr>
          <a:lstStyle/>
          <a:p>
            <a:pPr algn="ctr">
              <a:spcBef>
                <a:spcPts val="700"/>
              </a:spcBef>
            </a:pPr>
            <a:endParaRPr lang="en-US" altLang="en-US" sz="3200">
              <a:latin typeface="Arial" panose="020B0604020202020204" pitchFamily="34" charset="0"/>
              <a:cs typeface="Arial" panose="020B0604020202020204" pitchFamily="34" charset="0"/>
              <a:sym typeface="Arial" panose="020B0604020202020204" pitchFamily="34" charset="0"/>
            </a:endParaRPr>
          </a:p>
        </p:txBody>
      </p:sp>
      <p:pic>
        <p:nvPicPr>
          <p:cNvPr id="6148" name="Picture 3" descr="powerpoint_b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descr="williamsburg"/>
          <p:cNvPicPr>
            <a:picLocks noChangeAspect="1"/>
          </p:cNvPicPr>
          <p:nvPr/>
        </p:nvPicPr>
        <p:blipFill>
          <a:blip r:embed="rId3"/>
          <a:srcRect/>
          <a:stretch>
            <a:fillRect/>
          </a:stretch>
        </p:blipFill>
        <p:spPr bwMode="auto">
          <a:xfrm>
            <a:off x="2819401" y="990600"/>
            <a:ext cx="3154363" cy="4191000"/>
          </a:xfrm>
          <a:prstGeom prst="rect">
            <a:avLst/>
          </a:prstGeom>
          <a:noFill/>
          <a:ln>
            <a:noFill/>
          </a:ln>
          <a:effectLst>
            <a:outerShdw blurRad="12700"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7173" name="Picture 5" descr="leopold"/>
          <p:cNvPicPr>
            <a:picLocks noChangeAspect="1"/>
          </p:cNvPicPr>
          <p:nvPr/>
        </p:nvPicPr>
        <p:blipFill>
          <a:blip r:embed="rId4"/>
          <a:srcRect/>
          <a:stretch>
            <a:fillRect/>
          </a:stretch>
        </p:blipFill>
        <p:spPr bwMode="auto">
          <a:xfrm>
            <a:off x="1905001" y="2209800"/>
            <a:ext cx="1476375" cy="1828800"/>
          </a:xfrm>
          <a:prstGeom prst="rect">
            <a:avLst/>
          </a:prstGeom>
          <a:noFill/>
          <a:ln>
            <a:noFill/>
          </a:ln>
          <a:effectLst>
            <a:outerShdw blurRad="12700"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6151" name="AutoShape 6"/>
          <p:cNvSpPr>
            <a:spLocks/>
          </p:cNvSpPr>
          <p:nvPr/>
        </p:nvSpPr>
        <p:spPr bwMode="auto">
          <a:xfrm>
            <a:off x="6248400" y="2590801"/>
            <a:ext cx="4114800" cy="1147763"/>
          </a:xfrm>
          <a:custGeom>
            <a:avLst/>
            <a:gdLst>
              <a:gd name="T0" fmla="*/ 2057400 w 21600"/>
              <a:gd name="T1" fmla="*/ 573882 h 21600"/>
              <a:gd name="T2" fmla="*/ 2057400 w 21600"/>
              <a:gd name="T3" fmla="*/ 573882 h 21600"/>
              <a:gd name="T4" fmla="*/ 2057400 w 21600"/>
              <a:gd name="T5" fmla="*/ 573882 h 21600"/>
              <a:gd name="T6" fmla="*/ 2057400 w 21600"/>
              <a:gd name="T7" fmla="*/ 5738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spcBef>
                <a:spcPts val="1400"/>
              </a:spcBef>
            </a:pPr>
            <a:r>
              <a:rPr lang="en-US" altLang="en-US">
                <a:solidFill>
                  <a:srgbClr val="FFFFFF"/>
                </a:solidFill>
                <a:latin typeface="Arial Bold" panose="020B0704020202020204" pitchFamily="34" charset="0"/>
                <a:sym typeface="Arial Bold" panose="020B0704020202020204" pitchFamily="34" charset="0"/>
              </a:rPr>
              <a:t>Chosen People Ministries was founded in 1894 by Rabbi Leopold Cohn</a:t>
            </a:r>
            <a:endParaRPr lang="en-US" altLang="en-US"/>
          </a:p>
        </p:txBody>
      </p:sp>
    </p:spTree>
    <p:extLst>
      <p:ext uri="{BB962C8B-B14F-4D97-AF65-F5344CB8AC3E}">
        <p14:creationId xmlns:p14="http://schemas.microsoft.com/office/powerpoint/2010/main" val="7613315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2209800" y="2286000"/>
            <a:ext cx="7772400" cy="1143000"/>
          </a:xfrm>
        </p:spPr>
        <p:txBody>
          <a:bodyPr vert="horz" lIns="0" tIns="0" rIns="0" bIns="0" rtlCol="0" anchor="ctr">
            <a:normAutofit/>
          </a:bodyPr>
          <a:lstStyle/>
          <a:p>
            <a:pPr algn="ctr"/>
            <a:endParaRPr lang="en-US" altLang="en-US" sz="4400">
              <a:latin typeface="Arial" panose="020B0604020202020204" pitchFamily="34" charset="0"/>
              <a:cs typeface="Arial" panose="020B0604020202020204" pitchFamily="34" charset="0"/>
              <a:sym typeface="Arial" panose="020B0604020202020204" pitchFamily="34" charset="0"/>
            </a:endParaRPr>
          </a:p>
        </p:txBody>
      </p:sp>
      <p:sp>
        <p:nvSpPr>
          <p:cNvPr id="7171" name="Rectangle 2"/>
          <p:cNvSpPr>
            <a:spLocks noGrp="1" noChangeArrowheads="1"/>
          </p:cNvSpPr>
          <p:nvPr>
            <p:ph type="body" idx="1"/>
          </p:nvPr>
        </p:nvSpPr>
        <p:spPr>
          <a:xfrm>
            <a:off x="2895600" y="3886200"/>
            <a:ext cx="6400800" cy="1752600"/>
          </a:xfrm>
        </p:spPr>
        <p:txBody>
          <a:bodyPr vert="horz" lIns="0" tIns="0" rIns="0" bIns="0" rtlCol="0">
            <a:normAutofit/>
          </a:bodyPr>
          <a:lstStyle/>
          <a:p>
            <a:pPr algn="ctr">
              <a:spcBef>
                <a:spcPts val="700"/>
              </a:spcBef>
            </a:pPr>
            <a:endParaRPr lang="en-US" altLang="en-US" sz="3200">
              <a:latin typeface="Arial" panose="020B0604020202020204" pitchFamily="34" charset="0"/>
              <a:cs typeface="Arial" panose="020B0604020202020204" pitchFamily="34" charset="0"/>
              <a:sym typeface="Arial" panose="020B0604020202020204" pitchFamily="34" charset="0"/>
            </a:endParaRPr>
          </a:p>
        </p:txBody>
      </p:sp>
      <p:pic>
        <p:nvPicPr>
          <p:cNvPr id="7172" name="Picture 3" descr="powerpoint_b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AutoShape 4"/>
          <p:cNvSpPr>
            <a:spLocks/>
          </p:cNvSpPr>
          <p:nvPr/>
        </p:nvSpPr>
        <p:spPr bwMode="auto">
          <a:xfrm>
            <a:off x="2514600" y="762001"/>
            <a:ext cx="7239000" cy="792163"/>
          </a:xfrm>
          <a:custGeom>
            <a:avLst/>
            <a:gdLst>
              <a:gd name="T0" fmla="*/ 3619500 w 21600"/>
              <a:gd name="T1" fmla="*/ 396082 h 21600"/>
              <a:gd name="T2" fmla="*/ 3619500 w 21600"/>
              <a:gd name="T3" fmla="*/ 396082 h 21600"/>
              <a:gd name="T4" fmla="*/ 3619500 w 21600"/>
              <a:gd name="T5" fmla="*/ 396082 h 21600"/>
              <a:gd name="T6" fmla="*/ 3619500 w 21600"/>
              <a:gd name="T7" fmla="*/ 3960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spcBef>
                <a:spcPts val="1400"/>
              </a:spcBef>
            </a:pPr>
            <a:r>
              <a:rPr lang="en-US" altLang="en-US">
                <a:solidFill>
                  <a:srgbClr val="FFFFFF"/>
                </a:solidFill>
                <a:latin typeface="Arial Bold" panose="020B0704020202020204" pitchFamily="34" charset="0"/>
                <a:sym typeface="Arial Bold" panose="020B0704020202020204" pitchFamily="34" charset="0"/>
              </a:rPr>
              <a:t>We proclaim the Gospel to the Jew first and also to the Gentile, and equip others to do the same</a:t>
            </a:r>
            <a:endParaRPr lang="en-US" altLang="en-US"/>
          </a:p>
        </p:txBody>
      </p:sp>
      <p:pic>
        <p:nvPicPr>
          <p:cNvPr id="8197" name="Picture 5" descr="NeriyahWitnessinglr_crop"/>
          <p:cNvPicPr>
            <a:picLocks noChangeAspect="1"/>
          </p:cNvPicPr>
          <p:nvPr/>
        </p:nvPicPr>
        <p:blipFill>
          <a:blip r:embed="rId3"/>
          <a:srcRect/>
          <a:stretch>
            <a:fillRect/>
          </a:stretch>
        </p:blipFill>
        <p:spPr bwMode="auto">
          <a:xfrm>
            <a:off x="2438401" y="1828800"/>
            <a:ext cx="2619375" cy="2243138"/>
          </a:xfrm>
          <a:prstGeom prst="rect">
            <a:avLst/>
          </a:prstGeom>
          <a:noFill/>
          <a:ln>
            <a:noFill/>
          </a:ln>
          <a:effectLst>
            <a:outerShdw blurRad="12700"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8198" name="Picture 6" descr="guyswitnessing"/>
          <p:cNvPicPr>
            <a:picLocks noChangeAspect="1"/>
          </p:cNvPicPr>
          <p:nvPr/>
        </p:nvPicPr>
        <p:blipFill>
          <a:blip r:embed="rId4"/>
          <a:srcRect/>
          <a:stretch>
            <a:fillRect/>
          </a:stretch>
        </p:blipFill>
        <p:spPr bwMode="auto">
          <a:xfrm>
            <a:off x="7010400" y="1981200"/>
            <a:ext cx="2895600" cy="1976438"/>
          </a:xfrm>
          <a:prstGeom prst="rect">
            <a:avLst/>
          </a:prstGeom>
          <a:noFill/>
          <a:ln>
            <a:noFill/>
          </a:ln>
          <a:effectLst>
            <a:outerShdw blurRad="12700"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8199" name="Picture 7" descr="doug_evang"/>
          <p:cNvPicPr>
            <a:picLocks noChangeAspect="1"/>
          </p:cNvPicPr>
          <p:nvPr/>
        </p:nvPicPr>
        <p:blipFill>
          <a:blip r:embed="rId5"/>
          <a:srcRect/>
          <a:stretch>
            <a:fillRect/>
          </a:stretch>
        </p:blipFill>
        <p:spPr bwMode="auto">
          <a:xfrm>
            <a:off x="4267200" y="3048000"/>
            <a:ext cx="3581400" cy="2478088"/>
          </a:xfrm>
          <a:prstGeom prst="rect">
            <a:avLst/>
          </a:prstGeom>
          <a:noFill/>
          <a:ln>
            <a:noFill/>
          </a:ln>
          <a:effectLst>
            <a:outerShdw blurRad="12700"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3765994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2209800" y="2286000"/>
            <a:ext cx="7772400" cy="1143000"/>
          </a:xfrm>
        </p:spPr>
        <p:txBody>
          <a:bodyPr vert="horz" lIns="0" tIns="0" rIns="0" bIns="0" rtlCol="0" anchor="ctr">
            <a:normAutofit/>
          </a:bodyPr>
          <a:lstStyle/>
          <a:p>
            <a:pPr algn="ctr"/>
            <a:endParaRPr lang="en-US" altLang="en-US" sz="4400">
              <a:latin typeface="Arial" panose="020B0604020202020204" pitchFamily="34" charset="0"/>
              <a:cs typeface="Arial" panose="020B0604020202020204" pitchFamily="34" charset="0"/>
              <a:sym typeface="Arial" panose="020B0604020202020204" pitchFamily="34" charset="0"/>
            </a:endParaRPr>
          </a:p>
        </p:txBody>
      </p:sp>
      <p:pic>
        <p:nvPicPr>
          <p:cNvPr id="8195" name="Picture 2" descr="powerpoint_b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3"/>
          <p:cNvSpPr>
            <a:spLocks/>
          </p:cNvSpPr>
          <p:nvPr/>
        </p:nvSpPr>
        <p:spPr bwMode="auto">
          <a:xfrm>
            <a:off x="2286000" y="533400"/>
            <a:ext cx="7620000" cy="609600"/>
          </a:xfrm>
          <a:custGeom>
            <a:avLst/>
            <a:gdLst>
              <a:gd name="T0" fmla="*/ 3810000 w 21600"/>
              <a:gd name="T1" fmla="*/ 304800 h 21600"/>
              <a:gd name="T2" fmla="*/ 3810000 w 21600"/>
              <a:gd name="T3" fmla="*/ 304800 h 21600"/>
              <a:gd name="T4" fmla="*/ 3810000 w 21600"/>
              <a:gd name="T5" fmla="*/ 304800 h 21600"/>
              <a:gd name="T6" fmla="*/ 3810000 w 21600"/>
              <a:gd name="T7" fmla="*/ 304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spcBef>
                <a:spcPts val="2100"/>
              </a:spcBef>
            </a:pPr>
            <a:r>
              <a:rPr lang="en-US" altLang="en-US" sz="3600">
                <a:solidFill>
                  <a:srgbClr val="FFFFFF"/>
                </a:solidFill>
                <a:latin typeface="Arial Bold" panose="020B0704020202020204" pitchFamily="34" charset="0"/>
                <a:sym typeface="Arial Bold" panose="020B0704020202020204" pitchFamily="34" charset="0"/>
              </a:rPr>
              <a:t>Short-Term Missions Trips</a:t>
            </a:r>
            <a:endParaRPr lang="en-US" altLang="en-US"/>
          </a:p>
        </p:txBody>
      </p:sp>
      <p:sp>
        <p:nvSpPr>
          <p:cNvPr id="8197" name="Line 4"/>
          <p:cNvSpPr>
            <a:spLocks noChangeShapeType="1"/>
          </p:cNvSpPr>
          <p:nvPr/>
        </p:nvSpPr>
        <p:spPr bwMode="auto">
          <a:xfrm>
            <a:off x="2362200" y="1143000"/>
            <a:ext cx="77724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8198" name="AutoShape 5"/>
          <p:cNvSpPr>
            <a:spLocks/>
          </p:cNvSpPr>
          <p:nvPr/>
        </p:nvSpPr>
        <p:spPr bwMode="auto">
          <a:xfrm>
            <a:off x="2133600" y="5257800"/>
            <a:ext cx="2971800" cy="541338"/>
          </a:xfrm>
          <a:custGeom>
            <a:avLst/>
            <a:gdLst>
              <a:gd name="T0" fmla="*/ 1485900 w 21600"/>
              <a:gd name="T1" fmla="*/ 270669 h 21600"/>
              <a:gd name="T2" fmla="*/ 1485900 w 21600"/>
              <a:gd name="T3" fmla="*/ 270669 h 21600"/>
              <a:gd name="T4" fmla="*/ 1485900 w 21600"/>
              <a:gd name="T5" fmla="*/ 270669 h 21600"/>
              <a:gd name="T6" fmla="*/ 1485900 w 21600"/>
              <a:gd name="T7" fmla="*/ 270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eaLnBrk="1">
              <a:spcBef>
                <a:spcPts val="900"/>
              </a:spcBef>
            </a:pPr>
            <a:r>
              <a:rPr lang="en-US" altLang="en-US" sz="1600">
                <a:solidFill>
                  <a:srgbClr val="FFFFFF"/>
                </a:solidFill>
              </a:rPr>
              <a:t>Sharing the Gospel on the streets of New York City</a:t>
            </a:r>
            <a:endParaRPr lang="en-US" altLang="en-US"/>
          </a:p>
        </p:txBody>
      </p:sp>
      <p:sp>
        <p:nvSpPr>
          <p:cNvPr id="8199" name="AutoShape 6"/>
          <p:cNvSpPr>
            <a:spLocks/>
          </p:cNvSpPr>
          <p:nvPr/>
        </p:nvSpPr>
        <p:spPr bwMode="auto">
          <a:xfrm>
            <a:off x="7010400" y="5334000"/>
            <a:ext cx="2971800" cy="312738"/>
          </a:xfrm>
          <a:custGeom>
            <a:avLst/>
            <a:gdLst>
              <a:gd name="T0" fmla="*/ 1485900 w 21600"/>
              <a:gd name="T1" fmla="*/ 156369 h 21600"/>
              <a:gd name="T2" fmla="*/ 1485900 w 21600"/>
              <a:gd name="T3" fmla="*/ 156369 h 21600"/>
              <a:gd name="T4" fmla="*/ 1485900 w 21600"/>
              <a:gd name="T5" fmla="*/ 156369 h 21600"/>
              <a:gd name="T6" fmla="*/ 1485900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eaLnBrk="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eaLnBrk="1">
              <a:spcBef>
                <a:spcPts val="900"/>
              </a:spcBef>
            </a:pPr>
            <a:r>
              <a:rPr lang="en-US" altLang="en-US" sz="1600">
                <a:solidFill>
                  <a:srgbClr val="FFFFFF"/>
                </a:solidFill>
              </a:rPr>
              <a:t>Summer outreach in Israel</a:t>
            </a:r>
            <a:endParaRPr lang="en-US" altLang="en-US"/>
          </a:p>
        </p:txBody>
      </p:sp>
      <p:pic>
        <p:nvPicPr>
          <p:cNvPr id="8200" name="Picture 7" descr="isra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2971800" cy="197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1" name="Picture 8" descr="israel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90800"/>
            <a:ext cx="3505200" cy="264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2" name="Picture 9" descr="C:\Users\Dr. Michael Herts\Downloads\photo(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346200"/>
            <a:ext cx="2933700" cy="391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416294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209800" y="2286000"/>
            <a:ext cx="7772400" cy="1143000"/>
          </a:xfrm>
        </p:spPr>
        <p:txBody>
          <a:bodyPr vert="horz" lIns="0" tIns="0" rIns="0" bIns="0" rtlCol="0" anchor="ctr">
            <a:normAutofit/>
          </a:bodyPr>
          <a:lstStyle/>
          <a:p>
            <a:pPr algn="ctr">
              <a:defRPr/>
            </a:pPr>
            <a:endParaRPr lang="en-US" altLang="en-US">
              <a:latin typeface="Arial" panose="020B0604020202020204" pitchFamily="34" charset="0"/>
              <a:cs typeface="Arial" panose="020B0604020202020204" pitchFamily="34" charset="0"/>
              <a:sym typeface="Arial" panose="020B0604020202020204" pitchFamily="34" charset="0"/>
            </a:endParaRPr>
          </a:p>
        </p:txBody>
      </p:sp>
      <p:pic>
        <p:nvPicPr>
          <p:cNvPr id="10243" name="Picture 2" descr="powerpoint_b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AutoShape 3"/>
          <p:cNvSpPr>
            <a:spLocks/>
          </p:cNvSpPr>
          <p:nvPr/>
        </p:nvSpPr>
        <p:spPr bwMode="auto">
          <a:xfrm>
            <a:off x="2286000" y="533400"/>
            <a:ext cx="7620000" cy="609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spcBef>
                <a:spcPts val="2100"/>
              </a:spcBef>
            </a:pPr>
            <a:r>
              <a:rPr lang="en-US" altLang="en-US" sz="3600">
                <a:solidFill>
                  <a:srgbClr val="FFFFFF"/>
                </a:solidFill>
                <a:latin typeface="Arial Bold" panose="020B0704020202020204" pitchFamily="34" charset="0"/>
                <a:sym typeface="Arial Bold" panose="020B0704020202020204" pitchFamily="34" charset="0"/>
              </a:rPr>
              <a:t>Short-Term Missions Trips</a:t>
            </a:r>
            <a:endParaRPr lang="en-US" altLang="en-US"/>
          </a:p>
        </p:txBody>
      </p:sp>
      <p:sp>
        <p:nvSpPr>
          <p:cNvPr id="10245" name="Line 4"/>
          <p:cNvSpPr>
            <a:spLocks noChangeShapeType="1"/>
          </p:cNvSpPr>
          <p:nvPr/>
        </p:nvSpPr>
        <p:spPr bwMode="auto">
          <a:xfrm>
            <a:off x="2362200" y="1143000"/>
            <a:ext cx="77724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10246" name="AutoShape 5"/>
          <p:cNvSpPr>
            <a:spLocks/>
          </p:cNvSpPr>
          <p:nvPr/>
        </p:nvSpPr>
        <p:spPr bwMode="auto">
          <a:xfrm>
            <a:off x="2133600" y="5257800"/>
            <a:ext cx="2971800" cy="5413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a:spcBef>
                <a:spcPts val="900"/>
              </a:spcBef>
            </a:pPr>
            <a:r>
              <a:rPr lang="en-US" altLang="en-US" sz="1600">
                <a:solidFill>
                  <a:srgbClr val="FFFFFF"/>
                </a:solidFill>
              </a:rPr>
              <a:t>Sharing the Gospel on the streets of New York City</a:t>
            </a:r>
            <a:endParaRPr lang="en-US" altLang="en-US"/>
          </a:p>
        </p:txBody>
      </p:sp>
      <p:sp>
        <p:nvSpPr>
          <p:cNvPr id="10247" name="AutoShape 6"/>
          <p:cNvSpPr>
            <a:spLocks/>
          </p:cNvSpPr>
          <p:nvPr/>
        </p:nvSpPr>
        <p:spPr bwMode="auto">
          <a:xfrm>
            <a:off x="7010400" y="5334000"/>
            <a:ext cx="2971800" cy="609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spcBef>
                <a:spcPts val="900"/>
              </a:spcBef>
            </a:pPr>
            <a:r>
              <a:rPr lang="en-US" altLang="en-US" sz="1600">
                <a:solidFill>
                  <a:srgbClr val="FFFFFF"/>
                </a:solidFill>
              </a:rPr>
              <a:t>Training Missionaries in Street Evangelism</a:t>
            </a:r>
            <a:endParaRPr lang="en-US" altLang="en-US"/>
          </a:p>
        </p:txBody>
      </p:sp>
      <p:pic>
        <p:nvPicPr>
          <p:cNvPr id="102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81201"/>
            <a:ext cx="47244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7489" y="2263775"/>
            <a:ext cx="38957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50579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209800" y="2286000"/>
            <a:ext cx="7772400" cy="1143000"/>
          </a:xfrm>
        </p:spPr>
        <p:txBody>
          <a:bodyPr vert="horz" lIns="0" tIns="0" rIns="0" bIns="0" rtlCol="0" anchor="ctr">
            <a:normAutofit/>
          </a:bodyPr>
          <a:lstStyle/>
          <a:p>
            <a:pPr algn="ctr">
              <a:defRPr/>
            </a:pPr>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12291" name="Rectangle 2"/>
          <p:cNvSpPr>
            <a:spLocks noGrp="1" noChangeArrowheads="1"/>
          </p:cNvSpPr>
          <p:nvPr>
            <p:ph idx="1"/>
          </p:nvPr>
        </p:nvSpPr>
        <p:spPr>
          <a:xfrm>
            <a:off x="2895600" y="3886200"/>
            <a:ext cx="6400800" cy="1752600"/>
          </a:xfrm>
        </p:spPr>
        <p:txBody>
          <a:bodyPr vert="horz" lIns="0" tIns="0" rIns="0" bIns="0" rtlCol="0">
            <a:normAutofit/>
          </a:bodyPr>
          <a:lstStyle/>
          <a:p>
            <a:pPr algn="ctr">
              <a:spcBef>
                <a:spcPts val="700"/>
              </a:spcBef>
              <a:defRPr/>
            </a:pPr>
            <a:endParaRPr lang="en-US" altLang="en-US" sz="3200">
              <a:latin typeface="Arial" panose="020B0604020202020204" pitchFamily="34" charset="0"/>
              <a:cs typeface="Arial" panose="020B0604020202020204" pitchFamily="34" charset="0"/>
              <a:sym typeface="Arial" panose="020B0604020202020204" pitchFamily="34" charset="0"/>
            </a:endParaRPr>
          </a:p>
        </p:txBody>
      </p:sp>
      <p:pic>
        <p:nvPicPr>
          <p:cNvPr id="11268" name="Picture 3" descr="map_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AutoShape 4"/>
          <p:cNvSpPr>
            <a:spLocks/>
          </p:cNvSpPr>
          <p:nvPr/>
        </p:nvSpPr>
        <p:spPr bwMode="auto">
          <a:xfrm>
            <a:off x="2362200" y="4648201"/>
            <a:ext cx="7391400" cy="7921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a:spcBef>
                <a:spcPts val="1400"/>
              </a:spcBef>
            </a:pPr>
            <a:r>
              <a:rPr lang="en-US" altLang="en-US">
                <a:solidFill>
                  <a:srgbClr val="FFFFFF"/>
                </a:solidFill>
                <a:latin typeface="Arial Bold" panose="020B0704020202020204" pitchFamily="34" charset="0"/>
                <a:sym typeface="Arial Bold" panose="020B0704020202020204" pitchFamily="34" charset="0"/>
              </a:rPr>
              <a:t>Today, Chosen People Ministries has outreach </a:t>
            </a:r>
            <a:br>
              <a:rPr lang="en-US" altLang="en-US">
                <a:solidFill>
                  <a:srgbClr val="FFFFFF"/>
                </a:solidFill>
                <a:latin typeface="Arial Bold" panose="020B0704020202020204" pitchFamily="34" charset="0"/>
                <a:sym typeface="Arial Bold" panose="020B0704020202020204" pitchFamily="34" charset="0"/>
              </a:rPr>
            </a:br>
            <a:r>
              <a:rPr lang="en-US" altLang="en-US">
                <a:solidFill>
                  <a:srgbClr val="FFFFFF"/>
                </a:solidFill>
                <a:latin typeface="Arial Bold" panose="020B0704020202020204" pitchFamily="34" charset="0"/>
                <a:sym typeface="Arial Bold" panose="020B0704020202020204" pitchFamily="34" charset="0"/>
              </a:rPr>
              <a:t>in 17 countries across the globe.</a:t>
            </a:r>
            <a:endParaRPr lang="en-US" altLang="en-US"/>
          </a:p>
        </p:txBody>
      </p:sp>
    </p:spTree>
    <p:extLst>
      <p:ext uri="{BB962C8B-B14F-4D97-AF65-F5344CB8AC3E}">
        <p14:creationId xmlns:p14="http://schemas.microsoft.com/office/powerpoint/2010/main" val="38356151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powerpoint_b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2" descr="image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863" y="74613"/>
            <a:ext cx="8610600" cy="610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249472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powerpoint_bg_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0"/>
            <a:ext cx="9145588" cy="685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AutoShape 2"/>
          <p:cNvSpPr>
            <a:spLocks/>
          </p:cNvSpPr>
          <p:nvPr/>
        </p:nvSpPr>
        <p:spPr bwMode="auto">
          <a:xfrm>
            <a:off x="2286000" y="533400"/>
            <a:ext cx="3581400" cy="609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spcBef>
                <a:spcPts val="2100"/>
              </a:spcBef>
            </a:pPr>
            <a:r>
              <a:rPr lang="en-US" altLang="en-US" sz="3600">
                <a:solidFill>
                  <a:srgbClr val="FFFFFF"/>
                </a:solidFill>
                <a:latin typeface="Arial Bold" panose="020B0704020202020204" pitchFamily="34" charset="0"/>
                <a:sym typeface="Arial Bold" panose="020B0704020202020204" pitchFamily="34" charset="0"/>
              </a:rPr>
              <a:t>United States</a:t>
            </a:r>
            <a:endParaRPr lang="en-US" altLang="en-US"/>
          </a:p>
        </p:txBody>
      </p:sp>
      <p:sp>
        <p:nvSpPr>
          <p:cNvPr id="13316" name="Line 3"/>
          <p:cNvSpPr>
            <a:spLocks noChangeShapeType="1"/>
          </p:cNvSpPr>
          <p:nvPr/>
        </p:nvSpPr>
        <p:spPr bwMode="auto">
          <a:xfrm>
            <a:off x="2362200" y="1143000"/>
            <a:ext cx="77724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13317" name="AutoShape 4"/>
          <p:cNvSpPr>
            <a:spLocks/>
          </p:cNvSpPr>
          <p:nvPr/>
        </p:nvSpPr>
        <p:spPr bwMode="auto">
          <a:xfrm>
            <a:off x="2438400" y="1371601"/>
            <a:ext cx="7391400" cy="11477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a:spcBef>
                <a:spcPts val="1400"/>
              </a:spcBef>
            </a:pPr>
            <a:r>
              <a:rPr lang="en-US" altLang="en-US">
                <a:solidFill>
                  <a:srgbClr val="FFFFFF"/>
                </a:solidFill>
                <a:latin typeface="Arial Bold" panose="020B0704020202020204" pitchFamily="34" charset="0"/>
                <a:sym typeface="Arial Bold" panose="020B0704020202020204" pitchFamily="34" charset="0"/>
              </a:rPr>
              <a:t>Chosen People Ministries has an established presence in major Jewish population centers throughout the United States</a:t>
            </a:r>
            <a:endParaRPr lang="en-US" altLang="en-US"/>
          </a:p>
        </p:txBody>
      </p:sp>
      <p:sp>
        <p:nvSpPr>
          <p:cNvPr id="13318" name="AutoShape 5"/>
          <p:cNvSpPr>
            <a:spLocks/>
          </p:cNvSpPr>
          <p:nvPr/>
        </p:nvSpPr>
        <p:spPr bwMode="auto">
          <a:xfrm>
            <a:off x="1652588" y="4460875"/>
            <a:ext cx="2209800" cy="7699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r">
              <a:spcBef>
                <a:spcPts val="900"/>
              </a:spcBef>
            </a:pPr>
            <a:r>
              <a:rPr lang="en-US" altLang="en-US" sz="1600" u="sng">
                <a:solidFill>
                  <a:srgbClr val="FFFFFF"/>
                </a:solidFill>
                <a:latin typeface="Arial Bold" panose="020B0704020202020204" pitchFamily="34" charset="0"/>
                <a:sym typeface="Arial Bold" panose="020B0704020202020204" pitchFamily="34" charset="0"/>
              </a:rPr>
              <a:t>Southern California</a:t>
            </a:r>
            <a:br>
              <a:rPr lang="en-US" altLang="en-US" sz="1600" u="sng">
                <a:solidFill>
                  <a:srgbClr val="FFFFFF"/>
                </a:solidFill>
                <a:latin typeface="Arial Bold" panose="020B0704020202020204" pitchFamily="34" charset="0"/>
                <a:sym typeface="Arial Bold" panose="020B0704020202020204" pitchFamily="34" charset="0"/>
              </a:rPr>
            </a:br>
            <a:r>
              <a:rPr lang="en-US" altLang="en-US" sz="1600">
                <a:solidFill>
                  <a:srgbClr val="FFFFFF"/>
                </a:solidFill>
                <a:latin typeface="Arial Bold" panose="020B0704020202020204" pitchFamily="34" charset="0"/>
                <a:sym typeface="Arial Bold" panose="020B0704020202020204" pitchFamily="34" charset="0"/>
              </a:rPr>
              <a:t>- Orange County</a:t>
            </a:r>
            <a:br>
              <a:rPr lang="en-US" altLang="en-US" sz="1600">
                <a:solidFill>
                  <a:srgbClr val="FFFFFF"/>
                </a:solidFill>
                <a:latin typeface="Arial Bold" panose="020B0704020202020204" pitchFamily="34" charset="0"/>
                <a:sym typeface="Arial Bold" panose="020B0704020202020204" pitchFamily="34" charset="0"/>
              </a:rPr>
            </a:br>
            <a:r>
              <a:rPr lang="en-US" altLang="en-US" sz="1600">
                <a:solidFill>
                  <a:srgbClr val="FFFFFF"/>
                </a:solidFill>
                <a:latin typeface="Arial Bold" panose="020B0704020202020204" pitchFamily="34" charset="0"/>
                <a:sym typeface="Arial Bold" panose="020B0704020202020204" pitchFamily="34" charset="0"/>
              </a:rPr>
              <a:t>- LA County</a:t>
            </a:r>
            <a:endParaRPr lang="en-US" altLang="en-US"/>
          </a:p>
        </p:txBody>
      </p:sp>
      <p:sp>
        <p:nvSpPr>
          <p:cNvPr id="13319" name="AutoShape 6"/>
          <p:cNvSpPr>
            <a:spLocks/>
          </p:cNvSpPr>
          <p:nvPr/>
        </p:nvSpPr>
        <p:spPr bwMode="auto">
          <a:xfrm>
            <a:off x="8458200" y="3581400"/>
            <a:ext cx="1600200" cy="7699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a:spcBef>
                <a:spcPts val="900"/>
              </a:spcBef>
            </a:pPr>
            <a:r>
              <a:rPr lang="en-US" altLang="en-US" sz="1600" u="sng">
                <a:solidFill>
                  <a:srgbClr val="FFFFFF"/>
                </a:solidFill>
                <a:latin typeface="Arial Bold" panose="020B0704020202020204" pitchFamily="34" charset="0"/>
                <a:sym typeface="Arial Bold" panose="020B0704020202020204" pitchFamily="34" charset="0"/>
              </a:rPr>
              <a:t>New York City</a:t>
            </a:r>
            <a:br>
              <a:rPr lang="en-US" altLang="en-US" sz="1600" u="sng">
                <a:solidFill>
                  <a:srgbClr val="FFFFFF"/>
                </a:solidFill>
                <a:latin typeface="Arial Bold" panose="020B0704020202020204" pitchFamily="34" charset="0"/>
                <a:sym typeface="Arial Bold" panose="020B0704020202020204" pitchFamily="34" charset="0"/>
              </a:rPr>
            </a:br>
            <a:r>
              <a:rPr lang="en-US" altLang="en-US" sz="1600">
                <a:solidFill>
                  <a:srgbClr val="FFFFFF"/>
                </a:solidFill>
                <a:latin typeface="Arial Bold" panose="020B0704020202020204" pitchFamily="34" charset="0"/>
                <a:sym typeface="Arial Bold" panose="020B0704020202020204" pitchFamily="34" charset="0"/>
              </a:rPr>
              <a:t>- Manhattan</a:t>
            </a:r>
            <a:br>
              <a:rPr lang="en-US" altLang="en-US" sz="1600">
                <a:solidFill>
                  <a:srgbClr val="FFFFFF"/>
                </a:solidFill>
                <a:latin typeface="Arial Bold" panose="020B0704020202020204" pitchFamily="34" charset="0"/>
                <a:sym typeface="Arial Bold" panose="020B0704020202020204" pitchFamily="34" charset="0"/>
              </a:rPr>
            </a:br>
            <a:r>
              <a:rPr lang="en-US" altLang="en-US" sz="1600">
                <a:solidFill>
                  <a:srgbClr val="FFFFFF"/>
                </a:solidFill>
                <a:latin typeface="Arial Bold" panose="020B0704020202020204" pitchFamily="34" charset="0"/>
                <a:sym typeface="Arial Bold" panose="020B0704020202020204" pitchFamily="34" charset="0"/>
              </a:rPr>
              <a:t>- Brooklyn</a:t>
            </a:r>
            <a:endParaRPr lang="en-US" altLang="en-US"/>
          </a:p>
        </p:txBody>
      </p:sp>
      <p:sp>
        <p:nvSpPr>
          <p:cNvPr id="13320" name="AutoShape 7"/>
          <p:cNvSpPr>
            <a:spLocks/>
          </p:cNvSpPr>
          <p:nvPr/>
        </p:nvSpPr>
        <p:spPr bwMode="auto">
          <a:xfrm>
            <a:off x="8153400" y="5410200"/>
            <a:ext cx="1600200" cy="3127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a:spcBef>
                <a:spcPts val="900"/>
              </a:spcBef>
            </a:pPr>
            <a:r>
              <a:rPr lang="en-US" altLang="en-US" sz="1600">
                <a:solidFill>
                  <a:srgbClr val="FFFFFF"/>
                </a:solidFill>
                <a:latin typeface="Arial Bold" panose="020B0704020202020204" pitchFamily="34" charset="0"/>
                <a:sym typeface="Arial Bold" panose="020B0704020202020204" pitchFamily="34" charset="0"/>
              </a:rPr>
              <a:t>South Florida</a:t>
            </a:r>
            <a:endParaRPr lang="en-US" altLang="en-US"/>
          </a:p>
        </p:txBody>
      </p:sp>
      <p:sp>
        <p:nvSpPr>
          <p:cNvPr id="13321" name="AutoShape 8"/>
          <p:cNvSpPr>
            <a:spLocks/>
          </p:cNvSpPr>
          <p:nvPr/>
        </p:nvSpPr>
        <p:spPr bwMode="auto">
          <a:xfrm>
            <a:off x="6324600" y="2590800"/>
            <a:ext cx="1600200" cy="3127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a:spcBef>
                <a:spcPts val="900"/>
              </a:spcBef>
            </a:pPr>
            <a:r>
              <a:rPr lang="en-US" altLang="en-US" sz="1600">
                <a:solidFill>
                  <a:srgbClr val="FFFFFF"/>
                </a:solidFill>
                <a:latin typeface="Arial Bold" panose="020B0704020202020204" pitchFamily="34" charset="0"/>
                <a:sym typeface="Arial Bold" panose="020B0704020202020204" pitchFamily="34" charset="0"/>
              </a:rPr>
              <a:t>Chicago</a:t>
            </a:r>
            <a:endParaRPr lang="en-US" altLang="en-US"/>
          </a:p>
        </p:txBody>
      </p:sp>
      <p:sp>
        <p:nvSpPr>
          <p:cNvPr id="13322" name="Line 9"/>
          <p:cNvSpPr>
            <a:spLocks noChangeShapeType="1"/>
          </p:cNvSpPr>
          <p:nvPr/>
        </p:nvSpPr>
        <p:spPr bwMode="auto">
          <a:xfrm flipH="1">
            <a:off x="6932614" y="2970213"/>
            <a:ext cx="77787" cy="68580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13323" name="Line 10"/>
          <p:cNvSpPr>
            <a:spLocks noChangeShapeType="1"/>
          </p:cNvSpPr>
          <p:nvPr/>
        </p:nvSpPr>
        <p:spPr bwMode="auto">
          <a:xfrm>
            <a:off x="3048001" y="3732214"/>
            <a:ext cx="1522413" cy="611187"/>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13324" name="AutoShape 11"/>
          <p:cNvSpPr>
            <a:spLocks/>
          </p:cNvSpPr>
          <p:nvPr/>
        </p:nvSpPr>
        <p:spPr bwMode="auto">
          <a:xfrm>
            <a:off x="1976438" y="3398839"/>
            <a:ext cx="1600200" cy="3127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a:spcBef>
                <a:spcPts val="900"/>
              </a:spcBef>
            </a:pPr>
            <a:r>
              <a:rPr lang="en-US" altLang="en-US" sz="1600">
                <a:solidFill>
                  <a:srgbClr val="FFFFFF"/>
                </a:solidFill>
                <a:latin typeface="Arial Bold" panose="020B0704020202020204" pitchFamily="34" charset="0"/>
                <a:sym typeface="Arial Bold" panose="020B0704020202020204" pitchFamily="34" charset="0"/>
              </a:rPr>
              <a:t>Phoenix</a:t>
            </a:r>
            <a:endParaRPr lang="en-US" altLang="en-US"/>
          </a:p>
        </p:txBody>
      </p:sp>
      <p:sp>
        <p:nvSpPr>
          <p:cNvPr id="13325" name="Line 12"/>
          <p:cNvSpPr>
            <a:spLocks noChangeShapeType="1"/>
          </p:cNvSpPr>
          <p:nvPr/>
        </p:nvSpPr>
        <p:spPr bwMode="auto">
          <a:xfrm flipV="1">
            <a:off x="8686800" y="3200400"/>
            <a:ext cx="381000" cy="22860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13326" name="AutoShape 13"/>
          <p:cNvSpPr>
            <a:spLocks/>
          </p:cNvSpPr>
          <p:nvPr/>
        </p:nvSpPr>
        <p:spPr bwMode="auto">
          <a:xfrm>
            <a:off x="8686800" y="2971800"/>
            <a:ext cx="1600200" cy="3127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a:spcBef>
                <a:spcPts val="900"/>
              </a:spcBef>
            </a:pPr>
            <a:r>
              <a:rPr lang="en-US" altLang="en-US" sz="1600">
                <a:solidFill>
                  <a:srgbClr val="FFFFFF"/>
                </a:solidFill>
                <a:latin typeface="Arial Bold" panose="020B0704020202020204" pitchFamily="34" charset="0"/>
                <a:sym typeface="Arial Bold" panose="020B0704020202020204" pitchFamily="34" charset="0"/>
              </a:rPr>
              <a:t>Boston</a:t>
            </a:r>
            <a:endParaRPr lang="en-US" altLang="en-US"/>
          </a:p>
        </p:txBody>
      </p:sp>
      <p:sp>
        <p:nvSpPr>
          <p:cNvPr id="13327" name="Line 14"/>
          <p:cNvSpPr>
            <a:spLocks noChangeShapeType="1"/>
          </p:cNvSpPr>
          <p:nvPr/>
        </p:nvSpPr>
        <p:spPr bwMode="auto">
          <a:xfrm>
            <a:off x="8153400" y="4038600"/>
            <a:ext cx="457200" cy="68580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13328" name="AutoShape 15"/>
          <p:cNvSpPr>
            <a:spLocks/>
          </p:cNvSpPr>
          <p:nvPr/>
        </p:nvSpPr>
        <p:spPr bwMode="auto">
          <a:xfrm>
            <a:off x="8458200" y="4724400"/>
            <a:ext cx="1981200" cy="3127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a:spcBef>
                <a:spcPts val="900"/>
              </a:spcBef>
            </a:pPr>
            <a:r>
              <a:rPr lang="en-US" altLang="en-US" sz="1600">
                <a:solidFill>
                  <a:srgbClr val="FFFFFF"/>
                </a:solidFill>
                <a:latin typeface="Arial Bold" panose="020B0704020202020204" pitchFamily="34" charset="0"/>
                <a:sym typeface="Arial Bold" panose="020B0704020202020204" pitchFamily="34" charset="0"/>
              </a:rPr>
              <a:t>Washington D.C.</a:t>
            </a:r>
            <a:endParaRPr lang="en-US" altLang="en-US"/>
          </a:p>
        </p:txBody>
      </p:sp>
      <p:sp>
        <p:nvSpPr>
          <p:cNvPr id="13329" name="AutoShape 17"/>
          <p:cNvSpPr>
            <a:spLocks/>
          </p:cNvSpPr>
          <p:nvPr/>
        </p:nvSpPr>
        <p:spPr bwMode="auto">
          <a:xfrm>
            <a:off x="8648700" y="5016500"/>
            <a:ext cx="1676400" cy="3127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en-US"/>
          </a:p>
        </p:txBody>
      </p:sp>
    </p:spTree>
    <p:extLst>
      <p:ext uri="{BB962C8B-B14F-4D97-AF65-F5344CB8AC3E}">
        <p14:creationId xmlns:p14="http://schemas.microsoft.com/office/powerpoint/2010/main" val="42879935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155</TotalTime>
  <Words>1062</Words>
  <Application>Microsoft Macintosh PowerPoint</Application>
  <PresentationFormat>Custom</PresentationFormat>
  <Paragraphs>87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I do </vt:lpstr>
      <vt:lpstr>PowerPoint Presentation</vt:lpstr>
      <vt:lpstr>Messiah in the Day of Atonement</vt:lpstr>
      <vt:lpstr> Genesis 1:5 (ESV)  </vt:lpstr>
      <vt:lpstr>John 1:3–5 (ESV)  </vt:lpstr>
      <vt:lpstr>Matthew 6:10 (ESV)  </vt:lpstr>
      <vt:lpstr>Colossians 2:16–17 (ESV)  </vt:lpstr>
      <vt:lpstr>Leviticus 23:1–2 (ESV)  </vt:lpstr>
      <vt:lpstr> Leviticus 23:26–32 (ESV)  </vt:lpstr>
      <vt:lpstr>Leviticus 16:20–22 (ESV)  </vt:lpstr>
      <vt:lpstr>Isaiah 1:18 (ESV)</vt:lpstr>
      <vt:lpstr>Babylonian Talmud</vt:lpstr>
      <vt:lpstr>Babylonian Talmud</vt:lpstr>
      <vt:lpstr>Zechariah 12:9–10 (ESV)  </vt:lpstr>
      <vt:lpstr>Romans 11:25–27 (ESV)  </vt:lpstr>
      <vt:lpstr>John 1:12 (ESV)  </vt:lpstr>
      <vt:lpstr>Let’s Pray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in the Pentateuch</dc:title>
  <dc:creator>Michael Herts</dc:creator>
  <cp:lastModifiedBy>Leptondale Bible Church</cp:lastModifiedBy>
  <cp:revision>23</cp:revision>
  <dcterms:created xsi:type="dcterms:W3CDTF">2015-07-30T20:54:07Z</dcterms:created>
  <dcterms:modified xsi:type="dcterms:W3CDTF">2018-09-23T13:29:09Z</dcterms:modified>
</cp:coreProperties>
</file>