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309" r:id="rId3"/>
    <p:sldId id="313" r:id="rId4"/>
    <p:sldId id="258" r:id="rId5"/>
    <p:sldId id="314" r:id="rId6"/>
    <p:sldId id="274" r:id="rId7"/>
    <p:sldId id="315" r:id="rId8"/>
    <p:sldId id="316" r:id="rId9"/>
    <p:sldId id="317" r:id="rId10"/>
    <p:sldId id="318" r:id="rId11"/>
    <p:sldId id="308" r:id="rId12"/>
    <p:sldId id="319" r:id="rId13"/>
    <p:sldId id="320" r:id="rId14"/>
    <p:sldId id="321" r:id="rId15"/>
    <p:sldId id="322"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E8A"/>
    <a:srgbClr val="0558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8" d="100"/>
          <a:sy n="78" d="100"/>
        </p:scale>
        <p:origin x="102"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8/8/2018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8/8/2018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8/8/2018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8/8/2018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8/8/2018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8/8/2018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8/8/2018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8/8/2018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2A4A2-B329-45B8-BA74-5DFAC2150703}"/>
              </a:ext>
            </a:extLst>
          </p:cNvPr>
          <p:cNvSpPr>
            <a:spLocks noGrp="1"/>
          </p:cNvSpPr>
          <p:nvPr>
            <p:ph type="ctrTitle"/>
          </p:nvPr>
        </p:nvSpPr>
        <p:spPr/>
        <p:txBody>
          <a:bodyPr/>
          <a:lstStyle/>
          <a:p>
            <a:r>
              <a:rPr lang="en-US" dirty="0"/>
              <a:t>Living the Life</a:t>
            </a:r>
          </a:p>
        </p:txBody>
      </p:sp>
    </p:spTree>
    <p:extLst>
      <p:ext uri="{BB962C8B-B14F-4D97-AF65-F5344CB8AC3E}">
        <p14:creationId xmlns:p14="http://schemas.microsoft.com/office/powerpoint/2010/main" val="43580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621A-1F8A-4772-9DDF-63FA84D8AB6C}"/>
              </a:ext>
            </a:extLst>
          </p:cNvPr>
          <p:cNvSpPr>
            <a:spLocks noGrp="1"/>
          </p:cNvSpPr>
          <p:nvPr>
            <p:ph type="title"/>
          </p:nvPr>
        </p:nvSpPr>
        <p:spPr>
          <a:xfrm>
            <a:off x="1069848" y="15072"/>
            <a:ext cx="10058400" cy="1609344"/>
          </a:xfrm>
        </p:spPr>
        <p:txBody>
          <a:bodyPr>
            <a:noAutofit/>
          </a:bodyPr>
          <a:lstStyle/>
          <a:p>
            <a:r>
              <a:rPr lang="en-US" sz="4400" b="1" dirty="0">
                <a:solidFill>
                  <a:schemeClr val="accent2"/>
                </a:solidFill>
              </a:rPr>
              <a:t>II.</a:t>
            </a:r>
            <a:r>
              <a:rPr lang="en-US" sz="4400" b="1" dirty="0"/>
              <a:t> True love … </a:t>
            </a:r>
            <a:r>
              <a:rPr lang="en-US" sz="4400" b="1" i="1" dirty="0"/>
              <a:t>(verses 4-7) </a:t>
            </a:r>
            <a:endParaRPr lang="en-US" sz="4400" i="1" dirty="0"/>
          </a:p>
        </p:txBody>
      </p:sp>
      <p:sp>
        <p:nvSpPr>
          <p:cNvPr id="3" name="Content Placeholder 2">
            <a:extLst>
              <a:ext uri="{FF2B5EF4-FFF2-40B4-BE49-F238E27FC236}">
                <a16:creationId xmlns:a16="http://schemas.microsoft.com/office/drawing/2014/main" id="{AEDAB6E4-CDC8-4600-B33F-77CBC33B23F0}"/>
              </a:ext>
            </a:extLst>
          </p:cNvPr>
          <p:cNvSpPr>
            <a:spLocks noGrp="1"/>
          </p:cNvSpPr>
          <p:nvPr>
            <p:ph idx="1"/>
          </p:nvPr>
        </p:nvSpPr>
        <p:spPr>
          <a:xfrm>
            <a:off x="1069848" y="1491798"/>
            <a:ext cx="10058400" cy="4050792"/>
          </a:xfrm>
        </p:spPr>
        <p:txBody>
          <a:bodyPr>
            <a:noAutofit/>
          </a:bodyPr>
          <a:lstStyle/>
          <a:p>
            <a:pPr marL="514350" indent="-514350">
              <a:buFont typeface="+mj-lt"/>
              <a:buAutoNum type="alphaUcPeriod"/>
            </a:pPr>
            <a:r>
              <a:rPr lang="en-US" sz="2800" b="1" dirty="0"/>
              <a:t> …is patient and kind </a:t>
            </a:r>
            <a:r>
              <a:rPr lang="en-US" sz="2800" b="1" i="1" dirty="0"/>
              <a:t>(verse 4)</a:t>
            </a:r>
          </a:p>
          <a:p>
            <a:pPr marL="514350" indent="-514350">
              <a:buFont typeface="+mj-lt"/>
              <a:buAutoNum type="alphaUcPeriod"/>
            </a:pPr>
            <a:r>
              <a:rPr lang="en-US" sz="2800" b="1" dirty="0"/>
              <a:t>…does not envy or boast, is not arrogant or rude, does not insist on its own way and is not irritable or resentful </a:t>
            </a:r>
            <a:r>
              <a:rPr lang="en-US" sz="2800" b="1" i="1" dirty="0"/>
              <a:t>(verses 4-5) </a:t>
            </a:r>
          </a:p>
          <a:p>
            <a:pPr marL="514350" indent="-514350">
              <a:buFont typeface="+mj-lt"/>
              <a:buAutoNum type="alphaUcPeriod"/>
            </a:pPr>
            <a:r>
              <a:rPr lang="en-US" sz="2800" b="1" dirty="0"/>
              <a:t>…does not rejoice at wrongdoing, but rejoices in the truth </a:t>
            </a:r>
            <a:r>
              <a:rPr lang="en-US" sz="2800" b="1" i="1" dirty="0"/>
              <a:t>(verse 6)</a:t>
            </a:r>
          </a:p>
          <a:p>
            <a:pPr marL="514350" indent="-514350">
              <a:buFont typeface="+mj-lt"/>
              <a:buAutoNum type="alphaUcPeriod"/>
            </a:pPr>
            <a:r>
              <a:rPr lang="en-US" sz="2800" b="1" dirty="0"/>
              <a:t>…bears, believes, hopes and endures all things </a:t>
            </a:r>
            <a:r>
              <a:rPr lang="en-US" sz="2800" b="1" i="1" dirty="0"/>
              <a:t>(verse 7)</a:t>
            </a:r>
          </a:p>
          <a:p>
            <a:pPr marL="0" indent="0">
              <a:buNone/>
            </a:pPr>
            <a:r>
              <a:rPr lang="en-US" sz="2800" b="1" dirty="0">
                <a:solidFill>
                  <a:srgbClr val="C00000"/>
                </a:solidFill>
              </a:rPr>
              <a:t>“</a:t>
            </a:r>
            <a:r>
              <a:rPr lang="en-US" sz="2800" b="1" i="1" dirty="0">
                <a:solidFill>
                  <a:srgbClr val="C00000"/>
                </a:solidFill>
              </a:rPr>
              <a:t>Those who accept my commandments and obey them are the ones who love me. And because they love me, my Father will love them. And I will love them and </a:t>
            </a:r>
            <a:r>
              <a:rPr lang="en-US" sz="2800" b="1" i="1" u="sng" dirty="0">
                <a:solidFill>
                  <a:srgbClr val="C00000"/>
                </a:solidFill>
              </a:rPr>
              <a:t>reveal myself to each of them</a:t>
            </a:r>
            <a:r>
              <a:rPr lang="en-US" sz="2800" b="1" i="1" dirty="0">
                <a:solidFill>
                  <a:srgbClr val="C00000"/>
                </a:solidFill>
              </a:rPr>
              <a:t>.</a:t>
            </a:r>
            <a:r>
              <a:rPr lang="en-US" sz="2800" b="1" dirty="0">
                <a:solidFill>
                  <a:srgbClr val="C00000"/>
                </a:solidFill>
              </a:rPr>
              <a:t>” </a:t>
            </a:r>
            <a:r>
              <a:rPr lang="en-US" sz="2800" b="1" dirty="0"/>
              <a:t>John 14:21, NLT</a:t>
            </a:r>
            <a:endParaRPr lang="en-US" sz="4800" b="1" i="1" dirty="0"/>
          </a:p>
        </p:txBody>
      </p:sp>
      <p:cxnSp>
        <p:nvCxnSpPr>
          <p:cNvPr id="4" name="Straight Connector 3">
            <a:extLst>
              <a:ext uri="{FF2B5EF4-FFF2-40B4-BE49-F238E27FC236}">
                <a16:creationId xmlns:a16="http://schemas.microsoft.com/office/drawing/2014/main" id="{0FB646FB-D510-46EC-8AD8-2AB1C4393F22}"/>
              </a:ext>
            </a:extLst>
          </p:cNvPr>
          <p:cNvCxnSpPr/>
          <p:nvPr/>
        </p:nvCxnSpPr>
        <p:spPr>
          <a:xfrm>
            <a:off x="609600" y="5144030"/>
            <a:ext cx="10972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11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par>
                          <p:cTn id="13" fill="hold">
                            <p:stCondLst>
                              <p:cond delay="2000"/>
                            </p:stCondLst>
                            <p:childTnLst>
                              <p:par>
                                <p:cTn id="14" presetID="6" presetClass="entr" presetSubtype="16" fill="hold"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621A-1F8A-4772-9DDF-63FA84D8AB6C}"/>
              </a:ext>
            </a:extLst>
          </p:cNvPr>
          <p:cNvSpPr>
            <a:spLocks noGrp="1"/>
          </p:cNvSpPr>
          <p:nvPr>
            <p:ph type="title"/>
          </p:nvPr>
        </p:nvSpPr>
        <p:spPr/>
        <p:txBody>
          <a:bodyPr>
            <a:noAutofit/>
          </a:bodyPr>
          <a:lstStyle/>
          <a:p>
            <a:r>
              <a:rPr lang="en-US" sz="4400" b="1" dirty="0">
                <a:solidFill>
                  <a:schemeClr val="accent2"/>
                </a:solidFill>
              </a:rPr>
              <a:t>III.</a:t>
            </a:r>
            <a:r>
              <a:rPr lang="en-US" sz="4400" b="1" dirty="0"/>
              <a:t> Love is the most excellent way… </a:t>
            </a:r>
            <a:r>
              <a:rPr lang="en-US" sz="4400" b="1" i="1" dirty="0"/>
              <a:t>(verses 8-13) </a:t>
            </a:r>
            <a:endParaRPr lang="en-US" sz="4400" i="1" dirty="0"/>
          </a:p>
        </p:txBody>
      </p:sp>
      <p:sp>
        <p:nvSpPr>
          <p:cNvPr id="3" name="Content Placeholder 2">
            <a:extLst>
              <a:ext uri="{FF2B5EF4-FFF2-40B4-BE49-F238E27FC236}">
                <a16:creationId xmlns:a16="http://schemas.microsoft.com/office/drawing/2014/main" id="{AEDAB6E4-CDC8-4600-B33F-77CBC33B23F0}"/>
              </a:ext>
            </a:extLst>
          </p:cNvPr>
          <p:cNvSpPr>
            <a:spLocks noGrp="1"/>
          </p:cNvSpPr>
          <p:nvPr>
            <p:ph idx="1"/>
          </p:nvPr>
        </p:nvSpPr>
        <p:spPr>
          <a:xfrm>
            <a:off x="1069848" y="2616267"/>
            <a:ext cx="10058400" cy="4050792"/>
          </a:xfrm>
        </p:spPr>
        <p:txBody>
          <a:bodyPr>
            <a:noAutofit/>
          </a:bodyPr>
          <a:lstStyle/>
          <a:p>
            <a:pPr marL="457200" indent="-457200">
              <a:buFont typeface="+mj-lt"/>
              <a:buAutoNum type="alphaUcPeriod"/>
            </a:pPr>
            <a:r>
              <a:rPr lang="en-US" sz="3200" b="1" dirty="0"/>
              <a:t>…because love is as endless as our God who is love </a:t>
            </a:r>
            <a:r>
              <a:rPr lang="en-US" sz="3200" b="1" i="1" dirty="0"/>
              <a:t>(verses 8a, &amp; 13b)</a:t>
            </a:r>
            <a:endParaRPr lang="en-US" sz="6000" b="1" i="1" dirty="0">
              <a:solidFill>
                <a:srgbClr val="C00000"/>
              </a:solidFill>
            </a:endParaRPr>
          </a:p>
          <a:p>
            <a:pPr marL="0" indent="0">
              <a:buNone/>
            </a:pPr>
            <a:r>
              <a:rPr lang="en-US" sz="3200" b="1" dirty="0">
                <a:solidFill>
                  <a:srgbClr val="C00000"/>
                </a:solidFill>
              </a:rPr>
              <a:t>“</a:t>
            </a:r>
            <a:r>
              <a:rPr lang="en-US" sz="3200" b="1" i="1" dirty="0">
                <a:solidFill>
                  <a:srgbClr val="C00000"/>
                </a:solidFill>
              </a:rPr>
              <a:t>Beloved, let us love one another, for </a:t>
            </a:r>
            <a:r>
              <a:rPr lang="en-US" sz="3200" b="1" i="1" u="sng" dirty="0">
                <a:solidFill>
                  <a:srgbClr val="C00000"/>
                </a:solidFill>
              </a:rPr>
              <a:t>love is from God</a:t>
            </a:r>
            <a:r>
              <a:rPr lang="en-US" sz="3200" b="1" i="1" dirty="0">
                <a:solidFill>
                  <a:srgbClr val="C00000"/>
                </a:solidFill>
              </a:rPr>
              <a:t>, and whoever loves has been born of God and knows God.</a:t>
            </a:r>
            <a:r>
              <a:rPr lang="en-US" sz="3200" b="1" dirty="0">
                <a:solidFill>
                  <a:srgbClr val="C00000"/>
                </a:solidFill>
              </a:rPr>
              <a:t>” </a:t>
            </a:r>
            <a:r>
              <a:rPr lang="en-US" sz="3200" b="1" dirty="0"/>
              <a:t>1 John 4:7 </a:t>
            </a:r>
            <a:endParaRPr lang="en-US" sz="4400" b="1" i="1" dirty="0"/>
          </a:p>
        </p:txBody>
      </p:sp>
      <p:cxnSp>
        <p:nvCxnSpPr>
          <p:cNvPr id="4" name="Straight Connector 3">
            <a:extLst>
              <a:ext uri="{FF2B5EF4-FFF2-40B4-BE49-F238E27FC236}">
                <a16:creationId xmlns:a16="http://schemas.microsoft.com/office/drawing/2014/main" id="{EE6EE7BD-959E-4FD2-AE2B-0E37C3523D0E}"/>
              </a:ext>
            </a:extLst>
          </p:cNvPr>
          <p:cNvCxnSpPr/>
          <p:nvPr/>
        </p:nvCxnSpPr>
        <p:spPr>
          <a:xfrm>
            <a:off x="609600" y="3624145"/>
            <a:ext cx="10972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373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par>
                          <p:cTn id="13" fill="hold">
                            <p:stCondLst>
                              <p:cond delay="2000"/>
                            </p:stCondLst>
                            <p:childTnLst>
                              <p:par>
                                <p:cTn id="14" presetID="6" presetClass="entr" presetSubtype="16"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621A-1F8A-4772-9DDF-63FA84D8AB6C}"/>
              </a:ext>
            </a:extLst>
          </p:cNvPr>
          <p:cNvSpPr>
            <a:spLocks noGrp="1"/>
          </p:cNvSpPr>
          <p:nvPr>
            <p:ph type="title"/>
          </p:nvPr>
        </p:nvSpPr>
        <p:spPr/>
        <p:txBody>
          <a:bodyPr>
            <a:noAutofit/>
          </a:bodyPr>
          <a:lstStyle/>
          <a:p>
            <a:r>
              <a:rPr lang="en-US" sz="4400" b="1" dirty="0">
                <a:solidFill>
                  <a:schemeClr val="accent2"/>
                </a:solidFill>
              </a:rPr>
              <a:t>III.</a:t>
            </a:r>
            <a:r>
              <a:rPr lang="en-US" sz="4400" b="1" dirty="0"/>
              <a:t> Love is the most excellent way… </a:t>
            </a:r>
            <a:r>
              <a:rPr lang="en-US" sz="4400" b="1" i="1" dirty="0"/>
              <a:t>(verses 8-13) </a:t>
            </a:r>
            <a:endParaRPr lang="en-US" sz="4400" i="1" dirty="0"/>
          </a:p>
        </p:txBody>
      </p:sp>
      <p:sp>
        <p:nvSpPr>
          <p:cNvPr id="3" name="Content Placeholder 2">
            <a:extLst>
              <a:ext uri="{FF2B5EF4-FFF2-40B4-BE49-F238E27FC236}">
                <a16:creationId xmlns:a16="http://schemas.microsoft.com/office/drawing/2014/main" id="{AEDAB6E4-CDC8-4600-B33F-77CBC33B23F0}"/>
              </a:ext>
            </a:extLst>
          </p:cNvPr>
          <p:cNvSpPr>
            <a:spLocks noGrp="1"/>
          </p:cNvSpPr>
          <p:nvPr>
            <p:ph idx="1"/>
          </p:nvPr>
        </p:nvSpPr>
        <p:spPr>
          <a:xfrm>
            <a:off x="1069848" y="2616267"/>
            <a:ext cx="10058400" cy="4050792"/>
          </a:xfrm>
        </p:spPr>
        <p:txBody>
          <a:bodyPr>
            <a:noAutofit/>
          </a:bodyPr>
          <a:lstStyle/>
          <a:p>
            <a:pPr marL="457200" indent="-457200">
              <a:buFont typeface="+mj-lt"/>
              <a:buAutoNum type="alphaUcPeriod"/>
            </a:pPr>
            <a:r>
              <a:rPr lang="en-US" sz="3200" b="1" dirty="0"/>
              <a:t>…because love is as endless as our God who is love </a:t>
            </a:r>
            <a:r>
              <a:rPr lang="en-US" sz="3200" b="1" i="1" dirty="0"/>
              <a:t>(verses 8a, &amp; 13b)</a:t>
            </a:r>
          </a:p>
          <a:p>
            <a:pPr marL="457200" indent="-457200">
              <a:buFont typeface="+mj-lt"/>
              <a:buAutoNum type="alphaUcPeriod"/>
            </a:pPr>
            <a:r>
              <a:rPr lang="en-US" sz="3200" b="1" dirty="0"/>
              <a:t>…because love is already perfect </a:t>
            </a:r>
            <a:r>
              <a:rPr lang="en-US" sz="3200" b="1" i="1" dirty="0"/>
              <a:t>(verses 8b-13)</a:t>
            </a:r>
            <a:endParaRPr lang="en-US" sz="3200" b="1" i="1" dirty="0">
              <a:solidFill>
                <a:srgbClr val="C00000"/>
              </a:solidFill>
            </a:endParaRPr>
          </a:p>
          <a:p>
            <a:pPr marL="0" indent="0">
              <a:buNone/>
            </a:pPr>
            <a:endParaRPr lang="en-US" sz="3200" b="1" dirty="0">
              <a:solidFill>
                <a:srgbClr val="C00000"/>
              </a:solidFill>
            </a:endParaRPr>
          </a:p>
          <a:p>
            <a:pPr marL="0" indent="0">
              <a:buNone/>
            </a:pPr>
            <a:r>
              <a:rPr lang="en-US" sz="3200" b="1" dirty="0">
                <a:solidFill>
                  <a:srgbClr val="C00000"/>
                </a:solidFill>
              </a:rPr>
              <a:t>“</a:t>
            </a:r>
            <a:r>
              <a:rPr lang="en-US" sz="3200" b="1" i="1" dirty="0">
                <a:solidFill>
                  <a:srgbClr val="C00000"/>
                </a:solidFill>
              </a:rPr>
              <a:t>You therefore must be perfect, as your heavenly Father is perfect.</a:t>
            </a:r>
            <a:r>
              <a:rPr lang="en-US" sz="3200" b="1" dirty="0">
                <a:solidFill>
                  <a:srgbClr val="C00000"/>
                </a:solidFill>
              </a:rPr>
              <a:t>” </a:t>
            </a:r>
            <a:r>
              <a:rPr lang="en-US" sz="3200" b="1" dirty="0"/>
              <a:t>Matthew 5:48</a:t>
            </a:r>
            <a:endParaRPr lang="en-US" sz="3200" b="1" i="1" dirty="0"/>
          </a:p>
        </p:txBody>
      </p:sp>
      <p:cxnSp>
        <p:nvCxnSpPr>
          <p:cNvPr id="4" name="Straight Connector 3">
            <a:extLst>
              <a:ext uri="{FF2B5EF4-FFF2-40B4-BE49-F238E27FC236}">
                <a16:creationId xmlns:a16="http://schemas.microsoft.com/office/drawing/2014/main" id="{EE6EE7BD-959E-4FD2-AE2B-0E37C3523D0E}"/>
              </a:ext>
            </a:extLst>
          </p:cNvPr>
          <p:cNvCxnSpPr/>
          <p:nvPr/>
        </p:nvCxnSpPr>
        <p:spPr>
          <a:xfrm>
            <a:off x="720810" y="4563263"/>
            <a:ext cx="10972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872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par>
                          <p:cTn id="13" fill="hold">
                            <p:stCondLst>
                              <p:cond delay="2000"/>
                            </p:stCondLst>
                            <p:childTnLst>
                              <p:par>
                                <p:cTn id="14" presetID="6" presetClass="entr" presetSubtype="16"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621A-1F8A-4772-9DDF-63FA84D8AB6C}"/>
              </a:ext>
            </a:extLst>
          </p:cNvPr>
          <p:cNvSpPr>
            <a:spLocks noGrp="1"/>
          </p:cNvSpPr>
          <p:nvPr>
            <p:ph type="title"/>
          </p:nvPr>
        </p:nvSpPr>
        <p:spPr/>
        <p:txBody>
          <a:bodyPr>
            <a:noAutofit/>
          </a:bodyPr>
          <a:lstStyle/>
          <a:p>
            <a:r>
              <a:rPr lang="en-US" sz="4400" b="1" dirty="0">
                <a:solidFill>
                  <a:schemeClr val="accent2"/>
                </a:solidFill>
              </a:rPr>
              <a:t>IV.</a:t>
            </a:r>
            <a:r>
              <a:rPr lang="en-US" sz="4400" b="1" dirty="0"/>
              <a:t> Live the Way of Life that is Best of All!</a:t>
            </a:r>
            <a:r>
              <a:rPr lang="en-US" sz="4400" dirty="0"/>
              <a:t> </a:t>
            </a:r>
            <a:endParaRPr lang="en-US" sz="4400" i="1" dirty="0"/>
          </a:p>
        </p:txBody>
      </p:sp>
      <p:sp>
        <p:nvSpPr>
          <p:cNvPr id="3" name="Content Placeholder 2">
            <a:extLst>
              <a:ext uri="{FF2B5EF4-FFF2-40B4-BE49-F238E27FC236}">
                <a16:creationId xmlns:a16="http://schemas.microsoft.com/office/drawing/2014/main" id="{AEDAB6E4-CDC8-4600-B33F-77CBC33B23F0}"/>
              </a:ext>
            </a:extLst>
          </p:cNvPr>
          <p:cNvSpPr>
            <a:spLocks noGrp="1"/>
          </p:cNvSpPr>
          <p:nvPr>
            <p:ph idx="1"/>
          </p:nvPr>
        </p:nvSpPr>
        <p:spPr>
          <a:xfrm>
            <a:off x="1069848" y="2616267"/>
            <a:ext cx="10058400" cy="4050792"/>
          </a:xfrm>
        </p:spPr>
        <p:txBody>
          <a:bodyPr>
            <a:noAutofit/>
          </a:bodyPr>
          <a:lstStyle/>
          <a:p>
            <a:pPr marL="0" indent="0">
              <a:buNone/>
            </a:pPr>
            <a:r>
              <a:rPr lang="en-US" sz="3200" b="1" dirty="0">
                <a:solidFill>
                  <a:srgbClr val="C00000"/>
                </a:solidFill>
              </a:rPr>
              <a:t>“</a:t>
            </a:r>
            <a:r>
              <a:rPr lang="en-US" sz="3200" b="1" i="1" dirty="0">
                <a:solidFill>
                  <a:srgbClr val="C00000"/>
                </a:solidFill>
              </a:rPr>
              <a:t>we exult in hope of the glory of God.</a:t>
            </a:r>
            <a:r>
              <a:rPr lang="en-US" sz="3200" b="1" dirty="0">
                <a:solidFill>
                  <a:srgbClr val="C00000"/>
                </a:solidFill>
              </a:rPr>
              <a:t>”</a:t>
            </a:r>
            <a:r>
              <a:rPr lang="en-US" sz="3200" b="1" dirty="0"/>
              <a:t> Romans 5:2, NASB</a:t>
            </a:r>
          </a:p>
          <a:p>
            <a:pPr marL="0" indent="0">
              <a:buNone/>
            </a:pPr>
            <a:r>
              <a:rPr lang="en-US" sz="3200" b="1" dirty="0">
                <a:solidFill>
                  <a:srgbClr val="C00000"/>
                </a:solidFill>
              </a:rPr>
              <a:t>“</a:t>
            </a:r>
            <a:r>
              <a:rPr lang="en-US" sz="3200" b="1" i="1" dirty="0">
                <a:solidFill>
                  <a:srgbClr val="C00000"/>
                </a:solidFill>
              </a:rPr>
              <a:t>and hope </a:t>
            </a:r>
            <a:r>
              <a:rPr lang="en-US" sz="3200" b="1" i="1" u="sng" dirty="0">
                <a:solidFill>
                  <a:srgbClr val="C00000"/>
                </a:solidFill>
              </a:rPr>
              <a:t>does not disappoint</a:t>
            </a:r>
            <a:r>
              <a:rPr lang="en-US" sz="3200" b="1" i="1" dirty="0">
                <a:solidFill>
                  <a:srgbClr val="C00000"/>
                </a:solidFill>
              </a:rPr>
              <a:t>… </a:t>
            </a:r>
          </a:p>
          <a:p>
            <a:pPr marL="0" indent="0">
              <a:buNone/>
            </a:pPr>
            <a:r>
              <a:rPr lang="en-US" sz="3200" b="1" i="1" dirty="0">
                <a:solidFill>
                  <a:srgbClr val="C00000"/>
                </a:solidFill>
              </a:rPr>
              <a:t>…</a:t>
            </a:r>
            <a:r>
              <a:rPr lang="en-US" sz="3200" b="1" i="1" u="sng" dirty="0">
                <a:solidFill>
                  <a:srgbClr val="C00000"/>
                </a:solidFill>
              </a:rPr>
              <a:t>because</a:t>
            </a:r>
            <a:r>
              <a:rPr lang="en-US" sz="3200" b="1" i="1" dirty="0">
                <a:solidFill>
                  <a:srgbClr val="C00000"/>
                </a:solidFill>
              </a:rPr>
              <a:t> the love of God has been poured out within our hearts through the Holy Spirit who was given to us.</a:t>
            </a:r>
            <a:r>
              <a:rPr lang="en-US" sz="3200" b="1" dirty="0">
                <a:solidFill>
                  <a:srgbClr val="C00000"/>
                </a:solidFill>
              </a:rPr>
              <a:t>” </a:t>
            </a:r>
            <a:r>
              <a:rPr lang="en-US" sz="3200" b="1" dirty="0"/>
              <a:t>Romans 5:5, NASB</a:t>
            </a:r>
            <a:endParaRPr lang="en-US" sz="3200" b="1" i="1" dirty="0"/>
          </a:p>
        </p:txBody>
      </p:sp>
      <p:cxnSp>
        <p:nvCxnSpPr>
          <p:cNvPr id="4" name="Straight Connector 3">
            <a:extLst>
              <a:ext uri="{FF2B5EF4-FFF2-40B4-BE49-F238E27FC236}">
                <a16:creationId xmlns:a16="http://schemas.microsoft.com/office/drawing/2014/main" id="{EE6EE7BD-959E-4FD2-AE2B-0E37C3523D0E}"/>
              </a:ext>
            </a:extLst>
          </p:cNvPr>
          <p:cNvCxnSpPr/>
          <p:nvPr/>
        </p:nvCxnSpPr>
        <p:spPr>
          <a:xfrm>
            <a:off x="720810" y="6762774"/>
            <a:ext cx="10972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796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621A-1F8A-4772-9DDF-63FA84D8AB6C}"/>
              </a:ext>
            </a:extLst>
          </p:cNvPr>
          <p:cNvSpPr>
            <a:spLocks noGrp="1"/>
          </p:cNvSpPr>
          <p:nvPr>
            <p:ph type="title"/>
          </p:nvPr>
        </p:nvSpPr>
        <p:spPr>
          <a:xfrm>
            <a:off x="1069848" y="-46711"/>
            <a:ext cx="10058400" cy="1609344"/>
          </a:xfrm>
        </p:spPr>
        <p:txBody>
          <a:bodyPr>
            <a:noAutofit/>
          </a:bodyPr>
          <a:lstStyle/>
          <a:p>
            <a:r>
              <a:rPr lang="en-US" sz="3600" b="1" dirty="0">
                <a:solidFill>
                  <a:schemeClr val="accent2"/>
                </a:solidFill>
              </a:rPr>
              <a:t>IV.</a:t>
            </a:r>
            <a:r>
              <a:rPr lang="en-US" sz="3600" b="1" dirty="0"/>
              <a:t> Live the Way of Life that is Best of All!</a:t>
            </a:r>
            <a:r>
              <a:rPr lang="en-US" sz="3600" dirty="0"/>
              <a:t> </a:t>
            </a:r>
            <a:endParaRPr lang="en-US" sz="3600" i="1" dirty="0"/>
          </a:p>
        </p:txBody>
      </p:sp>
      <p:sp>
        <p:nvSpPr>
          <p:cNvPr id="3" name="Content Placeholder 2">
            <a:extLst>
              <a:ext uri="{FF2B5EF4-FFF2-40B4-BE49-F238E27FC236}">
                <a16:creationId xmlns:a16="http://schemas.microsoft.com/office/drawing/2014/main" id="{AEDAB6E4-CDC8-4600-B33F-77CBC33B23F0}"/>
              </a:ext>
            </a:extLst>
          </p:cNvPr>
          <p:cNvSpPr>
            <a:spLocks noGrp="1"/>
          </p:cNvSpPr>
          <p:nvPr>
            <p:ph idx="1"/>
          </p:nvPr>
        </p:nvSpPr>
        <p:spPr>
          <a:xfrm>
            <a:off x="1069848" y="1627720"/>
            <a:ext cx="10058400" cy="4050792"/>
          </a:xfrm>
        </p:spPr>
        <p:txBody>
          <a:bodyPr>
            <a:noAutofit/>
          </a:bodyPr>
          <a:lstStyle/>
          <a:p>
            <a:pPr marL="0" indent="0">
              <a:buNone/>
            </a:pPr>
            <a:r>
              <a:rPr lang="en-US" sz="2400" b="1" u="sng" dirty="0"/>
              <a:t>This is love…</a:t>
            </a:r>
            <a:r>
              <a:rPr lang="en-US" sz="2400" dirty="0"/>
              <a:t> </a:t>
            </a:r>
          </a:p>
          <a:p>
            <a:pPr>
              <a:buFont typeface="Wingdings" panose="05000000000000000000" pitchFamily="2" charset="2"/>
              <a:buChar char="Ø"/>
            </a:pPr>
            <a:r>
              <a:rPr lang="en-US" sz="2400" dirty="0"/>
              <a:t> </a:t>
            </a:r>
            <a:r>
              <a:rPr lang="en-US" sz="2400" b="1" dirty="0">
                <a:solidFill>
                  <a:srgbClr val="C00000"/>
                </a:solidFill>
              </a:rPr>
              <a:t>That acts to meet the physical and spiritual needs of our brothers and sisters in Christ along with our neighbors in the world</a:t>
            </a:r>
          </a:p>
          <a:p>
            <a:pPr>
              <a:buFont typeface="Wingdings" panose="05000000000000000000" pitchFamily="2" charset="2"/>
              <a:buChar char="Ø"/>
            </a:pPr>
            <a:r>
              <a:rPr lang="en-US" sz="2400" b="1" dirty="0"/>
              <a:t> That acts with the patient and kind heart of Christ </a:t>
            </a:r>
          </a:p>
          <a:p>
            <a:pPr>
              <a:buFont typeface="Wingdings" panose="05000000000000000000" pitchFamily="2" charset="2"/>
              <a:buChar char="Ø"/>
            </a:pPr>
            <a:r>
              <a:rPr lang="en-US" sz="2400" b="1" dirty="0"/>
              <a:t> </a:t>
            </a:r>
            <a:r>
              <a:rPr lang="en-US" sz="2400" b="1" dirty="0">
                <a:solidFill>
                  <a:srgbClr val="C00000"/>
                </a:solidFill>
              </a:rPr>
              <a:t>That acts free from the self-interested motives that inevitably turns us from brothers and sisters into adversaries</a:t>
            </a:r>
          </a:p>
          <a:p>
            <a:pPr>
              <a:buFont typeface="Wingdings" panose="05000000000000000000" pitchFamily="2" charset="2"/>
              <a:buChar char="Ø"/>
            </a:pPr>
            <a:r>
              <a:rPr lang="en-US" sz="2400" b="1" dirty="0"/>
              <a:t> That longs for the truth to prevail as a result of our loving actions</a:t>
            </a:r>
          </a:p>
          <a:p>
            <a:pPr>
              <a:buFont typeface="Wingdings" panose="05000000000000000000" pitchFamily="2" charset="2"/>
              <a:buChar char="Ø"/>
            </a:pPr>
            <a:r>
              <a:rPr lang="en-US" sz="2400" b="1" dirty="0"/>
              <a:t> </a:t>
            </a:r>
            <a:r>
              <a:rPr lang="en-US" sz="2400" b="1" dirty="0">
                <a:solidFill>
                  <a:srgbClr val="C00000"/>
                </a:solidFill>
              </a:rPr>
              <a:t>That bears, believes, hopes and endures all things because our God will not disappoint in leading us to glory where we will worship Him and enjoy Him and love Him and one another as we do now…because love never ends! </a:t>
            </a:r>
            <a:endParaRPr lang="en-US" sz="3600" b="1" i="1" dirty="0">
              <a:solidFill>
                <a:srgbClr val="C00000"/>
              </a:solidFill>
            </a:endParaRPr>
          </a:p>
        </p:txBody>
      </p:sp>
    </p:spTree>
    <p:extLst>
      <p:ext uri="{BB962C8B-B14F-4D97-AF65-F5344CB8AC3E}">
        <p14:creationId xmlns:p14="http://schemas.microsoft.com/office/powerpoint/2010/main" val="3836675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in)">
                                      <p:cBhvr>
                                        <p:cTn id="3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2A4A2-B329-45B8-BA74-5DFAC2150703}"/>
              </a:ext>
            </a:extLst>
          </p:cNvPr>
          <p:cNvSpPr>
            <a:spLocks noGrp="1"/>
          </p:cNvSpPr>
          <p:nvPr>
            <p:ph type="ctrTitle"/>
          </p:nvPr>
        </p:nvSpPr>
        <p:spPr/>
        <p:txBody>
          <a:bodyPr/>
          <a:lstStyle/>
          <a:p>
            <a:r>
              <a:rPr lang="en-US" dirty="0"/>
              <a:t>Living the Life</a:t>
            </a:r>
          </a:p>
        </p:txBody>
      </p:sp>
      <p:sp>
        <p:nvSpPr>
          <p:cNvPr id="3" name="Rectangle 2">
            <a:extLst>
              <a:ext uri="{FF2B5EF4-FFF2-40B4-BE49-F238E27FC236}">
                <a16:creationId xmlns:a16="http://schemas.microsoft.com/office/drawing/2014/main" id="{02D92918-0AA3-44CD-A734-4A071CDD534F}"/>
              </a:ext>
            </a:extLst>
          </p:cNvPr>
          <p:cNvSpPr/>
          <p:nvPr/>
        </p:nvSpPr>
        <p:spPr>
          <a:xfrm>
            <a:off x="154460" y="5811961"/>
            <a:ext cx="11883081" cy="1077218"/>
          </a:xfrm>
          <a:prstGeom prst="rect">
            <a:avLst/>
          </a:prstGeom>
        </p:spPr>
        <p:txBody>
          <a:bodyPr wrap="square">
            <a:spAutoFit/>
          </a:bodyPr>
          <a:lstStyle/>
          <a:p>
            <a:pPr algn="ctr"/>
            <a:r>
              <a:rPr lang="en-US" sz="3200" b="1" i="1" dirty="0">
                <a:solidFill>
                  <a:srgbClr val="FFFF00"/>
                </a:solidFill>
                <a:latin typeface="Times New Roman" panose="02020603050405020304" pitchFamily="18" charset="0"/>
                <a:ea typeface="Calibri" panose="020F0502020204030204" pitchFamily="34" charset="0"/>
              </a:rPr>
              <a:t>“No one who puts his hand to the plow and looks back is fit for the kingdom of God.” </a:t>
            </a:r>
            <a:r>
              <a:rPr lang="en-US" sz="3200" b="1" dirty="0">
                <a:solidFill>
                  <a:srgbClr val="FFFF00"/>
                </a:solidFill>
                <a:latin typeface="Times New Roman" panose="02020603050405020304" pitchFamily="18" charset="0"/>
                <a:ea typeface="Calibri" panose="020F0502020204030204" pitchFamily="34" charset="0"/>
              </a:rPr>
              <a:t>Luke 9:62</a:t>
            </a:r>
            <a:endParaRPr lang="en-US" sz="3200" b="1" dirty="0">
              <a:solidFill>
                <a:srgbClr val="FFFF00"/>
              </a:solidFill>
            </a:endParaRPr>
          </a:p>
        </p:txBody>
      </p:sp>
    </p:spTree>
    <p:extLst>
      <p:ext uri="{BB962C8B-B14F-4D97-AF65-F5344CB8AC3E}">
        <p14:creationId xmlns:p14="http://schemas.microsoft.com/office/powerpoint/2010/main" val="189243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EC05205-8EEC-42C4-BA17-C7CC52C2E4FB}"/>
              </a:ext>
            </a:extLst>
          </p:cNvPr>
          <p:cNvSpPr>
            <a:spLocks noGrp="1"/>
          </p:cNvSpPr>
          <p:nvPr>
            <p:ph type="title"/>
          </p:nvPr>
        </p:nvSpPr>
        <p:spPr>
          <a:xfrm>
            <a:off x="351417" y="0"/>
            <a:ext cx="11489167" cy="1609344"/>
          </a:xfrm>
        </p:spPr>
        <p:txBody>
          <a:bodyPr>
            <a:normAutofit/>
          </a:bodyPr>
          <a:lstStyle/>
          <a:p>
            <a:pPr algn="r"/>
            <a:r>
              <a:rPr lang="en-US" dirty="0">
                <a:solidFill>
                  <a:srgbClr val="002060"/>
                </a:solidFill>
              </a:rPr>
              <a:t>Live the Way of Life that is Best of All!</a:t>
            </a:r>
            <a:endParaRPr lang="en-US" b="1" dirty="0">
              <a:solidFill>
                <a:srgbClr val="002060"/>
              </a:solidFill>
            </a:endParaRPr>
          </a:p>
        </p:txBody>
      </p:sp>
      <p:sp>
        <p:nvSpPr>
          <p:cNvPr id="10" name="Title 5">
            <a:extLst>
              <a:ext uri="{FF2B5EF4-FFF2-40B4-BE49-F238E27FC236}">
                <a16:creationId xmlns:a16="http://schemas.microsoft.com/office/drawing/2014/main" id="{25F7BF01-6790-47AF-ADFD-5D6224C0B333}"/>
              </a:ext>
            </a:extLst>
          </p:cNvPr>
          <p:cNvSpPr txBox="1">
            <a:spLocks/>
          </p:cNvSpPr>
          <p:nvPr/>
        </p:nvSpPr>
        <p:spPr>
          <a:xfrm>
            <a:off x="351417" y="5248656"/>
            <a:ext cx="11489167"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US" sz="3600" dirty="0">
                <a:solidFill>
                  <a:srgbClr val="002E8A"/>
                </a:solidFill>
              </a:rPr>
              <a:t>“</a:t>
            </a:r>
            <a:r>
              <a:rPr lang="en-US" sz="3600" i="1" dirty="0">
                <a:solidFill>
                  <a:srgbClr val="002E8A"/>
                </a:solidFill>
              </a:rPr>
              <a:t>But now let me show you a way of life that is best of all.</a:t>
            </a:r>
            <a:r>
              <a:rPr lang="en-US" sz="3600" dirty="0">
                <a:solidFill>
                  <a:srgbClr val="002E8A"/>
                </a:solidFill>
              </a:rPr>
              <a:t>”’   </a:t>
            </a:r>
            <a:r>
              <a:rPr lang="en-US" sz="3600" dirty="0">
                <a:solidFill>
                  <a:srgbClr val="C00000"/>
                </a:solidFill>
              </a:rPr>
              <a:t>1 Corinthians 12:31 (NLT)</a:t>
            </a:r>
            <a:endParaRPr lang="en-US" sz="1800" b="1" i="1" dirty="0">
              <a:solidFill>
                <a:srgbClr val="C00000"/>
              </a:solidFill>
            </a:endParaRPr>
          </a:p>
        </p:txBody>
      </p:sp>
      <p:pic>
        <p:nvPicPr>
          <p:cNvPr id="3" name="Picture 2">
            <a:extLst>
              <a:ext uri="{FF2B5EF4-FFF2-40B4-BE49-F238E27FC236}">
                <a16:creationId xmlns:a16="http://schemas.microsoft.com/office/drawing/2014/main" id="{E495D87E-2DA3-48AD-BFBF-B23A62A28F65}"/>
              </a:ext>
            </a:extLst>
          </p:cNvPr>
          <p:cNvPicPr>
            <a:picLocks noChangeAspect="1"/>
          </p:cNvPicPr>
          <p:nvPr/>
        </p:nvPicPr>
        <p:blipFill>
          <a:blip r:embed="rId3"/>
          <a:stretch>
            <a:fillRect/>
          </a:stretch>
        </p:blipFill>
        <p:spPr>
          <a:xfrm>
            <a:off x="2695986" y="878990"/>
            <a:ext cx="6800028" cy="5100021"/>
          </a:xfrm>
          <a:prstGeom prst="rect">
            <a:avLst/>
          </a:prstGeom>
          <a:effectLst>
            <a:softEdge rad="635000"/>
          </a:effectLst>
        </p:spPr>
      </p:pic>
      <p:sp>
        <p:nvSpPr>
          <p:cNvPr id="7" name="Title 5">
            <a:extLst>
              <a:ext uri="{FF2B5EF4-FFF2-40B4-BE49-F238E27FC236}">
                <a16:creationId xmlns:a16="http://schemas.microsoft.com/office/drawing/2014/main" id="{824EF072-5E77-48DF-A7BA-D310C570A470}"/>
              </a:ext>
            </a:extLst>
          </p:cNvPr>
          <p:cNvSpPr txBox="1">
            <a:spLocks/>
          </p:cNvSpPr>
          <p:nvPr/>
        </p:nvSpPr>
        <p:spPr>
          <a:xfrm>
            <a:off x="8854440" y="804672"/>
            <a:ext cx="333756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i="1" dirty="0">
                <a:solidFill>
                  <a:srgbClr val="002060"/>
                </a:solidFill>
              </a:rPr>
              <a:t>1 Corinthians 13</a:t>
            </a:r>
          </a:p>
        </p:txBody>
      </p:sp>
    </p:spTree>
    <p:extLst>
      <p:ext uri="{BB962C8B-B14F-4D97-AF65-F5344CB8AC3E}">
        <p14:creationId xmlns:p14="http://schemas.microsoft.com/office/powerpoint/2010/main" val="343879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EC05205-8EEC-42C4-BA17-C7CC52C2E4FB}"/>
              </a:ext>
            </a:extLst>
          </p:cNvPr>
          <p:cNvSpPr>
            <a:spLocks noGrp="1"/>
          </p:cNvSpPr>
          <p:nvPr>
            <p:ph type="title"/>
          </p:nvPr>
        </p:nvSpPr>
        <p:spPr>
          <a:xfrm>
            <a:off x="351417" y="0"/>
            <a:ext cx="11489167" cy="1609344"/>
          </a:xfrm>
        </p:spPr>
        <p:txBody>
          <a:bodyPr>
            <a:normAutofit/>
          </a:bodyPr>
          <a:lstStyle/>
          <a:p>
            <a:pPr algn="r"/>
            <a:r>
              <a:rPr lang="en-US" dirty="0">
                <a:solidFill>
                  <a:srgbClr val="002060"/>
                </a:solidFill>
              </a:rPr>
              <a:t>Live the Way of Life that is Best of All!</a:t>
            </a:r>
            <a:endParaRPr lang="en-US" b="1" dirty="0">
              <a:solidFill>
                <a:srgbClr val="002060"/>
              </a:solidFill>
            </a:endParaRPr>
          </a:p>
        </p:txBody>
      </p:sp>
      <p:sp>
        <p:nvSpPr>
          <p:cNvPr id="10" name="Title 5">
            <a:extLst>
              <a:ext uri="{FF2B5EF4-FFF2-40B4-BE49-F238E27FC236}">
                <a16:creationId xmlns:a16="http://schemas.microsoft.com/office/drawing/2014/main" id="{25F7BF01-6790-47AF-ADFD-5D6224C0B333}"/>
              </a:ext>
            </a:extLst>
          </p:cNvPr>
          <p:cNvSpPr txBox="1">
            <a:spLocks/>
          </p:cNvSpPr>
          <p:nvPr/>
        </p:nvSpPr>
        <p:spPr>
          <a:xfrm>
            <a:off x="351417" y="5322798"/>
            <a:ext cx="11489167" cy="1609344"/>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US" sz="3200" b="1" dirty="0"/>
              <a:t>“</a:t>
            </a:r>
            <a:r>
              <a:rPr lang="en-US" sz="3200" b="1" i="1" dirty="0"/>
              <a:t>I give thanks to my God always for you because of the grace of God that was given you in Christ Jesus, that in every way you were enriched in him in </a:t>
            </a:r>
            <a:r>
              <a:rPr lang="en-US" sz="3200" b="1" i="1" u="sng" dirty="0"/>
              <a:t>all speech</a:t>
            </a:r>
            <a:r>
              <a:rPr lang="en-US" sz="3200" b="1" i="1" dirty="0"/>
              <a:t> and </a:t>
            </a:r>
            <a:r>
              <a:rPr lang="en-US" sz="3200" b="1" i="1" u="sng" dirty="0"/>
              <a:t>all knowledge</a:t>
            </a:r>
            <a:r>
              <a:rPr lang="en-US" sz="3200" b="1" i="1" dirty="0"/>
              <a:t>.</a:t>
            </a:r>
            <a:r>
              <a:rPr lang="en-US" sz="3200" b="1" dirty="0"/>
              <a:t>”   </a:t>
            </a:r>
            <a:r>
              <a:rPr lang="en-US" sz="3200" b="1" dirty="0">
                <a:solidFill>
                  <a:srgbClr val="C00000"/>
                </a:solidFill>
              </a:rPr>
              <a:t>1 Corinthians 1:4-5</a:t>
            </a:r>
            <a:endParaRPr lang="en-US" sz="3200" b="1" i="1" dirty="0">
              <a:solidFill>
                <a:srgbClr val="C00000"/>
              </a:solidFill>
            </a:endParaRPr>
          </a:p>
        </p:txBody>
      </p:sp>
      <p:pic>
        <p:nvPicPr>
          <p:cNvPr id="3" name="Picture 2">
            <a:extLst>
              <a:ext uri="{FF2B5EF4-FFF2-40B4-BE49-F238E27FC236}">
                <a16:creationId xmlns:a16="http://schemas.microsoft.com/office/drawing/2014/main" id="{E495D87E-2DA3-48AD-BFBF-B23A62A28F65}"/>
              </a:ext>
            </a:extLst>
          </p:cNvPr>
          <p:cNvPicPr>
            <a:picLocks noChangeAspect="1"/>
          </p:cNvPicPr>
          <p:nvPr/>
        </p:nvPicPr>
        <p:blipFill>
          <a:blip r:embed="rId3"/>
          <a:stretch>
            <a:fillRect/>
          </a:stretch>
        </p:blipFill>
        <p:spPr>
          <a:xfrm>
            <a:off x="2695986" y="878990"/>
            <a:ext cx="6800028" cy="5100021"/>
          </a:xfrm>
          <a:prstGeom prst="rect">
            <a:avLst/>
          </a:prstGeom>
          <a:effectLst>
            <a:softEdge rad="635000"/>
          </a:effectLst>
        </p:spPr>
      </p:pic>
      <p:sp>
        <p:nvSpPr>
          <p:cNvPr id="7" name="Title 5">
            <a:extLst>
              <a:ext uri="{FF2B5EF4-FFF2-40B4-BE49-F238E27FC236}">
                <a16:creationId xmlns:a16="http://schemas.microsoft.com/office/drawing/2014/main" id="{824EF072-5E77-48DF-A7BA-D310C570A470}"/>
              </a:ext>
            </a:extLst>
          </p:cNvPr>
          <p:cNvSpPr txBox="1">
            <a:spLocks/>
          </p:cNvSpPr>
          <p:nvPr/>
        </p:nvSpPr>
        <p:spPr>
          <a:xfrm>
            <a:off x="8854440" y="804672"/>
            <a:ext cx="333756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3200" b="1" i="1" dirty="0">
                <a:solidFill>
                  <a:srgbClr val="002060"/>
                </a:solidFill>
              </a:rPr>
              <a:t>1 Corinthians 13</a:t>
            </a:r>
          </a:p>
        </p:txBody>
      </p:sp>
    </p:spTree>
    <p:extLst>
      <p:ext uri="{BB962C8B-B14F-4D97-AF65-F5344CB8AC3E}">
        <p14:creationId xmlns:p14="http://schemas.microsoft.com/office/powerpoint/2010/main" val="56265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621A-1F8A-4772-9DDF-63FA84D8AB6C}"/>
              </a:ext>
            </a:extLst>
          </p:cNvPr>
          <p:cNvSpPr>
            <a:spLocks noGrp="1"/>
          </p:cNvSpPr>
          <p:nvPr>
            <p:ph type="title"/>
          </p:nvPr>
        </p:nvSpPr>
        <p:spPr/>
        <p:txBody>
          <a:bodyPr>
            <a:noAutofit/>
          </a:bodyPr>
          <a:lstStyle/>
          <a:p>
            <a:r>
              <a:rPr lang="en-US" sz="4400" b="1" dirty="0">
                <a:solidFill>
                  <a:schemeClr val="accent2"/>
                </a:solidFill>
              </a:rPr>
              <a:t>I.</a:t>
            </a:r>
            <a:r>
              <a:rPr lang="en-US" sz="4400" b="1" dirty="0"/>
              <a:t> Ministry - Love = Nothing </a:t>
            </a:r>
            <a:r>
              <a:rPr lang="en-US" sz="4400" b="1" i="1" dirty="0"/>
              <a:t>(verses 1-3)</a:t>
            </a:r>
            <a:endParaRPr lang="en-US" sz="4400" dirty="0"/>
          </a:p>
        </p:txBody>
      </p:sp>
      <p:sp>
        <p:nvSpPr>
          <p:cNvPr id="3" name="Content Placeholder 2">
            <a:extLst>
              <a:ext uri="{FF2B5EF4-FFF2-40B4-BE49-F238E27FC236}">
                <a16:creationId xmlns:a16="http://schemas.microsoft.com/office/drawing/2014/main" id="{AEDAB6E4-CDC8-4600-B33F-77CBC33B23F0}"/>
              </a:ext>
            </a:extLst>
          </p:cNvPr>
          <p:cNvSpPr>
            <a:spLocks noGrp="1"/>
          </p:cNvSpPr>
          <p:nvPr>
            <p:ph idx="1"/>
          </p:nvPr>
        </p:nvSpPr>
        <p:spPr>
          <a:xfrm>
            <a:off x="1069848" y="2185963"/>
            <a:ext cx="10058400" cy="2923921"/>
          </a:xfrm>
        </p:spPr>
        <p:txBody>
          <a:bodyPr>
            <a:noAutofit/>
          </a:bodyPr>
          <a:lstStyle/>
          <a:p>
            <a:pPr marL="742950" indent="-742950">
              <a:buFont typeface="+mj-lt"/>
              <a:buAutoNum type="alphaUcPeriod"/>
            </a:pPr>
            <a:r>
              <a:rPr lang="en-US" sz="3200" b="1" dirty="0"/>
              <a:t>The Corinthians had pride issues</a:t>
            </a:r>
          </a:p>
          <a:p>
            <a:pPr marL="742950" indent="-742950">
              <a:buFont typeface="+mj-lt"/>
              <a:buAutoNum type="alphaUcPeriod"/>
            </a:pPr>
            <a:r>
              <a:rPr lang="en-US" sz="3200" b="1" dirty="0"/>
              <a:t>The Corinthians also struggled with a tendency to be self-glorifying</a:t>
            </a:r>
          </a:p>
          <a:p>
            <a:pPr marL="0" indent="0">
              <a:buNone/>
            </a:pPr>
            <a:endParaRPr lang="en-US" b="1" dirty="0"/>
          </a:p>
          <a:p>
            <a:pPr marL="0" indent="0">
              <a:buNone/>
            </a:pPr>
            <a:r>
              <a:rPr lang="en-US" sz="3200" b="1" dirty="0">
                <a:solidFill>
                  <a:srgbClr val="C00000"/>
                </a:solidFill>
              </a:rPr>
              <a:t>“</a:t>
            </a:r>
            <a:r>
              <a:rPr lang="en-US" sz="3200" b="1" i="1" dirty="0">
                <a:solidFill>
                  <a:srgbClr val="C00000"/>
                </a:solidFill>
              </a:rPr>
              <a:t>So with yourselves, since you are eager for manifestations of the Spirit, </a:t>
            </a:r>
            <a:r>
              <a:rPr lang="en-US" sz="3200" b="1" i="1" u="sng" dirty="0">
                <a:solidFill>
                  <a:srgbClr val="C00000"/>
                </a:solidFill>
              </a:rPr>
              <a:t>strive to excel in building up the church</a:t>
            </a:r>
            <a:r>
              <a:rPr lang="en-US" sz="3200" b="1" i="1" dirty="0">
                <a:solidFill>
                  <a:srgbClr val="C00000"/>
                </a:solidFill>
              </a:rPr>
              <a:t>.</a:t>
            </a:r>
            <a:r>
              <a:rPr lang="en-US" sz="3200" b="1" dirty="0">
                <a:solidFill>
                  <a:srgbClr val="C00000"/>
                </a:solidFill>
              </a:rPr>
              <a:t>” </a:t>
            </a:r>
            <a:r>
              <a:rPr lang="en-US" sz="3200" b="1" dirty="0"/>
              <a:t>1 Corinthians 14:12</a:t>
            </a:r>
            <a:endParaRPr lang="en-US" sz="9600" b="1" i="1" dirty="0"/>
          </a:p>
        </p:txBody>
      </p:sp>
      <p:cxnSp>
        <p:nvCxnSpPr>
          <p:cNvPr id="5" name="Straight Connector 4">
            <a:extLst>
              <a:ext uri="{FF2B5EF4-FFF2-40B4-BE49-F238E27FC236}">
                <a16:creationId xmlns:a16="http://schemas.microsoft.com/office/drawing/2014/main" id="{D1917372-85EB-4EF3-98EC-E5F027178DD0}"/>
              </a:ext>
            </a:extLst>
          </p:cNvPr>
          <p:cNvCxnSpPr/>
          <p:nvPr/>
        </p:nvCxnSpPr>
        <p:spPr>
          <a:xfrm>
            <a:off x="609600" y="3994869"/>
            <a:ext cx="10972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082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par>
                          <p:cTn id="18" fill="hold">
                            <p:stCondLst>
                              <p:cond delay="2000"/>
                            </p:stCondLst>
                            <p:childTnLst>
                              <p:par>
                                <p:cTn id="19" presetID="6" presetClass="entr" presetSubtype="16"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621A-1F8A-4772-9DDF-63FA84D8AB6C}"/>
              </a:ext>
            </a:extLst>
          </p:cNvPr>
          <p:cNvSpPr>
            <a:spLocks noGrp="1"/>
          </p:cNvSpPr>
          <p:nvPr>
            <p:ph type="title"/>
          </p:nvPr>
        </p:nvSpPr>
        <p:spPr/>
        <p:txBody>
          <a:bodyPr>
            <a:noAutofit/>
          </a:bodyPr>
          <a:lstStyle/>
          <a:p>
            <a:r>
              <a:rPr lang="en-US" sz="4400" b="1" dirty="0">
                <a:solidFill>
                  <a:schemeClr val="accent2"/>
                </a:solidFill>
              </a:rPr>
              <a:t>I.</a:t>
            </a:r>
            <a:r>
              <a:rPr lang="en-US" sz="4400" b="1" dirty="0"/>
              <a:t> Ministry - Love = Nothing </a:t>
            </a:r>
            <a:r>
              <a:rPr lang="en-US" sz="4400" b="1" i="1" dirty="0"/>
              <a:t>(verses 1-3)</a:t>
            </a:r>
            <a:endParaRPr lang="en-US" sz="4400" dirty="0"/>
          </a:p>
        </p:txBody>
      </p:sp>
      <p:sp>
        <p:nvSpPr>
          <p:cNvPr id="3" name="Content Placeholder 2">
            <a:extLst>
              <a:ext uri="{FF2B5EF4-FFF2-40B4-BE49-F238E27FC236}">
                <a16:creationId xmlns:a16="http://schemas.microsoft.com/office/drawing/2014/main" id="{AEDAB6E4-CDC8-4600-B33F-77CBC33B23F0}"/>
              </a:ext>
            </a:extLst>
          </p:cNvPr>
          <p:cNvSpPr>
            <a:spLocks noGrp="1"/>
          </p:cNvSpPr>
          <p:nvPr>
            <p:ph idx="1"/>
          </p:nvPr>
        </p:nvSpPr>
        <p:spPr>
          <a:xfrm>
            <a:off x="1069848" y="2185963"/>
            <a:ext cx="10058400" cy="2923921"/>
          </a:xfrm>
        </p:spPr>
        <p:txBody>
          <a:bodyPr>
            <a:noAutofit/>
          </a:bodyPr>
          <a:lstStyle/>
          <a:p>
            <a:pPr marL="742950" indent="-742950">
              <a:buFont typeface="+mj-lt"/>
              <a:buAutoNum type="alphaUcPeriod"/>
            </a:pPr>
            <a:r>
              <a:rPr lang="en-US" sz="3200" b="1" dirty="0"/>
              <a:t>The Corinthians had pride issues</a:t>
            </a:r>
          </a:p>
          <a:p>
            <a:pPr marL="742950" indent="-742950">
              <a:buFont typeface="+mj-lt"/>
              <a:buAutoNum type="alphaUcPeriod"/>
            </a:pPr>
            <a:r>
              <a:rPr lang="en-US" sz="3200" b="1" dirty="0"/>
              <a:t>The Corinthians also struggled with a tendency to be self-glorifying</a:t>
            </a:r>
          </a:p>
          <a:p>
            <a:pPr marL="742950" indent="-742950">
              <a:buFont typeface="+mj-lt"/>
              <a:buAutoNum type="alphaUcPeriod"/>
            </a:pPr>
            <a:r>
              <a:rPr lang="en-US" sz="3200" b="1" dirty="0"/>
              <a:t>Even the greatest of gifts, service and activities are nothing when done without love </a:t>
            </a:r>
            <a:r>
              <a:rPr lang="en-US" sz="3200" b="1" i="1" dirty="0"/>
              <a:t>(verses 1-3)</a:t>
            </a:r>
            <a:endParaRPr lang="en-US" sz="4400" b="1" i="1" dirty="0"/>
          </a:p>
        </p:txBody>
      </p:sp>
    </p:spTree>
    <p:extLst>
      <p:ext uri="{BB962C8B-B14F-4D97-AF65-F5344CB8AC3E}">
        <p14:creationId xmlns:p14="http://schemas.microsoft.com/office/powerpoint/2010/main" val="244657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621A-1F8A-4772-9DDF-63FA84D8AB6C}"/>
              </a:ext>
            </a:extLst>
          </p:cNvPr>
          <p:cNvSpPr>
            <a:spLocks noGrp="1"/>
          </p:cNvSpPr>
          <p:nvPr>
            <p:ph type="title"/>
          </p:nvPr>
        </p:nvSpPr>
        <p:spPr/>
        <p:txBody>
          <a:bodyPr>
            <a:noAutofit/>
          </a:bodyPr>
          <a:lstStyle/>
          <a:p>
            <a:r>
              <a:rPr lang="en-US" sz="4400" b="1" dirty="0">
                <a:solidFill>
                  <a:schemeClr val="accent2"/>
                </a:solidFill>
              </a:rPr>
              <a:t>II.</a:t>
            </a:r>
            <a:r>
              <a:rPr lang="en-US" sz="4400" b="1" dirty="0"/>
              <a:t> True love … </a:t>
            </a:r>
            <a:r>
              <a:rPr lang="en-US" sz="4400" b="1" i="1" dirty="0"/>
              <a:t>(verses 4-7) </a:t>
            </a:r>
            <a:endParaRPr lang="en-US" sz="4400" i="1" dirty="0"/>
          </a:p>
        </p:txBody>
      </p:sp>
      <p:sp>
        <p:nvSpPr>
          <p:cNvPr id="3" name="Content Placeholder 2">
            <a:extLst>
              <a:ext uri="{FF2B5EF4-FFF2-40B4-BE49-F238E27FC236}">
                <a16:creationId xmlns:a16="http://schemas.microsoft.com/office/drawing/2014/main" id="{AEDAB6E4-CDC8-4600-B33F-77CBC33B23F0}"/>
              </a:ext>
            </a:extLst>
          </p:cNvPr>
          <p:cNvSpPr>
            <a:spLocks noGrp="1"/>
          </p:cNvSpPr>
          <p:nvPr>
            <p:ph idx="1"/>
          </p:nvPr>
        </p:nvSpPr>
        <p:spPr>
          <a:xfrm>
            <a:off x="1069848" y="2171422"/>
            <a:ext cx="10058400" cy="4050792"/>
          </a:xfrm>
        </p:spPr>
        <p:txBody>
          <a:bodyPr>
            <a:noAutofit/>
          </a:bodyPr>
          <a:lstStyle/>
          <a:p>
            <a:pPr marL="514350" indent="-514350">
              <a:buFont typeface="+mj-lt"/>
              <a:buAutoNum type="alphaUcPeriod"/>
            </a:pPr>
            <a:r>
              <a:rPr lang="en-US" sz="3200" b="1" dirty="0"/>
              <a:t> …is patient and kind </a:t>
            </a:r>
            <a:r>
              <a:rPr lang="en-US" sz="3200" b="1" i="1" dirty="0"/>
              <a:t>(verse 4)</a:t>
            </a:r>
          </a:p>
          <a:p>
            <a:pPr marL="0" indent="0">
              <a:buNone/>
            </a:pPr>
            <a:endParaRPr lang="en-US" sz="3200" b="1" dirty="0">
              <a:solidFill>
                <a:srgbClr val="C00000"/>
              </a:solidFill>
            </a:endParaRPr>
          </a:p>
          <a:p>
            <a:pPr marL="0" indent="0">
              <a:buNone/>
            </a:pPr>
            <a:r>
              <a:rPr lang="en-US" sz="3200" b="1" dirty="0">
                <a:solidFill>
                  <a:srgbClr val="C00000"/>
                </a:solidFill>
              </a:rPr>
              <a:t>“</a:t>
            </a:r>
            <a:r>
              <a:rPr lang="en-US" sz="3200" b="1" i="1" dirty="0">
                <a:solidFill>
                  <a:srgbClr val="C00000"/>
                </a:solidFill>
              </a:rPr>
              <a:t>Be </a:t>
            </a:r>
            <a:r>
              <a:rPr lang="en-US" sz="3200" b="1" i="1" u="sng" dirty="0">
                <a:solidFill>
                  <a:srgbClr val="C00000"/>
                </a:solidFill>
              </a:rPr>
              <a:t>kind</a:t>
            </a:r>
            <a:r>
              <a:rPr lang="en-US" sz="3200" b="1" i="1" dirty="0">
                <a:solidFill>
                  <a:srgbClr val="C00000"/>
                </a:solidFill>
              </a:rPr>
              <a:t> to one another, tenderhearted, forgiving one another, as God in Christ forgave you.</a:t>
            </a:r>
            <a:r>
              <a:rPr lang="en-US" sz="3200" b="1" dirty="0">
                <a:solidFill>
                  <a:srgbClr val="C00000"/>
                </a:solidFill>
              </a:rPr>
              <a:t>” </a:t>
            </a:r>
            <a:r>
              <a:rPr lang="en-US" sz="3200" b="1" dirty="0"/>
              <a:t>Ephesians 4:32</a:t>
            </a:r>
            <a:endParaRPr lang="en-US" sz="4400" b="1" i="1" dirty="0"/>
          </a:p>
        </p:txBody>
      </p:sp>
      <p:cxnSp>
        <p:nvCxnSpPr>
          <p:cNvPr id="4" name="Straight Connector 3">
            <a:extLst>
              <a:ext uri="{FF2B5EF4-FFF2-40B4-BE49-F238E27FC236}">
                <a16:creationId xmlns:a16="http://schemas.microsoft.com/office/drawing/2014/main" id="{0FB646FB-D510-46EC-8AD8-2AB1C4393F22}"/>
              </a:ext>
            </a:extLst>
          </p:cNvPr>
          <p:cNvCxnSpPr/>
          <p:nvPr/>
        </p:nvCxnSpPr>
        <p:spPr>
          <a:xfrm>
            <a:off x="609600" y="3105174"/>
            <a:ext cx="10972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34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par>
                          <p:cTn id="13" fill="hold">
                            <p:stCondLst>
                              <p:cond delay="2000"/>
                            </p:stCondLst>
                            <p:childTnLst>
                              <p:par>
                                <p:cTn id="14" presetID="6" presetClass="entr" presetSubtype="16"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621A-1F8A-4772-9DDF-63FA84D8AB6C}"/>
              </a:ext>
            </a:extLst>
          </p:cNvPr>
          <p:cNvSpPr>
            <a:spLocks noGrp="1"/>
          </p:cNvSpPr>
          <p:nvPr>
            <p:ph type="title"/>
          </p:nvPr>
        </p:nvSpPr>
        <p:spPr/>
        <p:txBody>
          <a:bodyPr>
            <a:noAutofit/>
          </a:bodyPr>
          <a:lstStyle/>
          <a:p>
            <a:r>
              <a:rPr lang="en-US" sz="4400" b="1" dirty="0">
                <a:solidFill>
                  <a:schemeClr val="accent2"/>
                </a:solidFill>
              </a:rPr>
              <a:t>II.</a:t>
            </a:r>
            <a:r>
              <a:rPr lang="en-US" sz="4400" b="1" dirty="0"/>
              <a:t> True love … </a:t>
            </a:r>
            <a:r>
              <a:rPr lang="en-US" sz="4400" b="1" i="1" dirty="0"/>
              <a:t>(verses 4-7) </a:t>
            </a:r>
            <a:endParaRPr lang="en-US" sz="4400" i="1" dirty="0"/>
          </a:p>
        </p:txBody>
      </p:sp>
      <p:sp>
        <p:nvSpPr>
          <p:cNvPr id="3" name="Content Placeholder 2">
            <a:extLst>
              <a:ext uri="{FF2B5EF4-FFF2-40B4-BE49-F238E27FC236}">
                <a16:creationId xmlns:a16="http://schemas.microsoft.com/office/drawing/2014/main" id="{AEDAB6E4-CDC8-4600-B33F-77CBC33B23F0}"/>
              </a:ext>
            </a:extLst>
          </p:cNvPr>
          <p:cNvSpPr>
            <a:spLocks noGrp="1"/>
          </p:cNvSpPr>
          <p:nvPr>
            <p:ph idx="1"/>
          </p:nvPr>
        </p:nvSpPr>
        <p:spPr>
          <a:xfrm>
            <a:off x="1069848" y="2171422"/>
            <a:ext cx="10058400" cy="4050792"/>
          </a:xfrm>
        </p:spPr>
        <p:txBody>
          <a:bodyPr>
            <a:noAutofit/>
          </a:bodyPr>
          <a:lstStyle/>
          <a:p>
            <a:pPr marL="514350" indent="-514350">
              <a:buFont typeface="+mj-lt"/>
              <a:buAutoNum type="alphaUcPeriod"/>
            </a:pPr>
            <a:r>
              <a:rPr lang="en-US" sz="3200" b="1" dirty="0"/>
              <a:t> …is patient and kind </a:t>
            </a:r>
            <a:r>
              <a:rPr lang="en-US" sz="3200" b="1" i="1" dirty="0"/>
              <a:t>(verse 4)</a:t>
            </a:r>
          </a:p>
          <a:p>
            <a:pPr marL="514350" indent="-514350">
              <a:buFont typeface="+mj-lt"/>
              <a:buAutoNum type="alphaUcPeriod"/>
            </a:pPr>
            <a:r>
              <a:rPr lang="en-US" sz="3200" b="1" dirty="0"/>
              <a:t>…does not envy or boast, is not arrogant or rude, does not insist on its own way and is not irritable or resentful </a:t>
            </a:r>
            <a:r>
              <a:rPr lang="en-US" sz="3200" b="1" i="1" dirty="0"/>
              <a:t>(verses 4-5) </a:t>
            </a:r>
          </a:p>
          <a:p>
            <a:pPr marL="514350" indent="-514350">
              <a:buFont typeface="+mj-lt"/>
              <a:buAutoNum type="alphaUcPeriod"/>
            </a:pPr>
            <a:endParaRPr lang="en-US" sz="3200" b="1" i="1" dirty="0"/>
          </a:p>
          <a:p>
            <a:pPr marL="0" indent="0">
              <a:buNone/>
            </a:pPr>
            <a:r>
              <a:rPr lang="en-US" sz="3200" b="1" dirty="0">
                <a:solidFill>
                  <a:srgbClr val="C00000"/>
                </a:solidFill>
              </a:rPr>
              <a:t>Love </a:t>
            </a:r>
            <a:r>
              <a:rPr lang="en-US" sz="3200" b="1" i="1" dirty="0">
                <a:solidFill>
                  <a:srgbClr val="C00000"/>
                </a:solidFill>
              </a:rPr>
              <a:t>“is not self-seeking, it is not easily angered, it keeps no record of wrongs.” </a:t>
            </a:r>
            <a:r>
              <a:rPr lang="en-US" sz="3200" b="1" dirty="0"/>
              <a:t>(verse 5, NIV) </a:t>
            </a:r>
            <a:endParaRPr lang="en-US" sz="3200" b="1" i="1" dirty="0"/>
          </a:p>
          <a:p>
            <a:pPr marL="0" indent="0">
              <a:buNone/>
            </a:pPr>
            <a:endParaRPr lang="en-US" sz="3200" b="1" dirty="0">
              <a:solidFill>
                <a:srgbClr val="C00000"/>
              </a:solidFill>
            </a:endParaRPr>
          </a:p>
        </p:txBody>
      </p:sp>
      <p:cxnSp>
        <p:nvCxnSpPr>
          <p:cNvPr id="4" name="Straight Connector 3">
            <a:extLst>
              <a:ext uri="{FF2B5EF4-FFF2-40B4-BE49-F238E27FC236}">
                <a16:creationId xmlns:a16="http://schemas.microsoft.com/office/drawing/2014/main" id="{0FB646FB-D510-46EC-8AD8-2AB1C4393F22}"/>
              </a:ext>
            </a:extLst>
          </p:cNvPr>
          <p:cNvCxnSpPr/>
          <p:nvPr/>
        </p:nvCxnSpPr>
        <p:spPr>
          <a:xfrm>
            <a:off x="609600" y="4501485"/>
            <a:ext cx="10972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145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par>
                          <p:cTn id="13" fill="hold">
                            <p:stCondLst>
                              <p:cond delay="2000"/>
                            </p:stCondLst>
                            <p:childTnLst>
                              <p:par>
                                <p:cTn id="14" presetID="6" presetClass="entr" presetSubtype="16"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621A-1F8A-4772-9DDF-63FA84D8AB6C}"/>
              </a:ext>
            </a:extLst>
          </p:cNvPr>
          <p:cNvSpPr>
            <a:spLocks noGrp="1"/>
          </p:cNvSpPr>
          <p:nvPr>
            <p:ph type="title"/>
          </p:nvPr>
        </p:nvSpPr>
        <p:spPr/>
        <p:txBody>
          <a:bodyPr>
            <a:noAutofit/>
          </a:bodyPr>
          <a:lstStyle/>
          <a:p>
            <a:r>
              <a:rPr lang="en-US" sz="4400" b="1" dirty="0">
                <a:solidFill>
                  <a:schemeClr val="accent2"/>
                </a:solidFill>
              </a:rPr>
              <a:t>II.</a:t>
            </a:r>
            <a:r>
              <a:rPr lang="en-US" sz="4400" b="1" dirty="0"/>
              <a:t> True love … </a:t>
            </a:r>
            <a:r>
              <a:rPr lang="en-US" sz="4400" b="1" i="1" dirty="0"/>
              <a:t>(verses 4-7) </a:t>
            </a:r>
            <a:endParaRPr lang="en-US" sz="4400" i="1" dirty="0"/>
          </a:p>
        </p:txBody>
      </p:sp>
      <p:sp>
        <p:nvSpPr>
          <p:cNvPr id="3" name="Content Placeholder 2">
            <a:extLst>
              <a:ext uri="{FF2B5EF4-FFF2-40B4-BE49-F238E27FC236}">
                <a16:creationId xmlns:a16="http://schemas.microsoft.com/office/drawing/2014/main" id="{AEDAB6E4-CDC8-4600-B33F-77CBC33B23F0}"/>
              </a:ext>
            </a:extLst>
          </p:cNvPr>
          <p:cNvSpPr>
            <a:spLocks noGrp="1"/>
          </p:cNvSpPr>
          <p:nvPr>
            <p:ph idx="1"/>
          </p:nvPr>
        </p:nvSpPr>
        <p:spPr>
          <a:xfrm>
            <a:off x="1069848" y="2171422"/>
            <a:ext cx="10058400" cy="4050792"/>
          </a:xfrm>
        </p:spPr>
        <p:txBody>
          <a:bodyPr>
            <a:noAutofit/>
          </a:bodyPr>
          <a:lstStyle/>
          <a:p>
            <a:pPr marL="514350" indent="-514350">
              <a:buFont typeface="+mj-lt"/>
              <a:buAutoNum type="alphaUcPeriod"/>
            </a:pPr>
            <a:r>
              <a:rPr lang="en-US" sz="3200" b="1" dirty="0"/>
              <a:t> …is patient and kind </a:t>
            </a:r>
            <a:r>
              <a:rPr lang="en-US" sz="3200" b="1" i="1" dirty="0"/>
              <a:t>(verse 4)</a:t>
            </a:r>
          </a:p>
          <a:p>
            <a:pPr marL="514350" indent="-514350">
              <a:buFont typeface="+mj-lt"/>
              <a:buAutoNum type="alphaUcPeriod"/>
            </a:pPr>
            <a:r>
              <a:rPr lang="en-US" sz="3200" b="1" dirty="0"/>
              <a:t>…does not envy or boast, is not arrogant or rude, does not insist on its own way and is not irritable or resentful </a:t>
            </a:r>
            <a:r>
              <a:rPr lang="en-US" sz="3200" b="1" i="1" dirty="0"/>
              <a:t>(verses 4-5) </a:t>
            </a:r>
          </a:p>
          <a:p>
            <a:pPr marL="514350" indent="-514350">
              <a:buFont typeface="+mj-lt"/>
              <a:buAutoNum type="alphaUcPeriod"/>
            </a:pPr>
            <a:r>
              <a:rPr lang="en-US" sz="3200" b="1" dirty="0"/>
              <a:t>…does not rejoice at wrongdoing, but rejoices in the truth </a:t>
            </a:r>
            <a:r>
              <a:rPr lang="en-US" sz="3200" b="1" i="1" dirty="0"/>
              <a:t>(verse 6)</a:t>
            </a:r>
          </a:p>
          <a:p>
            <a:pPr marL="0" indent="0">
              <a:buNone/>
            </a:pPr>
            <a:r>
              <a:rPr lang="en-US" sz="3200" b="1" i="1" dirty="0">
                <a:solidFill>
                  <a:srgbClr val="C00000"/>
                </a:solidFill>
              </a:rPr>
              <a:t>“if anyone is caught in any transgression, you who are spiritual should restore him in a spirit of gentleness.” </a:t>
            </a:r>
            <a:r>
              <a:rPr lang="en-US" sz="3200" b="1" dirty="0"/>
              <a:t>Galatians 6:1</a:t>
            </a:r>
          </a:p>
          <a:p>
            <a:pPr marL="514350" indent="-514350">
              <a:buFont typeface="+mj-lt"/>
              <a:buAutoNum type="alphaUcPeriod"/>
            </a:pPr>
            <a:endParaRPr lang="en-US" sz="3200" b="1" i="1" dirty="0"/>
          </a:p>
        </p:txBody>
      </p:sp>
      <p:cxnSp>
        <p:nvCxnSpPr>
          <p:cNvPr id="4" name="Straight Connector 3">
            <a:extLst>
              <a:ext uri="{FF2B5EF4-FFF2-40B4-BE49-F238E27FC236}">
                <a16:creationId xmlns:a16="http://schemas.microsoft.com/office/drawing/2014/main" id="{0FB646FB-D510-46EC-8AD8-2AB1C4393F22}"/>
              </a:ext>
            </a:extLst>
          </p:cNvPr>
          <p:cNvCxnSpPr/>
          <p:nvPr/>
        </p:nvCxnSpPr>
        <p:spPr>
          <a:xfrm>
            <a:off x="486033" y="5242888"/>
            <a:ext cx="10972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800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par>
                          <p:cTn id="13" fill="hold">
                            <p:stCondLst>
                              <p:cond delay="2000"/>
                            </p:stCondLst>
                            <p:childTnLst>
                              <p:par>
                                <p:cTn id="14" presetID="6" presetClass="entr" presetSubtype="16"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621A-1F8A-4772-9DDF-63FA84D8AB6C}"/>
              </a:ext>
            </a:extLst>
          </p:cNvPr>
          <p:cNvSpPr>
            <a:spLocks noGrp="1"/>
          </p:cNvSpPr>
          <p:nvPr>
            <p:ph type="title"/>
          </p:nvPr>
        </p:nvSpPr>
        <p:spPr/>
        <p:txBody>
          <a:bodyPr>
            <a:noAutofit/>
          </a:bodyPr>
          <a:lstStyle/>
          <a:p>
            <a:r>
              <a:rPr lang="en-US" sz="4400" b="1" dirty="0">
                <a:solidFill>
                  <a:schemeClr val="accent2"/>
                </a:solidFill>
              </a:rPr>
              <a:t>II.</a:t>
            </a:r>
            <a:r>
              <a:rPr lang="en-US" sz="4400" b="1" dirty="0"/>
              <a:t> True love … </a:t>
            </a:r>
            <a:r>
              <a:rPr lang="en-US" sz="4400" b="1" i="1" dirty="0"/>
              <a:t>(verses 4-7) </a:t>
            </a:r>
            <a:endParaRPr lang="en-US" sz="4400" i="1" dirty="0"/>
          </a:p>
        </p:txBody>
      </p:sp>
      <p:sp>
        <p:nvSpPr>
          <p:cNvPr id="3" name="Content Placeholder 2">
            <a:extLst>
              <a:ext uri="{FF2B5EF4-FFF2-40B4-BE49-F238E27FC236}">
                <a16:creationId xmlns:a16="http://schemas.microsoft.com/office/drawing/2014/main" id="{AEDAB6E4-CDC8-4600-B33F-77CBC33B23F0}"/>
              </a:ext>
            </a:extLst>
          </p:cNvPr>
          <p:cNvSpPr>
            <a:spLocks noGrp="1"/>
          </p:cNvSpPr>
          <p:nvPr>
            <p:ph idx="1"/>
          </p:nvPr>
        </p:nvSpPr>
        <p:spPr>
          <a:xfrm>
            <a:off x="1069848" y="1986067"/>
            <a:ext cx="10058400" cy="4050792"/>
          </a:xfrm>
        </p:spPr>
        <p:txBody>
          <a:bodyPr>
            <a:noAutofit/>
          </a:bodyPr>
          <a:lstStyle/>
          <a:p>
            <a:pPr marL="514350" indent="-514350">
              <a:buFont typeface="+mj-lt"/>
              <a:buAutoNum type="alphaUcPeriod"/>
            </a:pPr>
            <a:r>
              <a:rPr lang="en-US" sz="2400" b="1" dirty="0"/>
              <a:t> …is patient and kind </a:t>
            </a:r>
            <a:r>
              <a:rPr lang="en-US" sz="2400" b="1" i="1" dirty="0"/>
              <a:t>(verse 4)</a:t>
            </a:r>
          </a:p>
          <a:p>
            <a:pPr marL="514350" indent="-514350">
              <a:buFont typeface="+mj-lt"/>
              <a:buAutoNum type="alphaUcPeriod"/>
            </a:pPr>
            <a:r>
              <a:rPr lang="en-US" sz="2400" b="1" dirty="0"/>
              <a:t>…does not envy or boast, is not arrogant or rude, does not insist on its own way and is not irritable or resentful </a:t>
            </a:r>
            <a:r>
              <a:rPr lang="en-US" sz="2400" b="1" i="1" dirty="0"/>
              <a:t>(verses 4-5) </a:t>
            </a:r>
          </a:p>
          <a:p>
            <a:pPr marL="514350" indent="-514350">
              <a:buFont typeface="+mj-lt"/>
              <a:buAutoNum type="alphaUcPeriod"/>
            </a:pPr>
            <a:r>
              <a:rPr lang="en-US" sz="2400" b="1" dirty="0"/>
              <a:t>…does not rejoice at wrongdoing, but rejoices in the truth </a:t>
            </a:r>
            <a:r>
              <a:rPr lang="en-US" sz="2400" b="1" i="1" dirty="0"/>
              <a:t>(verse 6)</a:t>
            </a:r>
          </a:p>
          <a:p>
            <a:pPr marL="0" indent="0">
              <a:buNone/>
            </a:pPr>
            <a:r>
              <a:rPr lang="en-US" sz="2800" b="1" u="sng" dirty="0"/>
              <a:t>Summary thus far</a:t>
            </a:r>
            <a:r>
              <a:rPr lang="en-US" sz="2800" b="1" dirty="0"/>
              <a:t>: </a:t>
            </a:r>
            <a:r>
              <a:rPr lang="en-US" sz="2800" b="1" dirty="0">
                <a:solidFill>
                  <a:srgbClr val="C00000"/>
                </a:solidFill>
              </a:rPr>
              <a:t>Love forsakes the self-interest that leads us to see and respond to others as adversaries, but rather, seeks to surrender our self-interest in any way that does not tarnish the truth in order to reach the lost and build up the saved for their well-being and to God’s glory.  </a:t>
            </a:r>
            <a:endParaRPr lang="en-US" sz="4000" b="1" i="1" dirty="0">
              <a:solidFill>
                <a:srgbClr val="C00000"/>
              </a:solidFill>
            </a:endParaRPr>
          </a:p>
        </p:txBody>
      </p:sp>
      <p:cxnSp>
        <p:nvCxnSpPr>
          <p:cNvPr id="4" name="Straight Connector 3">
            <a:extLst>
              <a:ext uri="{FF2B5EF4-FFF2-40B4-BE49-F238E27FC236}">
                <a16:creationId xmlns:a16="http://schemas.microsoft.com/office/drawing/2014/main" id="{0FB646FB-D510-46EC-8AD8-2AB1C4393F22}"/>
              </a:ext>
            </a:extLst>
          </p:cNvPr>
          <p:cNvCxnSpPr/>
          <p:nvPr/>
        </p:nvCxnSpPr>
        <p:spPr>
          <a:xfrm>
            <a:off x="486033" y="4390259"/>
            <a:ext cx="10972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730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1379</TotalTime>
  <Words>983</Words>
  <Application>Microsoft Office PowerPoint</Application>
  <PresentationFormat>Widescreen</PresentationFormat>
  <Paragraphs>62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Rockwell</vt:lpstr>
      <vt:lpstr>Rockwell Condensed</vt:lpstr>
      <vt:lpstr>Times New Roman</vt:lpstr>
      <vt:lpstr>Wingdings</vt:lpstr>
      <vt:lpstr>Wood Type</vt:lpstr>
      <vt:lpstr>Living the Life</vt:lpstr>
      <vt:lpstr>Live the Way of Life that is Best of All!</vt:lpstr>
      <vt:lpstr>Live the Way of Life that is Best of All!</vt:lpstr>
      <vt:lpstr>I. Ministry - Love = Nothing (verses 1-3)</vt:lpstr>
      <vt:lpstr>I. Ministry - Love = Nothing (verses 1-3)</vt:lpstr>
      <vt:lpstr>II. True love … (verses 4-7) </vt:lpstr>
      <vt:lpstr>II. True love … (verses 4-7) </vt:lpstr>
      <vt:lpstr>II. True love … (verses 4-7) </vt:lpstr>
      <vt:lpstr>II. True love … (verses 4-7) </vt:lpstr>
      <vt:lpstr>II. True love … (verses 4-7) </vt:lpstr>
      <vt:lpstr>III. Love is the most excellent way… (verses 8-13) </vt:lpstr>
      <vt:lpstr>III. Love is the most excellent way… (verses 8-13) </vt:lpstr>
      <vt:lpstr>IV. Live the Way of Life that is Best of All! </vt:lpstr>
      <vt:lpstr>IV. Live the Way of Life that is Best of All! </vt:lpstr>
      <vt:lpstr>Living the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the Life</dc:title>
  <dc:creator>User1</dc:creator>
  <cp:lastModifiedBy>User1</cp:lastModifiedBy>
  <cp:revision>96</cp:revision>
  <cp:lastPrinted>2018-06-20T16:23:06Z</cp:lastPrinted>
  <dcterms:created xsi:type="dcterms:W3CDTF">2018-04-04T18:36:01Z</dcterms:created>
  <dcterms:modified xsi:type="dcterms:W3CDTF">2018-08-08T19:07:32Z</dcterms:modified>
</cp:coreProperties>
</file>