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8" r:id="rId5"/>
    <p:sldId id="260" r:id="rId6"/>
    <p:sldId id="265" r:id="rId7"/>
    <p:sldId id="269" r:id="rId8"/>
    <p:sldId id="270"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36" d="100"/>
          <a:sy n="136" d="100"/>
        </p:scale>
        <p:origin x="-105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5/12/18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5/12/18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5/12/18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5/12/18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2A4A2-B329-45B8-BA74-5DFAC2150703}"/>
              </a:ext>
            </a:extLst>
          </p:cNvPr>
          <p:cNvSpPr>
            <a:spLocks noGrp="1"/>
          </p:cNvSpPr>
          <p:nvPr>
            <p:ph type="ctrTitle"/>
          </p:nvPr>
        </p:nvSpPr>
        <p:spPr/>
        <p:txBody>
          <a:bodyPr/>
          <a:lstStyle/>
          <a:p>
            <a:r>
              <a:rPr lang="en-US" dirty="0"/>
              <a:t>Living the Life</a:t>
            </a:r>
          </a:p>
        </p:txBody>
      </p:sp>
    </p:spTree>
    <p:extLst>
      <p:ext uri="{BB962C8B-B14F-4D97-AF65-F5344CB8AC3E}">
        <p14:creationId xmlns:p14="http://schemas.microsoft.com/office/powerpoint/2010/main" val="435809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E713D-B83D-4E10-AAB8-A6BC68AACA65}"/>
              </a:ext>
            </a:extLst>
          </p:cNvPr>
          <p:cNvSpPr>
            <a:spLocks noGrp="1"/>
          </p:cNvSpPr>
          <p:nvPr>
            <p:ph type="title"/>
          </p:nvPr>
        </p:nvSpPr>
        <p:spPr>
          <a:xfrm>
            <a:off x="1069848" y="484632"/>
            <a:ext cx="10058400" cy="1609344"/>
          </a:xfrm>
        </p:spPr>
        <p:txBody>
          <a:bodyPr>
            <a:normAutofit/>
          </a:bodyPr>
          <a:lstStyle/>
          <a:p>
            <a:r>
              <a:rPr lang="en-US" sz="4000" b="1" dirty="0">
                <a:solidFill>
                  <a:schemeClr val="accent2"/>
                </a:solidFill>
              </a:rPr>
              <a:t>III.</a:t>
            </a:r>
            <a:r>
              <a:rPr lang="en-US" sz="4000" b="1" dirty="0"/>
              <a:t> Let Grace abound! </a:t>
            </a:r>
          </a:p>
        </p:txBody>
      </p:sp>
      <p:sp>
        <p:nvSpPr>
          <p:cNvPr id="3" name="Content Placeholder 2">
            <a:extLst>
              <a:ext uri="{FF2B5EF4-FFF2-40B4-BE49-F238E27FC236}">
                <a16:creationId xmlns:a16="http://schemas.microsoft.com/office/drawing/2014/main" xmlns="" id="{8144F766-57EF-4A27-B3B3-A96637344DEE}"/>
              </a:ext>
            </a:extLst>
          </p:cNvPr>
          <p:cNvSpPr>
            <a:spLocks noGrp="1"/>
          </p:cNvSpPr>
          <p:nvPr>
            <p:ph idx="1"/>
          </p:nvPr>
        </p:nvSpPr>
        <p:spPr>
          <a:xfrm>
            <a:off x="1069848" y="2121408"/>
            <a:ext cx="10058400" cy="4736592"/>
          </a:xfrm>
        </p:spPr>
        <p:txBody>
          <a:bodyPr>
            <a:normAutofit/>
          </a:bodyPr>
          <a:lstStyle/>
          <a:p>
            <a:pPr marL="514350" indent="-514350">
              <a:buFont typeface="+mj-lt"/>
              <a:buAutoNum type="alphaUcPeriod"/>
            </a:pPr>
            <a:r>
              <a:rPr lang="en-US" sz="3200" b="1" dirty="0"/>
              <a:t>Reject legalism</a:t>
            </a:r>
          </a:p>
          <a:p>
            <a:pPr marL="514350" indent="-514350">
              <a:buFont typeface="+mj-lt"/>
              <a:buAutoNum type="alphaUcPeriod"/>
            </a:pPr>
            <a:r>
              <a:rPr lang="en-US" sz="3200" b="1" dirty="0"/>
              <a:t>Walk in the Spirit</a:t>
            </a:r>
          </a:p>
          <a:p>
            <a:pPr marL="0" indent="0">
              <a:buNone/>
            </a:pPr>
            <a:endParaRPr lang="en-US" sz="3200" b="1" dirty="0"/>
          </a:p>
          <a:p>
            <a:pPr marL="0" indent="0">
              <a:buNone/>
            </a:pPr>
            <a:r>
              <a:rPr lang="en-US" sz="3200" b="1" dirty="0"/>
              <a:t>“</a:t>
            </a:r>
            <a:r>
              <a:rPr lang="en-US" sz="3200" b="1" i="1" dirty="0"/>
              <a:t>If the Spirit of him who raised Jesus from the dead dwells in you, he who raised Christ Jesus from the dead will also give life </a:t>
            </a:r>
            <a:r>
              <a:rPr lang="en-US" sz="3200" b="1" i="1" u="sng" dirty="0"/>
              <a:t>to your mortal bodies </a:t>
            </a:r>
            <a:r>
              <a:rPr lang="en-US" sz="3200" b="1" i="1" dirty="0"/>
              <a:t>through his Spirit who dwells in you.</a:t>
            </a:r>
            <a:r>
              <a:rPr lang="en-US" sz="3200" b="1" dirty="0"/>
              <a:t>” </a:t>
            </a:r>
            <a:r>
              <a:rPr lang="en-US" sz="3200" b="1" dirty="0">
                <a:solidFill>
                  <a:srgbClr val="C00000"/>
                </a:solidFill>
              </a:rPr>
              <a:t>Romans 8:11</a:t>
            </a:r>
            <a:endParaRPr lang="en-US" sz="4400" b="1" dirty="0">
              <a:solidFill>
                <a:srgbClr val="C00000"/>
              </a:solidFill>
            </a:endParaRPr>
          </a:p>
        </p:txBody>
      </p:sp>
      <p:cxnSp>
        <p:nvCxnSpPr>
          <p:cNvPr id="4" name="Straight Connector 3">
            <a:extLst>
              <a:ext uri="{FF2B5EF4-FFF2-40B4-BE49-F238E27FC236}">
                <a16:creationId xmlns:a16="http://schemas.microsoft.com/office/drawing/2014/main" xmlns="" id="{8EE1A98C-4EF3-4F27-BE72-1D4477539A67}"/>
              </a:ext>
            </a:extLst>
          </p:cNvPr>
          <p:cNvCxnSpPr/>
          <p:nvPr/>
        </p:nvCxnSpPr>
        <p:spPr>
          <a:xfrm>
            <a:off x="374822" y="3546386"/>
            <a:ext cx="1144235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73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A8E8C533-F573-460B-970E-0763F577BB83}"/>
              </a:ext>
            </a:extLst>
          </p:cNvPr>
          <p:cNvSpPr>
            <a:spLocks noGrp="1"/>
          </p:cNvSpPr>
          <p:nvPr>
            <p:ph type="subTitle" idx="1"/>
          </p:nvPr>
        </p:nvSpPr>
        <p:spPr>
          <a:xfrm rot="19903252">
            <a:off x="288758" y="2745606"/>
            <a:ext cx="11614483" cy="1366787"/>
          </a:xfrm>
        </p:spPr>
        <p:txBody>
          <a:bodyPr>
            <a:normAutofit/>
          </a:bodyPr>
          <a:lstStyle/>
          <a:p>
            <a:pPr algn="ctr"/>
            <a:r>
              <a:rPr lang="en-US" sz="8800" b="1" dirty="0">
                <a:solidFill>
                  <a:schemeClr val="bg1"/>
                </a:solidFill>
              </a:rPr>
              <a:t>Let Grace Abound!</a:t>
            </a:r>
          </a:p>
          <a:p>
            <a:pPr algn="ctr"/>
            <a:endParaRPr lang="en-US" sz="8800" b="1" dirty="0">
              <a:solidFill>
                <a:schemeClr val="bg1"/>
              </a:solidFill>
            </a:endParaRPr>
          </a:p>
        </p:txBody>
      </p:sp>
    </p:spTree>
    <p:extLst>
      <p:ext uri="{BB962C8B-B14F-4D97-AF65-F5344CB8AC3E}">
        <p14:creationId xmlns:p14="http://schemas.microsoft.com/office/powerpoint/2010/main" val="2408506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6220D5E-8ACD-46EE-9ACC-7C26C3D77C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30632" y="1080247"/>
            <a:ext cx="7046259" cy="4697506"/>
          </a:xfrm>
          <a:prstGeom prst="rect">
            <a:avLst/>
          </a:prstGeom>
          <a:ln w="88900" cap="sq" cmpd="thickThin">
            <a:solidFill>
              <a:srgbClr val="000000"/>
            </a:solidFill>
            <a:prstDash val="solid"/>
            <a:miter lim="800000"/>
          </a:ln>
          <a:effectLst>
            <a:innerShdw blurRad="76200">
              <a:srgbClr val="000000"/>
            </a:innerShdw>
          </a:effectLst>
        </p:spPr>
      </p:pic>
      <p:sp>
        <p:nvSpPr>
          <p:cNvPr id="5" name="Subtitle 4">
            <a:extLst>
              <a:ext uri="{FF2B5EF4-FFF2-40B4-BE49-F238E27FC236}">
                <a16:creationId xmlns:a16="http://schemas.microsoft.com/office/drawing/2014/main" xmlns="" id="{A8E8C533-F573-460B-970E-0763F577BB83}"/>
              </a:ext>
            </a:extLst>
          </p:cNvPr>
          <p:cNvSpPr>
            <a:spLocks noGrp="1"/>
          </p:cNvSpPr>
          <p:nvPr>
            <p:ph type="subTitle" idx="1"/>
          </p:nvPr>
        </p:nvSpPr>
        <p:spPr>
          <a:xfrm>
            <a:off x="7250654" y="2194560"/>
            <a:ext cx="4941346" cy="2468880"/>
          </a:xfrm>
        </p:spPr>
        <p:txBody>
          <a:bodyPr>
            <a:normAutofit/>
          </a:bodyPr>
          <a:lstStyle/>
          <a:p>
            <a:pPr algn="ctr"/>
            <a:r>
              <a:rPr lang="en-US" sz="4000" b="1" dirty="0"/>
              <a:t>Let Grace Abound!</a:t>
            </a:r>
          </a:p>
          <a:p>
            <a:pPr algn="r"/>
            <a:endParaRPr lang="en-US" sz="4000" b="1" dirty="0"/>
          </a:p>
          <a:p>
            <a:pPr algn="ctr"/>
            <a:r>
              <a:rPr lang="en-US" sz="3200" b="1" i="1" dirty="0" smtClean="0">
                <a:solidFill>
                  <a:srgbClr val="C00000"/>
                </a:solidFill>
              </a:rPr>
              <a:t>Romans </a:t>
            </a:r>
            <a:r>
              <a:rPr lang="en-US" sz="3200" b="1" i="1" dirty="0">
                <a:solidFill>
                  <a:srgbClr val="C00000"/>
                </a:solidFill>
              </a:rPr>
              <a:t>6:1-14</a:t>
            </a:r>
          </a:p>
          <a:p>
            <a:pPr marL="457200" indent="-457200" algn="ctr">
              <a:buFont typeface="+mj-lt"/>
              <a:buAutoNum type="arabicPeriod"/>
            </a:pPr>
            <a:endParaRPr lang="en-US" sz="4000" b="1" dirty="0"/>
          </a:p>
        </p:txBody>
      </p:sp>
    </p:spTree>
    <p:extLst>
      <p:ext uri="{BB962C8B-B14F-4D97-AF65-F5344CB8AC3E}">
        <p14:creationId xmlns:p14="http://schemas.microsoft.com/office/powerpoint/2010/main" val="452635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500"/>
                                        <p:tgtEl>
                                          <p:spTgt spid="5">
                                            <p:txEl>
                                              <p:pRg st="0" end="0"/>
                                            </p:txEl>
                                          </p:spTgt>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ircle(in)">
                                      <p:cBhvr>
                                        <p:cTn id="11"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7621A-1F8A-4772-9DDF-63FA84D8AB6C}"/>
              </a:ext>
            </a:extLst>
          </p:cNvPr>
          <p:cNvSpPr>
            <a:spLocks noGrp="1"/>
          </p:cNvSpPr>
          <p:nvPr>
            <p:ph type="title"/>
          </p:nvPr>
        </p:nvSpPr>
        <p:spPr/>
        <p:txBody>
          <a:bodyPr>
            <a:noAutofit/>
          </a:bodyPr>
          <a:lstStyle/>
          <a:p>
            <a:r>
              <a:rPr lang="en-US" sz="4000" b="1" dirty="0">
                <a:solidFill>
                  <a:schemeClr val="accent2"/>
                </a:solidFill>
              </a:rPr>
              <a:t>I.</a:t>
            </a:r>
            <a:r>
              <a:rPr lang="en-US" sz="4000" b="1" dirty="0"/>
              <a:t> In Christ, we are set free from sin’s enslaving power and given the power to live godly lives</a:t>
            </a:r>
            <a:endParaRPr lang="en-US" sz="4000" dirty="0"/>
          </a:p>
        </p:txBody>
      </p:sp>
      <p:sp>
        <p:nvSpPr>
          <p:cNvPr id="3" name="Content Placeholder 2">
            <a:extLst>
              <a:ext uri="{FF2B5EF4-FFF2-40B4-BE49-F238E27FC236}">
                <a16:creationId xmlns:a16="http://schemas.microsoft.com/office/drawing/2014/main" xmlns="" id="{AEDAB6E4-CDC8-4600-B33F-77CBC33B23F0}"/>
              </a:ext>
            </a:extLst>
          </p:cNvPr>
          <p:cNvSpPr>
            <a:spLocks noGrp="1"/>
          </p:cNvSpPr>
          <p:nvPr>
            <p:ph idx="1"/>
          </p:nvPr>
        </p:nvSpPr>
        <p:spPr>
          <a:xfrm>
            <a:off x="1069848" y="2616267"/>
            <a:ext cx="10058400" cy="4050792"/>
          </a:xfrm>
        </p:spPr>
        <p:txBody>
          <a:bodyPr>
            <a:noAutofit/>
          </a:bodyPr>
          <a:lstStyle/>
          <a:p>
            <a:pPr marL="457200" indent="-457200">
              <a:buFont typeface="+mj-lt"/>
              <a:buAutoNum type="alphaUcPeriod"/>
            </a:pPr>
            <a:r>
              <a:rPr lang="en-US" sz="3200" b="1" dirty="0"/>
              <a:t>We are united with Christ in His death and resurrection </a:t>
            </a:r>
            <a:r>
              <a:rPr lang="en-US" sz="3200" b="1" i="1" dirty="0"/>
              <a:t>(Verses 3-5)</a:t>
            </a:r>
          </a:p>
          <a:p>
            <a:pPr marL="457200" indent="-457200">
              <a:buFont typeface="+mj-lt"/>
              <a:buAutoNum type="alphaUcPeriod"/>
            </a:pPr>
            <a:r>
              <a:rPr lang="en-US" sz="3200" b="1" dirty="0"/>
              <a:t>Being united with Christ in His death sets us free from sin’s enslaving power </a:t>
            </a:r>
            <a:r>
              <a:rPr lang="en-US" sz="3200" b="1" i="1" dirty="0"/>
              <a:t>(verses 6-7)</a:t>
            </a:r>
          </a:p>
          <a:p>
            <a:pPr marL="0" indent="0">
              <a:buNone/>
            </a:pPr>
            <a:r>
              <a:rPr lang="en-US" sz="2800" b="1" dirty="0"/>
              <a:t>“</a:t>
            </a:r>
            <a:r>
              <a:rPr lang="en-US" sz="2800" b="1" i="1" dirty="0"/>
              <a:t>Truly, truly, I say to you, everyone who practices sin is a slave to sin. The slave does not remain in the house forever; the son remains forever. So, </a:t>
            </a:r>
            <a:r>
              <a:rPr lang="en-US" sz="2800" b="1" i="1" u="sng" dirty="0"/>
              <a:t>if the Son sets you free, you will be free indeed</a:t>
            </a:r>
            <a:r>
              <a:rPr lang="en-US" sz="2800" b="1" i="1" dirty="0"/>
              <a:t>.</a:t>
            </a:r>
            <a:r>
              <a:rPr lang="en-US" sz="2800" b="1" dirty="0"/>
              <a:t>” </a:t>
            </a:r>
            <a:r>
              <a:rPr lang="en-US" sz="2800" b="1" dirty="0">
                <a:solidFill>
                  <a:srgbClr val="C00000"/>
                </a:solidFill>
              </a:rPr>
              <a:t>John 8:34-36</a:t>
            </a:r>
            <a:endParaRPr lang="en-US" sz="4000" b="1" i="1" dirty="0">
              <a:solidFill>
                <a:srgbClr val="C00000"/>
              </a:solidFill>
            </a:endParaRPr>
          </a:p>
        </p:txBody>
      </p:sp>
      <p:cxnSp>
        <p:nvCxnSpPr>
          <p:cNvPr id="4" name="Straight Connector 3">
            <a:extLst>
              <a:ext uri="{FF2B5EF4-FFF2-40B4-BE49-F238E27FC236}">
                <a16:creationId xmlns:a16="http://schemas.microsoft.com/office/drawing/2014/main" xmlns="" id="{8217BDDC-5D9C-444B-9FC1-407DE399DB11}"/>
              </a:ext>
            </a:extLst>
          </p:cNvPr>
          <p:cNvCxnSpPr/>
          <p:nvPr/>
        </p:nvCxnSpPr>
        <p:spPr>
          <a:xfrm>
            <a:off x="374822" y="4646139"/>
            <a:ext cx="1144235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823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7621A-1F8A-4772-9DDF-63FA84D8AB6C}"/>
              </a:ext>
            </a:extLst>
          </p:cNvPr>
          <p:cNvSpPr>
            <a:spLocks noGrp="1"/>
          </p:cNvSpPr>
          <p:nvPr>
            <p:ph type="title"/>
          </p:nvPr>
        </p:nvSpPr>
        <p:spPr/>
        <p:txBody>
          <a:bodyPr>
            <a:noAutofit/>
          </a:bodyPr>
          <a:lstStyle/>
          <a:p>
            <a:r>
              <a:rPr lang="en-US" sz="4000" b="1" dirty="0">
                <a:solidFill>
                  <a:schemeClr val="accent2"/>
                </a:solidFill>
              </a:rPr>
              <a:t>I.</a:t>
            </a:r>
            <a:r>
              <a:rPr lang="en-US" sz="4000" b="1" dirty="0"/>
              <a:t> In Christ, we are set free from sin’s enslaving power and given the power to live godly lives</a:t>
            </a:r>
            <a:endParaRPr lang="en-US" sz="4000" dirty="0"/>
          </a:p>
        </p:txBody>
      </p:sp>
      <p:sp>
        <p:nvSpPr>
          <p:cNvPr id="3" name="Content Placeholder 2">
            <a:extLst>
              <a:ext uri="{FF2B5EF4-FFF2-40B4-BE49-F238E27FC236}">
                <a16:creationId xmlns:a16="http://schemas.microsoft.com/office/drawing/2014/main" xmlns="" id="{AEDAB6E4-CDC8-4600-B33F-77CBC33B23F0}"/>
              </a:ext>
            </a:extLst>
          </p:cNvPr>
          <p:cNvSpPr>
            <a:spLocks noGrp="1"/>
          </p:cNvSpPr>
          <p:nvPr>
            <p:ph idx="1"/>
          </p:nvPr>
        </p:nvSpPr>
        <p:spPr>
          <a:xfrm>
            <a:off x="1069848" y="2616267"/>
            <a:ext cx="10058400" cy="4050792"/>
          </a:xfrm>
        </p:spPr>
        <p:txBody>
          <a:bodyPr>
            <a:noAutofit/>
          </a:bodyPr>
          <a:lstStyle/>
          <a:p>
            <a:pPr marL="457200" indent="-457200">
              <a:buFont typeface="+mj-lt"/>
              <a:buAutoNum type="alphaUcPeriod"/>
            </a:pPr>
            <a:r>
              <a:rPr lang="en-US" sz="3200" b="1" dirty="0"/>
              <a:t>We are united with Christ in His death and resurrection </a:t>
            </a:r>
            <a:r>
              <a:rPr lang="en-US" sz="3200" b="1" i="1" dirty="0"/>
              <a:t>(Verses 3-5)</a:t>
            </a:r>
          </a:p>
          <a:p>
            <a:pPr marL="457200" indent="-457200">
              <a:buFont typeface="+mj-lt"/>
              <a:buAutoNum type="alphaUcPeriod"/>
            </a:pPr>
            <a:r>
              <a:rPr lang="en-US" sz="3200" b="1" dirty="0"/>
              <a:t>Being united with Christ in His death sets us free from sin’s enslaving power </a:t>
            </a:r>
            <a:r>
              <a:rPr lang="en-US" sz="3200" b="1" i="1" dirty="0"/>
              <a:t>(verses 6-7)</a:t>
            </a:r>
          </a:p>
          <a:p>
            <a:pPr marL="457200" indent="-457200">
              <a:buFont typeface="+mj-lt"/>
              <a:buAutoNum type="alphaUcPeriod"/>
            </a:pPr>
            <a:r>
              <a:rPr lang="en-US" sz="3200" b="1" dirty="0"/>
              <a:t>Being united with Christ in His resurrection gives us the power to live for the glory of God </a:t>
            </a:r>
            <a:r>
              <a:rPr lang="en-US" sz="3200" b="1" i="1" dirty="0"/>
              <a:t>(verses 8-11)</a:t>
            </a:r>
          </a:p>
          <a:p>
            <a:pPr marL="457200" indent="-457200">
              <a:buFont typeface="+mj-lt"/>
              <a:buAutoNum type="alphaUcPeriod"/>
            </a:pPr>
            <a:endParaRPr lang="en-US" sz="3200" b="1" i="1" dirty="0"/>
          </a:p>
        </p:txBody>
      </p:sp>
    </p:spTree>
    <p:extLst>
      <p:ext uri="{BB962C8B-B14F-4D97-AF65-F5344CB8AC3E}">
        <p14:creationId xmlns:p14="http://schemas.microsoft.com/office/powerpoint/2010/main" val="3925880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64629-5BA0-4E42-9A40-97B450C3CDD4}"/>
              </a:ext>
            </a:extLst>
          </p:cNvPr>
          <p:cNvSpPr>
            <a:spLocks noGrp="1"/>
          </p:cNvSpPr>
          <p:nvPr>
            <p:ph type="title"/>
          </p:nvPr>
        </p:nvSpPr>
        <p:spPr/>
        <p:txBody>
          <a:bodyPr>
            <a:noAutofit/>
          </a:bodyPr>
          <a:lstStyle/>
          <a:p>
            <a:r>
              <a:rPr lang="en-US" sz="4000" b="1" dirty="0">
                <a:solidFill>
                  <a:schemeClr val="accent2"/>
                </a:solidFill>
              </a:rPr>
              <a:t>II.</a:t>
            </a:r>
            <a:r>
              <a:rPr lang="en-US" sz="4000" b="1" dirty="0"/>
              <a:t> We are commanded to give ourselves always and completely to God for His righteous purposes</a:t>
            </a:r>
            <a:endParaRPr lang="en-US" sz="4000" dirty="0"/>
          </a:p>
        </p:txBody>
      </p:sp>
      <p:sp>
        <p:nvSpPr>
          <p:cNvPr id="3" name="Content Placeholder 2">
            <a:extLst>
              <a:ext uri="{FF2B5EF4-FFF2-40B4-BE49-F238E27FC236}">
                <a16:creationId xmlns:a16="http://schemas.microsoft.com/office/drawing/2014/main" xmlns="" id="{DB9B46F5-F6FF-4AB6-AD57-804024B67B9F}"/>
              </a:ext>
            </a:extLst>
          </p:cNvPr>
          <p:cNvSpPr>
            <a:spLocks noGrp="1"/>
          </p:cNvSpPr>
          <p:nvPr>
            <p:ph idx="1"/>
          </p:nvPr>
        </p:nvSpPr>
        <p:spPr>
          <a:xfrm>
            <a:off x="1069848" y="2343826"/>
            <a:ext cx="10058400" cy="4514171"/>
          </a:xfrm>
        </p:spPr>
        <p:txBody>
          <a:bodyPr>
            <a:normAutofit/>
          </a:bodyPr>
          <a:lstStyle/>
          <a:p>
            <a:pPr marL="457200" indent="-457200">
              <a:buFont typeface="+mj-lt"/>
              <a:buAutoNum type="alphaUcPeriod"/>
            </a:pPr>
            <a:r>
              <a:rPr lang="en-US" sz="3200" b="1" dirty="0"/>
              <a:t>Reject sin’s efforts to regain control over our lives </a:t>
            </a:r>
            <a:r>
              <a:rPr lang="en-US" sz="3200" b="1" i="1" dirty="0"/>
              <a:t>(verses 12-13a)</a:t>
            </a:r>
            <a:endParaRPr lang="en-US" sz="3200" b="1" dirty="0"/>
          </a:p>
          <a:p>
            <a:pPr marL="457200" indent="-457200">
              <a:buFont typeface="+mj-lt"/>
              <a:buAutoNum type="alphaUcPeriod"/>
            </a:pPr>
            <a:r>
              <a:rPr lang="en-US" sz="3200" b="1" dirty="0"/>
              <a:t>Devote ourselves to being at God’s disposal </a:t>
            </a:r>
            <a:r>
              <a:rPr lang="en-US" sz="3200" b="1" i="1" dirty="0"/>
              <a:t>(verses 13b-14)</a:t>
            </a:r>
          </a:p>
        </p:txBody>
      </p:sp>
    </p:spTree>
    <p:extLst>
      <p:ext uri="{BB962C8B-B14F-4D97-AF65-F5344CB8AC3E}">
        <p14:creationId xmlns:p14="http://schemas.microsoft.com/office/powerpoint/2010/main" val="317490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E713D-B83D-4E10-AAB8-A6BC68AACA65}"/>
              </a:ext>
            </a:extLst>
          </p:cNvPr>
          <p:cNvSpPr>
            <a:spLocks noGrp="1"/>
          </p:cNvSpPr>
          <p:nvPr>
            <p:ph type="title"/>
          </p:nvPr>
        </p:nvSpPr>
        <p:spPr>
          <a:xfrm>
            <a:off x="1069848" y="484632"/>
            <a:ext cx="10058400" cy="1609344"/>
          </a:xfrm>
        </p:spPr>
        <p:txBody>
          <a:bodyPr>
            <a:normAutofit/>
          </a:bodyPr>
          <a:lstStyle/>
          <a:p>
            <a:r>
              <a:rPr lang="en-US" sz="4000" b="1" dirty="0">
                <a:solidFill>
                  <a:schemeClr val="accent2"/>
                </a:solidFill>
              </a:rPr>
              <a:t>III.</a:t>
            </a:r>
            <a:r>
              <a:rPr lang="en-US" sz="4000" b="1" dirty="0"/>
              <a:t> Let Grace abound! </a:t>
            </a:r>
          </a:p>
        </p:txBody>
      </p:sp>
      <p:sp>
        <p:nvSpPr>
          <p:cNvPr id="3" name="Content Placeholder 2">
            <a:extLst>
              <a:ext uri="{FF2B5EF4-FFF2-40B4-BE49-F238E27FC236}">
                <a16:creationId xmlns:a16="http://schemas.microsoft.com/office/drawing/2014/main" xmlns="" id="{8144F766-57EF-4A27-B3B3-A96637344DEE}"/>
              </a:ext>
            </a:extLst>
          </p:cNvPr>
          <p:cNvSpPr>
            <a:spLocks noGrp="1"/>
          </p:cNvSpPr>
          <p:nvPr>
            <p:ph idx="1"/>
          </p:nvPr>
        </p:nvSpPr>
        <p:spPr>
          <a:xfrm>
            <a:off x="1069848" y="2121408"/>
            <a:ext cx="10058400" cy="4736592"/>
          </a:xfrm>
        </p:spPr>
        <p:txBody>
          <a:bodyPr>
            <a:normAutofit/>
          </a:bodyPr>
          <a:lstStyle/>
          <a:p>
            <a:pPr marL="0" indent="0">
              <a:buNone/>
            </a:pPr>
            <a:r>
              <a:rPr lang="en-US" sz="3200" b="1" dirty="0"/>
              <a:t>“</a:t>
            </a:r>
            <a:r>
              <a:rPr lang="en-US" sz="3200" b="1" i="1" dirty="0"/>
              <a:t>For the grace of God has appeared, bringing salvation for all people, training us to renounce ungodliness and worldly passions, and to live self-controlled, upright, and godly lives in the present age.</a:t>
            </a:r>
            <a:r>
              <a:rPr lang="en-US" sz="3200" b="1" dirty="0"/>
              <a:t>” </a:t>
            </a:r>
            <a:r>
              <a:rPr lang="en-US" sz="3200" b="1" dirty="0">
                <a:solidFill>
                  <a:srgbClr val="C00000"/>
                </a:solidFill>
              </a:rPr>
              <a:t>Titus 2:11-12</a:t>
            </a:r>
            <a:endParaRPr lang="en-US" sz="4000" b="1" dirty="0">
              <a:solidFill>
                <a:srgbClr val="C00000"/>
              </a:solidFill>
            </a:endParaRPr>
          </a:p>
        </p:txBody>
      </p:sp>
    </p:spTree>
    <p:extLst>
      <p:ext uri="{BB962C8B-B14F-4D97-AF65-F5344CB8AC3E}">
        <p14:creationId xmlns:p14="http://schemas.microsoft.com/office/powerpoint/2010/main" val="411990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E713D-B83D-4E10-AAB8-A6BC68AACA65}"/>
              </a:ext>
            </a:extLst>
          </p:cNvPr>
          <p:cNvSpPr>
            <a:spLocks noGrp="1"/>
          </p:cNvSpPr>
          <p:nvPr>
            <p:ph type="title"/>
          </p:nvPr>
        </p:nvSpPr>
        <p:spPr>
          <a:xfrm>
            <a:off x="1069848" y="484632"/>
            <a:ext cx="10058400" cy="1609344"/>
          </a:xfrm>
        </p:spPr>
        <p:txBody>
          <a:bodyPr>
            <a:normAutofit/>
          </a:bodyPr>
          <a:lstStyle/>
          <a:p>
            <a:r>
              <a:rPr lang="en-US" sz="4000" b="1" dirty="0">
                <a:solidFill>
                  <a:schemeClr val="accent2"/>
                </a:solidFill>
              </a:rPr>
              <a:t>III.</a:t>
            </a:r>
            <a:r>
              <a:rPr lang="en-US" sz="4000" b="1" dirty="0"/>
              <a:t> Let Grace abound! </a:t>
            </a:r>
          </a:p>
        </p:txBody>
      </p:sp>
      <p:sp>
        <p:nvSpPr>
          <p:cNvPr id="3" name="Content Placeholder 2">
            <a:extLst>
              <a:ext uri="{FF2B5EF4-FFF2-40B4-BE49-F238E27FC236}">
                <a16:creationId xmlns:a16="http://schemas.microsoft.com/office/drawing/2014/main" xmlns="" id="{8144F766-57EF-4A27-B3B3-A96637344DEE}"/>
              </a:ext>
            </a:extLst>
          </p:cNvPr>
          <p:cNvSpPr>
            <a:spLocks noGrp="1"/>
          </p:cNvSpPr>
          <p:nvPr>
            <p:ph idx="1"/>
          </p:nvPr>
        </p:nvSpPr>
        <p:spPr>
          <a:xfrm>
            <a:off x="1069848" y="2121408"/>
            <a:ext cx="10058400" cy="4736592"/>
          </a:xfrm>
        </p:spPr>
        <p:txBody>
          <a:bodyPr>
            <a:normAutofit/>
          </a:bodyPr>
          <a:lstStyle/>
          <a:p>
            <a:pPr marL="0" indent="0">
              <a:buNone/>
            </a:pPr>
            <a:r>
              <a:rPr lang="en-US" sz="3200" dirty="0"/>
              <a:t>“</a:t>
            </a:r>
            <a:r>
              <a:rPr lang="en-US" sz="3200" i="1" dirty="0"/>
              <a:t>For the </a:t>
            </a:r>
            <a:r>
              <a:rPr lang="en-US" sz="3600" b="1" i="1" dirty="0"/>
              <a:t>grace</a:t>
            </a:r>
            <a:r>
              <a:rPr lang="en-US" sz="3200" i="1" dirty="0"/>
              <a:t> of God has appeared, bringing salvation for all people, </a:t>
            </a:r>
            <a:r>
              <a:rPr lang="en-US" sz="3600" b="1" i="1" dirty="0"/>
              <a:t>training us to renounce ungodliness and worldly passions</a:t>
            </a:r>
            <a:r>
              <a:rPr lang="en-US" sz="3200" i="1" dirty="0"/>
              <a:t>, and to live self-controlled, upright, and godly lives in the present age.</a:t>
            </a:r>
            <a:r>
              <a:rPr lang="en-US" sz="3200" dirty="0"/>
              <a:t>” </a:t>
            </a:r>
            <a:r>
              <a:rPr lang="en-US" sz="3200" dirty="0">
                <a:solidFill>
                  <a:srgbClr val="C00000"/>
                </a:solidFill>
              </a:rPr>
              <a:t>Titus 2:11-12</a:t>
            </a:r>
            <a:endParaRPr lang="en-US" sz="4000" dirty="0">
              <a:solidFill>
                <a:srgbClr val="C00000"/>
              </a:solidFill>
            </a:endParaRPr>
          </a:p>
        </p:txBody>
      </p:sp>
    </p:spTree>
    <p:extLst>
      <p:ext uri="{BB962C8B-B14F-4D97-AF65-F5344CB8AC3E}">
        <p14:creationId xmlns:p14="http://schemas.microsoft.com/office/powerpoint/2010/main" val="3042294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E713D-B83D-4E10-AAB8-A6BC68AACA65}"/>
              </a:ext>
            </a:extLst>
          </p:cNvPr>
          <p:cNvSpPr>
            <a:spLocks noGrp="1"/>
          </p:cNvSpPr>
          <p:nvPr>
            <p:ph type="title"/>
          </p:nvPr>
        </p:nvSpPr>
        <p:spPr>
          <a:xfrm>
            <a:off x="1069848" y="484632"/>
            <a:ext cx="10058400" cy="1609344"/>
          </a:xfrm>
        </p:spPr>
        <p:txBody>
          <a:bodyPr>
            <a:normAutofit/>
          </a:bodyPr>
          <a:lstStyle/>
          <a:p>
            <a:r>
              <a:rPr lang="en-US" sz="4000" b="1" dirty="0">
                <a:solidFill>
                  <a:schemeClr val="accent2"/>
                </a:solidFill>
              </a:rPr>
              <a:t>III.</a:t>
            </a:r>
            <a:r>
              <a:rPr lang="en-US" sz="4000" b="1" dirty="0"/>
              <a:t> Let Grace abound! </a:t>
            </a:r>
          </a:p>
        </p:txBody>
      </p:sp>
      <p:sp>
        <p:nvSpPr>
          <p:cNvPr id="3" name="Content Placeholder 2">
            <a:extLst>
              <a:ext uri="{FF2B5EF4-FFF2-40B4-BE49-F238E27FC236}">
                <a16:creationId xmlns:a16="http://schemas.microsoft.com/office/drawing/2014/main" xmlns="" id="{8144F766-57EF-4A27-B3B3-A96637344DEE}"/>
              </a:ext>
            </a:extLst>
          </p:cNvPr>
          <p:cNvSpPr>
            <a:spLocks noGrp="1"/>
          </p:cNvSpPr>
          <p:nvPr>
            <p:ph idx="1"/>
          </p:nvPr>
        </p:nvSpPr>
        <p:spPr>
          <a:xfrm>
            <a:off x="1069848" y="2121408"/>
            <a:ext cx="10058400" cy="4736592"/>
          </a:xfrm>
        </p:spPr>
        <p:txBody>
          <a:bodyPr>
            <a:normAutofit/>
          </a:bodyPr>
          <a:lstStyle/>
          <a:p>
            <a:pPr marL="0" indent="0">
              <a:buNone/>
            </a:pPr>
            <a:r>
              <a:rPr lang="en-US" sz="3200" dirty="0"/>
              <a:t>“</a:t>
            </a:r>
            <a:r>
              <a:rPr lang="en-US" sz="3200" i="1" dirty="0"/>
              <a:t>For the </a:t>
            </a:r>
            <a:r>
              <a:rPr lang="en-US" sz="3600" b="1" i="1" dirty="0"/>
              <a:t>grace</a:t>
            </a:r>
            <a:r>
              <a:rPr lang="en-US" sz="3200" i="1" dirty="0"/>
              <a:t> of God has appeared, bringing salvation for all people, </a:t>
            </a:r>
            <a:r>
              <a:rPr lang="en-US" sz="3600" b="1" i="1" dirty="0"/>
              <a:t>training us </a:t>
            </a:r>
            <a:r>
              <a:rPr lang="en-US" sz="3200" i="1" dirty="0"/>
              <a:t>to renounce ungodliness and worldly passions, and </a:t>
            </a:r>
            <a:r>
              <a:rPr lang="en-US" sz="3600" b="1" i="1" dirty="0"/>
              <a:t>to live self-controlled, upright, and godly lives in the present age.</a:t>
            </a:r>
            <a:r>
              <a:rPr lang="en-US" sz="3200" dirty="0"/>
              <a:t>” </a:t>
            </a:r>
            <a:r>
              <a:rPr lang="en-US" sz="3200" dirty="0">
                <a:solidFill>
                  <a:srgbClr val="C00000"/>
                </a:solidFill>
              </a:rPr>
              <a:t>Titus 2:11-12</a:t>
            </a:r>
            <a:endParaRPr lang="en-US" sz="4000" dirty="0">
              <a:solidFill>
                <a:srgbClr val="C00000"/>
              </a:solidFill>
            </a:endParaRPr>
          </a:p>
        </p:txBody>
      </p:sp>
    </p:spTree>
    <p:extLst>
      <p:ext uri="{BB962C8B-B14F-4D97-AF65-F5344CB8AC3E}">
        <p14:creationId xmlns:p14="http://schemas.microsoft.com/office/powerpoint/2010/main" val="1341234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E713D-B83D-4E10-AAB8-A6BC68AACA65}"/>
              </a:ext>
            </a:extLst>
          </p:cNvPr>
          <p:cNvSpPr>
            <a:spLocks noGrp="1"/>
          </p:cNvSpPr>
          <p:nvPr>
            <p:ph type="title"/>
          </p:nvPr>
        </p:nvSpPr>
        <p:spPr>
          <a:xfrm>
            <a:off x="1069848" y="484632"/>
            <a:ext cx="10058400" cy="1609344"/>
          </a:xfrm>
        </p:spPr>
        <p:txBody>
          <a:bodyPr>
            <a:normAutofit/>
          </a:bodyPr>
          <a:lstStyle/>
          <a:p>
            <a:r>
              <a:rPr lang="en-US" sz="4000" b="1" dirty="0">
                <a:solidFill>
                  <a:schemeClr val="accent2"/>
                </a:solidFill>
              </a:rPr>
              <a:t>III.</a:t>
            </a:r>
            <a:r>
              <a:rPr lang="en-US" sz="4000" b="1" dirty="0"/>
              <a:t> Let Grace abound! </a:t>
            </a:r>
          </a:p>
        </p:txBody>
      </p:sp>
      <p:sp>
        <p:nvSpPr>
          <p:cNvPr id="3" name="Content Placeholder 2">
            <a:extLst>
              <a:ext uri="{FF2B5EF4-FFF2-40B4-BE49-F238E27FC236}">
                <a16:creationId xmlns:a16="http://schemas.microsoft.com/office/drawing/2014/main" xmlns="" id="{8144F766-57EF-4A27-B3B3-A96637344DEE}"/>
              </a:ext>
            </a:extLst>
          </p:cNvPr>
          <p:cNvSpPr>
            <a:spLocks noGrp="1"/>
          </p:cNvSpPr>
          <p:nvPr>
            <p:ph idx="1"/>
          </p:nvPr>
        </p:nvSpPr>
        <p:spPr>
          <a:xfrm>
            <a:off x="1069848" y="2121408"/>
            <a:ext cx="10058400" cy="4736592"/>
          </a:xfrm>
        </p:spPr>
        <p:txBody>
          <a:bodyPr>
            <a:normAutofit/>
          </a:bodyPr>
          <a:lstStyle/>
          <a:p>
            <a:pPr marL="514350" indent="-514350">
              <a:buFont typeface="+mj-lt"/>
              <a:buAutoNum type="alphaUcPeriod"/>
            </a:pPr>
            <a:r>
              <a:rPr lang="en-US" sz="3200" b="1" dirty="0"/>
              <a:t>Reject legalism</a:t>
            </a:r>
          </a:p>
          <a:p>
            <a:pPr marL="0" indent="0">
              <a:buNone/>
            </a:pPr>
            <a:endParaRPr lang="en-US" dirty="0"/>
          </a:p>
          <a:p>
            <a:pPr marL="0" indent="0">
              <a:buNone/>
            </a:pPr>
            <a:r>
              <a:rPr lang="en-US" sz="3200" b="1" dirty="0"/>
              <a:t>“</a:t>
            </a:r>
            <a:r>
              <a:rPr lang="en-US" sz="3200" b="1" i="1" dirty="0"/>
              <a:t>Let enough legalists come aboard, and we will virtually give them command of the ship. We will fear the frowns, we will adapt our lives to their lists, we’ll allow ourselves to be intimidated, and for the sake of peace at any price (even though it may lead to nothing short of slavery), we will succumb to their agenda.</a:t>
            </a:r>
            <a:r>
              <a:rPr lang="en-US" sz="3200" b="1" dirty="0"/>
              <a:t>” </a:t>
            </a:r>
            <a:r>
              <a:rPr lang="en-US" sz="3200" b="1" dirty="0">
                <a:solidFill>
                  <a:srgbClr val="C00000"/>
                </a:solidFill>
              </a:rPr>
              <a:t>Chuck Swindoll, </a:t>
            </a:r>
            <a:r>
              <a:rPr lang="en-US" sz="3200" b="1" i="1" dirty="0">
                <a:solidFill>
                  <a:srgbClr val="C00000"/>
                </a:solidFill>
              </a:rPr>
              <a:t>Grace Awakening </a:t>
            </a:r>
          </a:p>
          <a:p>
            <a:pPr marL="514350" indent="-514350">
              <a:buFont typeface="+mj-lt"/>
              <a:buAutoNum type="alphaUcPeriod"/>
            </a:pPr>
            <a:endParaRPr lang="en-US" sz="3200" b="1" dirty="0"/>
          </a:p>
        </p:txBody>
      </p:sp>
      <p:cxnSp>
        <p:nvCxnSpPr>
          <p:cNvPr id="4" name="Straight Connector 3">
            <a:extLst>
              <a:ext uri="{FF2B5EF4-FFF2-40B4-BE49-F238E27FC236}">
                <a16:creationId xmlns:a16="http://schemas.microsoft.com/office/drawing/2014/main" xmlns="" id="{BA51EE4E-06C7-48FA-A455-25DF77F5A3C8}"/>
              </a:ext>
            </a:extLst>
          </p:cNvPr>
          <p:cNvCxnSpPr/>
          <p:nvPr/>
        </p:nvCxnSpPr>
        <p:spPr>
          <a:xfrm>
            <a:off x="374822" y="2891483"/>
            <a:ext cx="1144235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712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713</TotalTime>
  <Words>559</Words>
  <Application>Microsoft Macintosh PowerPoint</Application>
  <PresentationFormat>Custom</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Wood Type</vt:lpstr>
      <vt:lpstr>Living the Life</vt:lpstr>
      <vt:lpstr>PowerPoint Presentation</vt:lpstr>
      <vt:lpstr>I. In Christ, we are set free from sin’s enslaving power and given the power to live godly lives</vt:lpstr>
      <vt:lpstr>I. In Christ, we are set free from sin’s enslaving power and given the power to live godly lives</vt:lpstr>
      <vt:lpstr>II. We are commanded to give ourselves always and completely to God for His righteous purposes</vt:lpstr>
      <vt:lpstr>III. Let Grace abound! </vt:lpstr>
      <vt:lpstr>III. Let Grace abound! </vt:lpstr>
      <vt:lpstr>III. Let Grace abound! </vt:lpstr>
      <vt:lpstr>III. Let Grace abound! </vt:lpstr>
      <vt:lpstr>III. Let Grace abound!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the Life</dc:title>
  <dc:creator>User1</dc:creator>
  <cp:lastModifiedBy>Leptondale Bible Church</cp:lastModifiedBy>
  <cp:revision>32</cp:revision>
  <dcterms:created xsi:type="dcterms:W3CDTF">2018-04-04T18:36:01Z</dcterms:created>
  <dcterms:modified xsi:type="dcterms:W3CDTF">2018-05-12T13:47:23Z</dcterms:modified>
</cp:coreProperties>
</file>