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69" r:id="rId2"/>
    <p:sldId id="256" r:id="rId3"/>
    <p:sldId id="257" r:id="rId4"/>
    <p:sldId id="270" r:id="rId5"/>
    <p:sldId id="272" r:id="rId6"/>
    <p:sldId id="271" r:id="rId7"/>
    <p:sldId id="258"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A7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9" d="100"/>
          <a:sy n="69"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08B9EBBA-996F-894A-B54A-D6246ED52CEA}" type="datetimeFigureOut">
              <a:rPr lang="en-US" smtClean="0"/>
              <a:pPr/>
              <a:t>10/26/2017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4601234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567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D62726E-379B-B349-9EED-81ED093FA806}" type="datetimeFigureOut">
              <a:rPr lang="en-US" smtClean="0"/>
              <a:pPr/>
              <a:t>10/26/2017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82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53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DFA1846-DA80-1C48-A609-854EA85C59AD}" type="datetimeFigureOut">
              <a:rPr lang="en-US" smtClean="0"/>
              <a:pPr/>
              <a:t>10/26/2017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02200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75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642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334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818C68F-D26B-8F47-958C-23B49CF8A634}" type="datetimeFigureOut">
              <a:rPr lang="en-US" smtClean="0"/>
              <a:pPr/>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75967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0DF5E60-9974-AC48-9591-99C2BB44B7CF}" type="datetimeFigureOut">
              <a:rPr lang="en-US" smtClean="0"/>
              <a:pPr/>
              <a:t>10/26/2017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530502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8C79C5D-2A6F-F04D-97DA-BEF2467B64E4}" type="datetimeFigureOut">
              <a:rPr lang="en-US" smtClean="0"/>
              <a:pPr/>
              <a:t>10/26/2017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5347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09B482E8-6E0E-1B4F-B1FD-C69DB9E858D9}" type="datetimeFigureOut">
              <a:rPr lang="en-US" smtClean="0"/>
              <a:pPr/>
              <a:t>10/26/2017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3229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7D29F3-433B-4242-AD5D-94BAA1BF2A50}"/>
              </a:ext>
            </a:extLst>
          </p:cNvPr>
          <p:cNvSpPr txBox="1"/>
          <p:nvPr/>
        </p:nvSpPr>
        <p:spPr>
          <a:xfrm>
            <a:off x="4625010" y="609600"/>
            <a:ext cx="5936974" cy="5509200"/>
          </a:xfrm>
          <a:prstGeom prst="rect">
            <a:avLst/>
          </a:prstGeom>
          <a:noFill/>
        </p:spPr>
        <p:txBody>
          <a:bodyPr wrap="square" rtlCol="0">
            <a:spAutoFit/>
          </a:bodyPr>
          <a:lstStyle/>
          <a:p>
            <a:r>
              <a:rPr lang="en-US" sz="3200" b="1" i="1" dirty="0"/>
              <a:t>“…we are </a:t>
            </a:r>
            <a:r>
              <a:rPr lang="en-US" sz="3200" b="1" i="1" u="sng" dirty="0"/>
              <a:t>ambassadors</a:t>
            </a:r>
            <a:r>
              <a:rPr lang="en-US" sz="3200" b="1" i="1" dirty="0"/>
              <a:t> for Christ” </a:t>
            </a:r>
            <a:r>
              <a:rPr lang="en-US" sz="3200" b="1" dirty="0">
                <a:solidFill>
                  <a:srgbClr val="C00000"/>
                </a:solidFill>
              </a:rPr>
              <a:t>2 Corinthians 5:20</a:t>
            </a:r>
          </a:p>
          <a:p>
            <a:endParaRPr lang="en-US" sz="3200" b="1" dirty="0"/>
          </a:p>
          <a:p>
            <a:r>
              <a:rPr lang="en-US" sz="3200" b="1" i="1" dirty="0"/>
              <a:t>“A diplomatic </a:t>
            </a:r>
            <a:r>
              <a:rPr lang="en-US" sz="3200" b="1" i="1" u="sng" dirty="0"/>
              <a:t>agent of the highest rank</a:t>
            </a:r>
            <a:r>
              <a:rPr lang="en-US" sz="3200" b="1" i="1" dirty="0"/>
              <a:t> accredited to a foreign government or sovereign as </a:t>
            </a:r>
            <a:r>
              <a:rPr lang="en-US" sz="3200" b="1" i="1" u="sng" dirty="0"/>
              <a:t>the resident representative of his or her</a:t>
            </a:r>
            <a:r>
              <a:rPr lang="en-US" sz="3200" b="1" i="1" dirty="0"/>
              <a:t> own government or </a:t>
            </a:r>
            <a:r>
              <a:rPr lang="en-US" sz="3200" b="1" i="1" u="sng" dirty="0"/>
              <a:t>sovereign</a:t>
            </a:r>
            <a:r>
              <a:rPr lang="en-US" sz="3200" b="1" i="1" dirty="0"/>
              <a:t>”</a:t>
            </a:r>
            <a:r>
              <a:rPr lang="en-US" sz="3200" b="1" dirty="0"/>
              <a:t> </a:t>
            </a:r>
            <a:r>
              <a:rPr lang="en-US" sz="3200" b="1" dirty="0">
                <a:solidFill>
                  <a:srgbClr val="C00000"/>
                </a:solidFill>
              </a:rPr>
              <a:t>Webster’s definition of an ambassador</a:t>
            </a:r>
            <a:r>
              <a:rPr lang="en-US" sz="3200" b="1" dirty="0"/>
              <a:t> </a:t>
            </a:r>
          </a:p>
          <a:p>
            <a:endParaRPr lang="en-US" sz="3200" b="1" dirty="0"/>
          </a:p>
        </p:txBody>
      </p:sp>
    </p:spTree>
    <p:extLst>
      <p:ext uri="{BB962C8B-B14F-4D97-AF65-F5344CB8AC3E}">
        <p14:creationId xmlns:p14="http://schemas.microsoft.com/office/powerpoint/2010/main" val="330779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24BCC13-7BE6-4814-9A49-D926F7AA1667}"/>
              </a:ext>
            </a:extLst>
          </p:cNvPr>
          <p:cNvPicPr>
            <a:picLocks noChangeAspect="1"/>
          </p:cNvPicPr>
          <p:nvPr/>
        </p:nvPicPr>
        <p:blipFill>
          <a:blip r:embed="rId2"/>
          <a:stretch>
            <a:fillRect/>
          </a:stretch>
        </p:blipFill>
        <p:spPr>
          <a:xfrm>
            <a:off x="7395574" y="953549"/>
            <a:ext cx="3785151" cy="5773960"/>
          </a:xfrm>
          <a:prstGeom prst="ellipse">
            <a:avLst/>
          </a:prstGeom>
          <a:ln>
            <a:noFill/>
          </a:ln>
          <a:effectLst>
            <a:softEdge rad="215900"/>
          </a:effectLst>
        </p:spPr>
      </p:pic>
      <p:pic>
        <p:nvPicPr>
          <p:cNvPr id="4" name="Picture 3">
            <a:extLst>
              <a:ext uri="{FF2B5EF4-FFF2-40B4-BE49-F238E27FC236}">
                <a16:creationId xmlns:a16="http://schemas.microsoft.com/office/drawing/2014/main" id="{04247C3B-02FA-49AF-91E7-08290EC9317A}"/>
              </a:ext>
            </a:extLst>
          </p:cNvPr>
          <p:cNvPicPr>
            <a:picLocks noChangeAspect="1"/>
          </p:cNvPicPr>
          <p:nvPr/>
        </p:nvPicPr>
        <p:blipFill>
          <a:blip r:embed="rId3"/>
          <a:stretch>
            <a:fillRect/>
          </a:stretch>
        </p:blipFill>
        <p:spPr>
          <a:xfrm>
            <a:off x="42812" y="0"/>
            <a:ext cx="5754736" cy="3840529"/>
          </a:xfrm>
          <a:prstGeom prst="ellipse">
            <a:avLst/>
          </a:prstGeom>
          <a:ln>
            <a:noFill/>
          </a:ln>
          <a:effectLst>
            <a:softEdge rad="215900"/>
          </a:effectLst>
        </p:spPr>
      </p:pic>
      <p:sp>
        <p:nvSpPr>
          <p:cNvPr id="2" name="Title 1">
            <a:extLst>
              <a:ext uri="{FF2B5EF4-FFF2-40B4-BE49-F238E27FC236}">
                <a16:creationId xmlns:a16="http://schemas.microsoft.com/office/drawing/2014/main" id="{3220C326-B3DE-4336-A9F0-5D1E224668B5}"/>
              </a:ext>
            </a:extLst>
          </p:cNvPr>
          <p:cNvSpPr>
            <a:spLocks noGrp="1"/>
          </p:cNvSpPr>
          <p:nvPr>
            <p:ph type="ctrTitle"/>
          </p:nvPr>
        </p:nvSpPr>
        <p:spPr>
          <a:xfrm>
            <a:off x="3440649" y="2255520"/>
            <a:ext cx="4713798" cy="3491947"/>
          </a:xfrm>
          <a:solidFill>
            <a:srgbClr val="60A7E2"/>
          </a:solidFill>
          <a:effectLst>
            <a:softEdge rad="406400"/>
          </a:effectLst>
        </p:spPr>
        <p:txBody>
          <a:bodyPr>
            <a:normAutofit/>
          </a:bodyPr>
          <a:lstStyle/>
          <a:p>
            <a:pPr algn="ctr"/>
            <a:br>
              <a:rPr lang="en-US" b="1" i="1" dirty="0">
                <a:solidFill>
                  <a:schemeClr val="tx1"/>
                </a:solidFill>
              </a:rPr>
            </a:br>
            <a:r>
              <a:rPr lang="en-US" b="1" i="1" dirty="0">
                <a:solidFill>
                  <a:schemeClr val="tx1"/>
                </a:solidFill>
              </a:rPr>
              <a:t>God Sends Himself!</a:t>
            </a:r>
            <a:br>
              <a:rPr lang="en-US" b="1" i="1" dirty="0">
                <a:solidFill>
                  <a:schemeClr val="tx1"/>
                </a:solidFill>
              </a:rPr>
            </a:br>
            <a:r>
              <a:rPr lang="en-US" sz="3600" b="1" dirty="0">
                <a:solidFill>
                  <a:schemeClr val="tx1"/>
                </a:solidFill>
              </a:rPr>
              <a:t>John 3:16-18 &amp; 14:15-23</a:t>
            </a:r>
            <a:endParaRPr lang="en-US" b="1" dirty="0">
              <a:solidFill>
                <a:schemeClr val="tx1"/>
              </a:solidFill>
            </a:endParaRPr>
          </a:p>
        </p:txBody>
      </p:sp>
    </p:spTree>
    <p:extLst>
      <p:ext uri="{BB962C8B-B14F-4D97-AF65-F5344CB8AC3E}">
        <p14:creationId xmlns:p14="http://schemas.microsoft.com/office/powerpoint/2010/main" val="322081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676-4F56-42D1-A10C-5D6C1B288F34}"/>
              </a:ext>
            </a:extLst>
          </p:cNvPr>
          <p:cNvSpPr>
            <a:spLocks noGrp="1"/>
          </p:cNvSpPr>
          <p:nvPr>
            <p:ph type="title"/>
          </p:nvPr>
        </p:nvSpPr>
        <p:spPr/>
        <p:txBody>
          <a:bodyPr>
            <a:normAutofit/>
          </a:bodyPr>
          <a:lstStyle/>
          <a:p>
            <a:r>
              <a:rPr lang="en-US" b="1" dirty="0">
                <a:solidFill>
                  <a:srgbClr val="C00000"/>
                </a:solidFill>
              </a:rPr>
              <a:t>I.</a:t>
            </a:r>
            <a:r>
              <a:rPr lang="en-US" b="1" dirty="0">
                <a:solidFill>
                  <a:schemeClr val="tx1"/>
                </a:solidFill>
              </a:rPr>
              <a:t> God sends Himself to meet our greatest needs</a:t>
            </a:r>
          </a:p>
        </p:txBody>
      </p:sp>
      <p:sp>
        <p:nvSpPr>
          <p:cNvPr id="3" name="Content Placeholder 2">
            <a:extLst>
              <a:ext uri="{FF2B5EF4-FFF2-40B4-BE49-F238E27FC236}">
                <a16:creationId xmlns:a16="http://schemas.microsoft.com/office/drawing/2014/main" id="{52078C42-1E7B-4A6D-BC16-30E584101E03}"/>
              </a:ext>
            </a:extLst>
          </p:cNvPr>
          <p:cNvSpPr>
            <a:spLocks noGrp="1"/>
          </p:cNvSpPr>
          <p:nvPr>
            <p:ph idx="1"/>
          </p:nvPr>
        </p:nvSpPr>
        <p:spPr/>
        <p:txBody>
          <a:bodyPr>
            <a:normAutofit/>
          </a:bodyPr>
          <a:lstStyle/>
          <a:p>
            <a:pPr marL="0" indent="0">
              <a:buNone/>
            </a:pPr>
            <a:r>
              <a:rPr lang="en-US" sz="3200" b="1" i="1" dirty="0">
                <a:solidFill>
                  <a:schemeClr val="tx1"/>
                </a:solidFill>
              </a:rPr>
              <a:t>“For while </a:t>
            </a:r>
            <a:r>
              <a:rPr lang="en-US" sz="3200" b="1" i="1" u="sng" dirty="0">
                <a:solidFill>
                  <a:schemeClr val="tx1"/>
                </a:solidFill>
              </a:rPr>
              <a:t>we</a:t>
            </a:r>
            <a:r>
              <a:rPr lang="en-US" sz="3200" b="1" i="1" dirty="0">
                <a:solidFill>
                  <a:schemeClr val="tx1"/>
                </a:solidFill>
              </a:rPr>
              <a:t> were still </a:t>
            </a:r>
            <a:r>
              <a:rPr lang="en-US" sz="3200" b="1" i="1" u="sng" dirty="0">
                <a:solidFill>
                  <a:schemeClr val="tx1"/>
                </a:solidFill>
              </a:rPr>
              <a:t>helpless</a:t>
            </a:r>
            <a:r>
              <a:rPr lang="en-US" sz="3200" b="1" i="1" dirty="0">
                <a:solidFill>
                  <a:schemeClr val="tx1"/>
                </a:solidFill>
              </a:rPr>
              <a:t>, at the right time Christ died for the </a:t>
            </a:r>
            <a:r>
              <a:rPr lang="en-US" sz="3200" b="1" i="1" u="sng" dirty="0">
                <a:solidFill>
                  <a:schemeClr val="tx1"/>
                </a:solidFill>
              </a:rPr>
              <a:t>ungodly</a:t>
            </a:r>
            <a:r>
              <a:rPr lang="en-US" sz="3200" b="1" i="1" dirty="0">
                <a:solidFill>
                  <a:schemeClr val="tx1"/>
                </a:solidFill>
              </a:rPr>
              <a:t>” </a:t>
            </a:r>
            <a:r>
              <a:rPr lang="en-US" sz="3200" b="1" dirty="0">
                <a:solidFill>
                  <a:srgbClr val="C00000"/>
                </a:solidFill>
              </a:rPr>
              <a:t>Romans 5:6</a:t>
            </a:r>
            <a:endParaRPr lang="en-US" sz="4400" b="1" dirty="0">
              <a:solidFill>
                <a:srgbClr val="C00000"/>
              </a:solidFill>
            </a:endParaRPr>
          </a:p>
        </p:txBody>
      </p:sp>
    </p:spTree>
    <p:extLst>
      <p:ext uri="{BB962C8B-B14F-4D97-AF65-F5344CB8AC3E}">
        <p14:creationId xmlns:p14="http://schemas.microsoft.com/office/powerpoint/2010/main" val="73648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676-4F56-42D1-A10C-5D6C1B288F34}"/>
              </a:ext>
            </a:extLst>
          </p:cNvPr>
          <p:cNvSpPr>
            <a:spLocks noGrp="1"/>
          </p:cNvSpPr>
          <p:nvPr>
            <p:ph type="title"/>
          </p:nvPr>
        </p:nvSpPr>
        <p:spPr/>
        <p:txBody>
          <a:bodyPr>
            <a:normAutofit/>
          </a:bodyPr>
          <a:lstStyle/>
          <a:p>
            <a:r>
              <a:rPr lang="en-US" b="1" dirty="0">
                <a:solidFill>
                  <a:srgbClr val="C00000"/>
                </a:solidFill>
              </a:rPr>
              <a:t>I.</a:t>
            </a:r>
            <a:r>
              <a:rPr lang="en-US" b="1" dirty="0">
                <a:solidFill>
                  <a:schemeClr val="tx1"/>
                </a:solidFill>
              </a:rPr>
              <a:t> God sends Himself to meet our greatest needs</a:t>
            </a:r>
          </a:p>
        </p:txBody>
      </p:sp>
      <p:sp>
        <p:nvSpPr>
          <p:cNvPr id="3" name="Content Placeholder 2">
            <a:extLst>
              <a:ext uri="{FF2B5EF4-FFF2-40B4-BE49-F238E27FC236}">
                <a16:creationId xmlns:a16="http://schemas.microsoft.com/office/drawing/2014/main" id="{52078C42-1E7B-4A6D-BC16-30E584101E03}"/>
              </a:ext>
            </a:extLst>
          </p:cNvPr>
          <p:cNvSpPr>
            <a:spLocks noGrp="1"/>
          </p:cNvSpPr>
          <p:nvPr>
            <p:ph idx="1"/>
          </p:nvPr>
        </p:nvSpPr>
        <p:spPr/>
        <p:txBody>
          <a:bodyPr>
            <a:normAutofit/>
          </a:bodyPr>
          <a:lstStyle/>
          <a:p>
            <a:pPr marL="514350" indent="-514350">
              <a:buFont typeface="+mj-lt"/>
              <a:buAutoNum type="alphaUcPeriod"/>
            </a:pPr>
            <a:r>
              <a:rPr lang="en-US" sz="3200" b="1" dirty="0">
                <a:solidFill>
                  <a:schemeClr val="tx1"/>
                </a:solidFill>
              </a:rPr>
              <a:t>To save us from eternal ruin and condemnation </a:t>
            </a:r>
            <a:r>
              <a:rPr lang="en-US" sz="3200" b="1" dirty="0">
                <a:solidFill>
                  <a:srgbClr val="C00000"/>
                </a:solidFill>
              </a:rPr>
              <a:t>(John 3:16-18) </a:t>
            </a:r>
          </a:p>
          <a:p>
            <a:pPr marL="514350" indent="-514350">
              <a:buFont typeface="+mj-lt"/>
              <a:buAutoNum type="alphaUcPeriod"/>
            </a:pPr>
            <a:r>
              <a:rPr lang="en-US" sz="3200" b="1" dirty="0">
                <a:solidFill>
                  <a:schemeClr val="tx1"/>
                </a:solidFill>
              </a:rPr>
              <a:t>To change us into His obedient sons and daughters </a:t>
            </a:r>
            <a:r>
              <a:rPr lang="en-US" sz="3200" b="1" dirty="0">
                <a:solidFill>
                  <a:srgbClr val="C00000"/>
                </a:solidFill>
              </a:rPr>
              <a:t>(John 14:15-17) </a:t>
            </a:r>
            <a:endParaRPr lang="en-US" sz="4400" b="1" dirty="0">
              <a:solidFill>
                <a:srgbClr val="C00000"/>
              </a:solidFill>
            </a:endParaRPr>
          </a:p>
        </p:txBody>
      </p:sp>
    </p:spTree>
    <p:extLst>
      <p:ext uri="{BB962C8B-B14F-4D97-AF65-F5344CB8AC3E}">
        <p14:creationId xmlns:p14="http://schemas.microsoft.com/office/powerpoint/2010/main" val="338833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E6006-AEC5-4B7D-9F95-EF92ACB64640}"/>
              </a:ext>
            </a:extLst>
          </p:cNvPr>
          <p:cNvSpPr>
            <a:spLocks noGrp="1"/>
          </p:cNvSpPr>
          <p:nvPr>
            <p:ph type="title"/>
          </p:nvPr>
        </p:nvSpPr>
        <p:spPr/>
        <p:txBody>
          <a:bodyPr>
            <a:noAutofit/>
          </a:bodyPr>
          <a:lstStyle/>
          <a:p>
            <a:r>
              <a:rPr lang="en-US" sz="3600" b="1" dirty="0">
                <a:solidFill>
                  <a:srgbClr val="C00000"/>
                </a:solidFill>
              </a:rPr>
              <a:t>I</a:t>
            </a:r>
            <a:r>
              <a:rPr lang="en-US" sz="3600" b="1" dirty="0">
                <a:solidFill>
                  <a:schemeClr val="tx1"/>
                </a:solidFill>
              </a:rPr>
              <a:t>B. To change us into His obedient sons and daughters </a:t>
            </a:r>
            <a:r>
              <a:rPr lang="en-US" sz="3600" b="1" dirty="0">
                <a:solidFill>
                  <a:srgbClr val="C00000"/>
                </a:solidFill>
              </a:rPr>
              <a:t>(John 14:15-17) </a:t>
            </a:r>
            <a:br>
              <a:rPr lang="en-US" sz="4800" b="1" dirty="0">
                <a:solidFill>
                  <a:srgbClr val="C00000"/>
                </a:solidFill>
              </a:rPr>
            </a:br>
            <a:endParaRPr lang="en-US" sz="3600" dirty="0"/>
          </a:p>
        </p:txBody>
      </p:sp>
      <p:sp>
        <p:nvSpPr>
          <p:cNvPr id="3" name="Content Placeholder 2">
            <a:extLst>
              <a:ext uri="{FF2B5EF4-FFF2-40B4-BE49-F238E27FC236}">
                <a16:creationId xmlns:a16="http://schemas.microsoft.com/office/drawing/2014/main" id="{CC078B1D-E7CF-4A59-8FA3-610C01C1BCBA}"/>
              </a:ext>
            </a:extLst>
          </p:cNvPr>
          <p:cNvSpPr>
            <a:spLocks noGrp="1"/>
          </p:cNvSpPr>
          <p:nvPr>
            <p:ph idx="1"/>
          </p:nvPr>
        </p:nvSpPr>
        <p:spPr/>
        <p:txBody>
          <a:bodyPr>
            <a:normAutofit lnSpcReduction="10000"/>
          </a:bodyPr>
          <a:lstStyle/>
          <a:p>
            <a:pPr marL="0" indent="0">
              <a:buNone/>
            </a:pPr>
            <a:r>
              <a:rPr lang="en-US" sz="2800" b="1" i="1" dirty="0">
                <a:solidFill>
                  <a:schemeClr val="tx1"/>
                </a:solidFill>
              </a:rPr>
              <a:t>“Jesus knew very well that the requirement of love and keeping his commands would necessitate a resource of divine proportions and accordingly he prayed that his followers would have ‘another’ resource…Jesus had been leading them, advising them, teaching them, empowering them, and critiquing them. But his time with them would thereafter be limited, and his followers needed a new companion who could function in all those ways”</a:t>
            </a:r>
            <a:endParaRPr lang="en-US" sz="2800" b="1" dirty="0">
              <a:solidFill>
                <a:schemeClr val="tx1"/>
              </a:solidFill>
            </a:endParaRPr>
          </a:p>
        </p:txBody>
      </p:sp>
    </p:spTree>
    <p:extLst>
      <p:ext uri="{BB962C8B-B14F-4D97-AF65-F5344CB8AC3E}">
        <p14:creationId xmlns:p14="http://schemas.microsoft.com/office/powerpoint/2010/main" val="203551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676-4F56-42D1-A10C-5D6C1B288F34}"/>
              </a:ext>
            </a:extLst>
          </p:cNvPr>
          <p:cNvSpPr>
            <a:spLocks noGrp="1"/>
          </p:cNvSpPr>
          <p:nvPr>
            <p:ph type="title"/>
          </p:nvPr>
        </p:nvSpPr>
        <p:spPr/>
        <p:txBody>
          <a:bodyPr>
            <a:normAutofit/>
          </a:bodyPr>
          <a:lstStyle/>
          <a:p>
            <a:r>
              <a:rPr lang="en-US" b="1" dirty="0">
                <a:solidFill>
                  <a:srgbClr val="C00000"/>
                </a:solidFill>
              </a:rPr>
              <a:t>I.</a:t>
            </a:r>
            <a:r>
              <a:rPr lang="en-US" b="1" dirty="0">
                <a:solidFill>
                  <a:schemeClr val="tx1"/>
                </a:solidFill>
              </a:rPr>
              <a:t> God sends Himself to meet our greatest needs</a:t>
            </a:r>
          </a:p>
        </p:txBody>
      </p:sp>
      <p:sp>
        <p:nvSpPr>
          <p:cNvPr id="3" name="Content Placeholder 2">
            <a:extLst>
              <a:ext uri="{FF2B5EF4-FFF2-40B4-BE49-F238E27FC236}">
                <a16:creationId xmlns:a16="http://schemas.microsoft.com/office/drawing/2014/main" id="{52078C42-1E7B-4A6D-BC16-30E584101E03}"/>
              </a:ext>
            </a:extLst>
          </p:cNvPr>
          <p:cNvSpPr>
            <a:spLocks noGrp="1"/>
          </p:cNvSpPr>
          <p:nvPr>
            <p:ph idx="1"/>
          </p:nvPr>
        </p:nvSpPr>
        <p:spPr>
          <a:xfrm>
            <a:off x="2933700" y="2175167"/>
            <a:ext cx="8770571" cy="4087091"/>
          </a:xfrm>
        </p:spPr>
        <p:txBody>
          <a:bodyPr>
            <a:noAutofit/>
          </a:bodyPr>
          <a:lstStyle/>
          <a:p>
            <a:pPr marL="514350" indent="-514350">
              <a:buFont typeface="+mj-lt"/>
              <a:buAutoNum type="alphaUcPeriod"/>
            </a:pPr>
            <a:r>
              <a:rPr lang="en-US" sz="3000" b="1" dirty="0">
                <a:solidFill>
                  <a:schemeClr val="tx1"/>
                </a:solidFill>
              </a:rPr>
              <a:t>To save us from eternal ruin and condemnation </a:t>
            </a:r>
            <a:r>
              <a:rPr lang="en-US" sz="3000" b="1" dirty="0">
                <a:solidFill>
                  <a:srgbClr val="C00000"/>
                </a:solidFill>
              </a:rPr>
              <a:t>(John 3:16-18) </a:t>
            </a:r>
          </a:p>
          <a:p>
            <a:pPr marL="514350" indent="-514350">
              <a:buFont typeface="+mj-lt"/>
              <a:buAutoNum type="alphaUcPeriod"/>
            </a:pPr>
            <a:r>
              <a:rPr lang="en-US" sz="3000" b="1" dirty="0">
                <a:solidFill>
                  <a:schemeClr val="tx1"/>
                </a:solidFill>
              </a:rPr>
              <a:t>To change us into His obedient sons and daughters </a:t>
            </a:r>
            <a:r>
              <a:rPr lang="en-US" sz="3000" b="1" dirty="0">
                <a:solidFill>
                  <a:srgbClr val="C00000"/>
                </a:solidFill>
              </a:rPr>
              <a:t>(John 14:15-17)</a:t>
            </a:r>
          </a:p>
          <a:p>
            <a:pPr marL="514350" indent="-514350">
              <a:buFont typeface="+mj-lt"/>
              <a:buAutoNum type="alphaUcPeriod"/>
            </a:pPr>
            <a:r>
              <a:rPr lang="en-US" sz="3000" b="1" dirty="0">
                <a:solidFill>
                  <a:schemeClr val="tx1"/>
                </a:solidFill>
              </a:rPr>
              <a:t>To comfort us with the assurance of His promised salvation </a:t>
            </a:r>
            <a:r>
              <a:rPr lang="en-US" sz="3000" b="1" dirty="0">
                <a:solidFill>
                  <a:srgbClr val="C00000"/>
                </a:solidFill>
              </a:rPr>
              <a:t>(14:18-20) </a:t>
            </a:r>
          </a:p>
          <a:p>
            <a:pPr marL="514350" indent="-514350">
              <a:buFont typeface="+mj-lt"/>
              <a:buAutoNum type="alphaUcPeriod"/>
            </a:pPr>
            <a:r>
              <a:rPr lang="en-US" sz="3000" b="1" dirty="0">
                <a:solidFill>
                  <a:schemeClr val="tx1"/>
                </a:solidFill>
              </a:rPr>
              <a:t>To give us the joy of experiencing intimate relationship with Him </a:t>
            </a:r>
            <a:r>
              <a:rPr lang="en-US" sz="3000" b="1" dirty="0">
                <a:solidFill>
                  <a:srgbClr val="C00000"/>
                </a:solidFill>
              </a:rPr>
              <a:t>(14:21-23)</a:t>
            </a:r>
          </a:p>
        </p:txBody>
      </p:sp>
    </p:spTree>
    <p:extLst>
      <p:ext uri="{BB962C8B-B14F-4D97-AF65-F5344CB8AC3E}">
        <p14:creationId xmlns:p14="http://schemas.microsoft.com/office/powerpoint/2010/main" val="329835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676-4F56-42D1-A10C-5D6C1B288F34}"/>
              </a:ext>
            </a:extLst>
          </p:cNvPr>
          <p:cNvSpPr>
            <a:spLocks noGrp="1"/>
          </p:cNvSpPr>
          <p:nvPr>
            <p:ph type="title"/>
          </p:nvPr>
        </p:nvSpPr>
        <p:spPr>
          <a:xfrm>
            <a:off x="387926" y="568345"/>
            <a:ext cx="8770571" cy="1560716"/>
          </a:xfrm>
        </p:spPr>
        <p:txBody>
          <a:bodyPr>
            <a:noAutofit/>
          </a:bodyPr>
          <a:lstStyle/>
          <a:p>
            <a:r>
              <a:rPr lang="en-US" sz="3800" b="1" dirty="0">
                <a:solidFill>
                  <a:srgbClr val="C00000"/>
                </a:solidFill>
              </a:rPr>
              <a:t>II.</a:t>
            </a:r>
            <a:r>
              <a:rPr lang="en-US" sz="3800" b="1" dirty="0">
                <a:solidFill>
                  <a:schemeClr val="tx1"/>
                </a:solidFill>
              </a:rPr>
              <a:t> Embrace the God who loves you and sends Himself to save you </a:t>
            </a:r>
          </a:p>
        </p:txBody>
      </p:sp>
      <p:sp>
        <p:nvSpPr>
          <p:cNvPr id="3" name="Content Placeholder 2">
            <a:extLst>
              <a:ext uri="{FF2B5EF4-FFF2-40B4-BE49-F238E27FC236}">
                <a16:creationId xmlns:a16="http://schemas.microsoft.com/office/drawing/2014/main" id="{52078C42-1E7B-4A6D-BC16-30E584101E03}"/>
              </a:ext>
            </a:extLst>
          </p:cNvPr>
          <p:cNvSpPr>
            <a:spLocks noGrp="1"/>
          </p:cNvSpPr>
          <p:nvPr>
            <p:ph idx="1"/>
          </p:nvPr>
        </p:nvSpPr>
        <p:spPr>
          <a:xfrm>
            <a:off x="360218" y="1967345"/>
            <a:ext cx="11344053" cy="4641273"/>
          </a:xfrm>
        </p:spPr>
        <p:txBody>
          <a:bodyPr>
            <a:normAutofit/>
          </a:bodyPr>
          <a:lstStyle/>
          <a:p>
            <a:pPr marL="457200" indent="-457200">
              <a:buFont typeface="+mj-lt"/>
              <a:buAutoNum type="alphaUcPeriod"/>
            </a:pPr>
            <a:r>
              <a:rPr lang="en-US" sz="3500" b="1" dirty="0">
                <a:solidFill>
                  <a:schemeClr val="tx1"/>
                </a:solidFill>
              </a:rPr>
              <a:t>The “bad news” of the gospel</a:t>
            </a:r>
          </a:p>
          <a:p>
            <a:pPr marL="0" indent="0">
              <a:buNone/>
            </a:pPr>
            <a:r>
              <a:rPr lang="en-US" sz="2800" b="1" i="1" dirty="0">
                <a:solidFill>
                  <a:srgbClr val="C00000"/>
                </a:solidFill>
              </a:rPr>
              <a:t>“All we like sheep have gone astray; we have turned—every one—to his own way”</a:t>
            </a:r>
            <a:r>
              <a:rPr lang="en-US" sz="2800" b="1" dirty="0">
                <a:solidFill>
                  <a:srgbClr val="C00000"/>
                </a:solidFill>
              </a:rPr>
              <a:t> </a:t>
            </a:r>
            <a:r>
              <a:rPr lang="en-US" sz="2800" b="1" dirty="0">
                <a:solidFill>
                  <a:schemeClr val="tx1"/>
                </a:solidFill>
              </a:rPr>
              <a:t>(Isaiah 53:6)</a:t>
            </a:r>
          </a:p>
          <a:p>
            <a:pPr marL="0" indent="0">
              <a:buNone/>
            </a:pPr>
            <a:r>
              <a:rPr lang="en-US" sz="2800" b="1" dirty="0">
                <a:solidFill>
                  <a:srgbClr val="C00000"/>
                </a:solidFill>
              </a:rPr>
              <a:t>…But God describes Himself this way: </a:t>
            </a:r>
            <a:r>
              <a:rPr lang="en-US" sz="2800" b="1" i="1" dirty="0">
                <a:solidFill>
                  <a:srgbClr val="C00000"/>
                </a:solidFill>
              </a:rPr>
              <a:t>“For as the heavens are higher than the earth, so are my ways higher than your ways and my thoughts than your thoughts”</a:t>
            </a:r>
            <a:r>
              <a:rPr lang="en-US" sz="2800" b="1" dirty="0">
                <a:solidFill>
                  <a:srgbClr val="C00000"/>
                </a:solidFill>
              </a:rPr>
              <a:t> </a:t>
            </a:r>
            <a:r>
              <a:rPr lang="en-US" sz="2800" b="1" dirty="0">
                <a:solidFill>
                  <a:schemeClr val="tx1"/>
                </a:solidFill>
              </a:rPr>
              <a:t>(Isaiah 55:9)</a:t>
            </a:r>
          </a:p>
          <a:p>
            <a:pPr marL="0" indent="0">
              <a:buNone/>
            </a:pPr>
            <a:r>
              <a:rPr lang="en-US" sz="2800" b="1" dirty="0">
                <a:solidFill>
                  <a:srgbClr val="C00000"/>
                </a:solidFill>
              </a:rPr>
              <a:t>…and so, the Bible says we are </a:t>
            </a:r>
            <a:r>
              <a:rPr lang="en-US" sz="2800" b="1" i="1" dirty="0">
                <a:solidFill>
                  <a:srgbClr val="C00000"/>
                </a:solidFill>
              </a:rPr>
              <a:t>“by nature children of wrath”</a:t>
            </a:r>
            <a:r>
              <a:rPr lang="en-US" sz="2800" b="1" dirty="0">
                <a:solidFill>
                  <a:srgbClr val="C00000"/>
                </a:solidFill>
              </a:rPr>
              <a:t> </a:t>
            </a:r>
            <a:r>
              <a:rPr lang="en-US" sz="2800" b="1" dirty="0">
                <a:solidFill>
                  <a:schemeClr val="tx1"/>
                </a:solidFill>
              </a:rPr>
              <a:t>(Ephesians 2:3)</a:t>
            </a:r>
          </a:p>
          <a:p>
            <a:pPr marL="0" indent="0">
              <a:buNone/>
            </a:pPr>
            <a:endParaRPr lang="en-US" sz="4400" b="1" dirty="0">
              <a:solidFill>
                <a:srgbClr val="C00000"/>
              </a:solidFill>
            </a:endParaRPr>
          </a:p>
        </p:txBody>
      </p:sp>
    </p:spTree>
    <p:extLst>
      <p:ext uri="{BB962C8B-B14F-4D97-AF65-F5344CB8AC3E}">
        <p14:creationId xmlns:p14="http://schemas.microsoft.com/office/powerpoint/2010/main" val="416351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676-4F56-42D1-A10C-5D6C1B288F34}"/>
              </a:ext>
            </a:extLst>
          </p:cNvPr>
          <p:cNvSpPr>
            <a:spLocks noGrp="1"/>
          </p:cNvSpPr>
          <p:nvPr>
            <p:ph type="title"/>
          </p:nvPr>
        </p:nvSpPr>
        <p:spPr>
          <a:xfrm>
            <a:off x="387926" y="568345"/>
            <a:ext cx="8770571" cy="1560716"/>
          </a:xfrm>
        </p:spPr>
        <p:txBody>
          <a:bodyPr>
            <a:noAutofit/>
          </a:bodyPr>
          <a:lstStyle/>
          <a:p>
            <a:r>
              <a:rPr lang="en-US" sz="3800" b="1" dirty="0">
                <a:solidFill>
                  <a:srgbClr val="C00000"/>
                </a:solidFill>
              </a:rPr>
              <a:t>II.</a:t>
            </a:r>
            <a:r>
              <a:rPr lang="en-US" sz="3800" b="1" dirty="0">
                <a:solidFill>
                  <a:schemeClr val="tx1"/>
                </a:solidFill>
              </a:rPr>
              <a:t> Embrace the God who loves you and sends Himself to save you </a:t>
            </a:r>
          </a:p>
        </p:txBody>
      </p:sp>
      <p:sp>
        <p:nvSpPr>
          <p:cNvPr id="3" name="Content Placeholder 2">
            <a:extLst>
              <a:ext uri="{FF2B5EF4-FFF2-40B4-BE49-F238E27FC236}">
                <a16:creationId xmlns:a16="http://schemas.microsoft.com/office/drawing/2014/main" id="{52078C42-1E7B-4A6D-BC16-30E584101E03}"/>
              </a:ext>
            </a:extLst>
          </p:cNvPr>
          <p:cNvSpPr>
            <a:spLocks noGrp="1"/>
          </p:cNvSpPr>
          <p:nvPr>
            <p:ph idx="1"/>
          </p:nvPr>
        </p:nvSpPr>
        <p:spPr>
          <a:xfrm>
            <a:off x="360218" y="1967345"/>
            <a:ext cx="11344053" cy="4641273"/>
          </a:xfrm>
        </p:spPr>
        <p:txBody>
          <a:bodyPr>
            <a:normAutofit lnSpcReduction="10000"/>
          </a:bodyPr>
          <a:lstStyle/>
          <a:p>
            <a:pPr marL="457200" indent="-457200">
              <a:buFont typeface="+mj-lt"/>
              <a:buAutoNum type="alphaUcPeriod"/>
            </a:pPr>
            <a:r>
              <a:rPr lang="en-US" sz="2800" b="1" dirty="0">
                <a:solidFill>
                  <a:schemeClr val="tx1"/>
                </a:solidFill>
              </a:rPr>
              <a:t>The “bad news” of the gospel</a:t>
            </a:r>
          </a:p>
          <a:p>
            <a:pPr marL="457200" indent="-457200">
              <a:buFont typeface="+mj-lt"/>
              <a:buAutoNum type="alphaUcPeriod"/>
            </a:pPr>
            <a:r>
              <a:rPr lang="en-US" sz="3200" b="1" dirty="0">
                <a:solidFill>
                  <a:schemeClr val="tx1"/>
                </a:solidFill>
              </a:rPr>
              <a:t>The good news of the gospel becomes reality for the person who places their faith and trust solely in Jesus Christ, the Son of God, to save them from this eternal ruin and condemnation</a:t>
            </a:r>
          </a:p>
          <a:p>
            <a:pPr marL="0" indent="0">
              <a:buNone/>
            </a:pPr>
            <a:r>
              <a:rPr lang="en-US" sz="2800" b="1" i="1" dirty="0">
                <a:solidFill>
                  <a:srgbClr val="C00000"/>
                </a:solidFill>
              </a:rPr>
              <a:t>“Truly, truly, I say to you, whoever hears my word and believes him who sent me has eternal life. He does not come into judgment, but </a:t>
            </a:r>
            <a:r>
              <a:rPr lang="en-US" sz="2800" b="1" i="1" u="sng" dirty="0">
                <a:solidFill>
                  <a:srgbClr val="C00000"/>
                </a:solidFill>
              </a:rPr>
              <a:t>has passed from death to life</a:t>
            </a:r>
            <a:r>
              <a:rPr lang="en-US" sz="2800" b="1" i="1" dirty="0">
                <a:solidFill>
                  <a:srgbClr val="C00000"/>
                </a:solidFill>
              </a:rPr>
              <a:t>”</a:t>
            </a:r>
            <a:r>
              <a:rPr lang="en-US" sz="2800" b="1" dirty="0">
                <a:solidFill>
                  <a:srgbClr val="C00000"/>
                </a:solidFill>
              </a:rPr>
              <a:t> </a:t>
            </a:r>
            <a:r>
              <a:rPr lang="en-US" sz="2800" dirty="0">
                <a:solidFill>
                  <a:schemeClr val="tx1"/>
                </a:solidFill>
              </a:rPr>
              <a:t>(</a:t>
            </a:r>
            <a:r>
              <a:rPr lang="en-US" sz="2800" b="1" dirty="0">
                <a:solidFill>
                  <a:schemeClr val="tx1"/>
                </a:solidFill>
              </a:rPr>
              <a:t>John 5:24</a:t>
            </a:r>
            <a:r>
              <a:rPr lang="en-US" sz="2800" dirty="0">
                <a:solidFill>
                  <a:schemeClr val="tx1"/>
                </a:solidFill>
              </a:rPr>
              <a:t>)</a:t>
            </a:r>
          </a:p>
          <a:p>
            <a:pPr marL="0" indent="0">
              <a:buNone/>
            </a:pPr>
            <a:r>
              <a:rPr lang="en-US" sz="2800" b="1" i="1" dirty="0">
                <a:solidFill>
                  <a:srgbClr val="C00000"/>
                </a:solidFill>
              </a:rPr>
              <a:t>“For if we have been united with him in a death like his, </a:t>
            </a:r>
            <a:r>
              <a:rPr lang="en-US" sz="2800" b="1" i="1" u="sng" dirty="0">
                <a:solidFill>
                  <a:srgbClr val="C00000"/>
                </a:solidFill>
              </a:rPr>
              <a:t>we shall certainly be united with him in a resurrection like his</a:t>
            </a:r>
            <a:r>
              <a:rPr lang="en-US" sz="2800" b="1" i="1" dirty="0">
                <a:solidFill>
                  <a:srgbClr val="C00000"/>
                </a:solidFill>
              </a:rPr>
              <a:t>” </a:t>
            </a:r>
            <a:r>
              <a:rPr lang="en-US" sz="2800" b="1" dirty="0">
                <a:solidFill>
                  <a:schemeClr val="tx1"/>
                </a:solidFill>
              </a:rPr>
              <a:t>(Romans 6:5) </a:t>
            </a:r>
          </a:p>
          <a:p>
            <a:pPr marL="0" indent="0">
              <a:buNone/>
            </a:pPr>
            <a:endParaRPr lang="en-US" sz="4400" b="1" dirty="0">
              <a:solidFill>
                <a:srgbClr val="C00000"/>
              </a:solidFill>
            </a:endParaRPr>
          </a:p>
        </p:txBody>
      </p:sp>
    </p:spTree>
    <p:extLst>
      <p:ext uri="{BB962C8B-B14F-4D97-AF65-F5344CB8AC3E}">
        <p14:creationId xmlns:p14="http://schemas.microsoft.com/office/powerpoint/2010/main" val="12070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318</TotalTime>
  <Words>502</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Schoolbook</vt:lpstr>
      <vt:lpstr>Corbel</vt:lpstr>
      <vt:lpstr>Feathered</vt:lpstr>
      <vt:lpstr>PowerPoint Presentation</vt:lpstr>
      <vt:lpstr> God Sends Himself! John 3:16-18 &amp; 14:15-23</vt:lpstr>
      <vt:lpstr>I. God sends Himself to meet our greatest needs</vt:lpstr>
      <vt:lpstr>I. God sends Himself to meet our greatest needs</vt:lpstr>
      <vt:lpstr>IB. To change us into His obedient sons and daughters (John 14:15-17)  </vt:lpstr>
      <vt:lpstr>I. God sends Himself to meet our greatest needs</vt:lpstr>
      <vt:lpstr>II. Embrace the God who loves you and sends Himself to save you </vt:lpstr>
      <vt:lpstr>II. Embrace the God who loves you and sends Himself to save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Sends Leaders Nehemiah 2:1-8</dc:title>
  <dc:creator>User1</dc:creator>
  <cp:lastModifiedBy>User1</cp:lastModifiedBy>
  <cp:revision>27</cp:revision>
  <dcterms:created xsi:type="dcterms:W3CDTF">2017-09-27T16:29:54Z</dcterms:created>
  <dcterms:modified xsi:type="dcterms:W3CDTF">2017-10-26T18:23:25Z</dcterms:modified>
</cp:coreProperties>
</file>