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9" r:id="rId2"/>
    <p:sldId id="341" r:id="rId3"/>
    <p:sldId id="355" r:id="rId4"/>
    <p:sldId id="356" r:id="rId5"/>
    <p:sldId id="354" r:id="rId6"/>
    <p:sldId id="343" r:id="rId7"/>
    <p:sldId id="358" r:id="rId8"/>
    <p:sldId id="357" r:id="rId9"/>
    <p:sldId id="35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9" autoAdjust="0"/>
    <p:restoredTop sz="94660"/>
  </p:normalViewPr>
  <p:slideViewPr>
    <p:cSldViewPr snapToGrid="0">
      <p:cViewPr varScale="1">
        <p:scale>
          <a:sx n="67" d="100"/>
          <a:sy n="67" d="100"/>
        </p:scale>
        <p:origin x="66"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406819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CCBB67-6E05-42D9-BBC6-628A251E1E3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94020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CCBB67-6E05-42D9-BBC6-628A251E1E3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6350-13E3-4F16-9C7F-2A5BC3BEC91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038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1500663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603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772157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2669037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990091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CCBB67-6E05-42D9-BBC6-628A251E1E3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6958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CCBB67-6E05-42D9-BBC6-628A251E1E3D}"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06703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CCBB67-6E05-42D9-BBC6-628A251E1E3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24947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CCBB67-6E05-42D9-BBC6-628A251E1E3D}"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549249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CCBB67-6E05-42D9-BBC6-628A251E1E3D}"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340456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CBB67-6E05-42D9-BBC6-628A251E1E3D}"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237801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56947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2CCBB67-6E05-42D9-BBC6-628A251E1E3D}"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7E66350-13E3-4F16-9C7F-2A5BC3BEC918}" type="slidenum">
              <a:rPr lang="en-US" smtClean="0"/>
              <a:t>‹#›</a:t>
            </a:fld>
            <a:endParaRPr lang="en-US"/>
          </a:p>
        </p:txBody>
      </p:sp>
    </p:spTree>
    <p:extLst>
      <p:ext uri="{BB962C8B-B14F-4D97-AF65-F5344CB8AC3E}">
        <p14:creationId xmlns:p14="http://schemas.microsoft.com/office/powerpoint/2010/main" val="113180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2CCBB67-6E05-42D9-BBC6-628A251E1E3D}" type="datetimeFigureOut">
              <a:rPr lang="en-US" smtClean="0"/>
              <a:t>8/23/2017</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7E66350-13E3-4F16-9C7F-2A5BC3BEC918}" type="slidenum">
              <a:rPr lang="en-US" smtClean="0"/>
              <a:t>‹#›</a:t>
            </a:fld>
            <a:endParaRPr lang="en-US"/>
          </a:p>
        </p:txBody>
      </p:sp>
    </p:spTree>
    <p:extLst>
      <p:ext uri="{BB962C8B-B14F-4D97-AF65-F5344CB8AC3E}">
        <p14:creationId xmlns:p14="http://schemas.microsoft.com/office/powerpoint/2010/main" val="3807469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D701E1-5549-4DB5-8594-B00885F3290C}"/>
              </a:ext>
            </a:extLst>
          </p:cNvPr>
          <p:cNvSpPr txBox="1"/>
          <p:nvPr/>
        </p:nvSpPr>
        <p:spPr>
          <a:xfrm>
            <a:off x="6914148" y="171581"/>
            <a:ext cx="5133474" cy="4154984"/>
          </a:xfrm>
          <a:prstGeom prst="rect">
            <a:avLst/>
          </a:prstGeom>
          <a:noFill/>
        </p:spPr>
        <p:txBody>
          <a:bodyPr wrap="square" rtlCol="0">
            <a:spAutoFit/>
          </a:bodyPr>
          <a:lstStyle/>
          <a:p>
            <a:pPr algn="ctr"/>
            <a:r>
              <a:rPr lang="en-US" sz="4400" b="1" dirty="0">
                <a:latin typeface="AR JULIAN" panose="02000000000000000000" pitchFamily="2" charset="0"/>
              </a:rPr>
              <a:t>Revelation </a:t>
            </a:r>
          </a:p>
          <a:p>
            <a:pPr algn="ctr"/>
            <a:r>
              <a:rPr lang="en-US" sz="4400" b="1" dirty="0">
                <a:latin typeface="AR JULIAN" panose="02000000000000000000" pitchFamily="2" charset="0"/>
              </a:rPr>
              <a:t>21:22 - 22:5</a:t>
            </a:r>
          </a:p>
          <a:p>
            <a:pPr algn="ctr"/>
            <a:endParaRPr lang="en-US" sz="4400" b="1" dirty="0">
              <a:latin typeface="AR JULIAN" panose="02000000000000000000" pitchFamily="2" charset="0"/>
            </a:endParaRPr>
          </a:p>
          <a:p>
            <a:pPr algn="ctr"/>
            <a:r>
              <a:rPr lang="en-US" sz="4400" b="1" dirty="0">
                <a:solidFill>
                  <a:srgbClr val="0099CC"/>
                </a:solidFill>
                <a:latin typeface="AR JULIAN" panose="02000000000000000000" pitchFamily="2" charset="0"/>
              </a:rPr>
              <a:t>The City of Eternal Glory and Life!</a:t>
            </a:r>
          </a:p>
        </p:txBody>
      </p:sp>
      <p:pic>
        <p:nvPicPr>
          <p:cNvPr id="5" name="Picture 4">
            <a:extLst>
              <a:ext uri="{FF2B5EF4-FFF2-40B4-BE49-F238E27FC236}">
                <a16:creationId xmlns:a16="http://schemas.microsoft.com/office/drawing/2014/main" id="{6AC1F012-ED44-4C17-A07B-AD2190A7CAD8}"/>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56148" y="0"/>
            <a:ext cx="6858000" cy="6858000"/>
          </a:xfrm>
          <a:prstGeom prst="rect">
            <a:avLst/>
          </a:prstGeom>
          <a:effectLst>
            <a:softEdge rad="635000"/>
          </a:effectLst>
        </p:spPr>
      </p:pic>
      <p:cxnSp>
        <p:nvCxnSpPr>
          <p:cNvPr id="8" name="Straight Connector 7">
            <a:extLst>
              <a:ext uri="{FF2B5EF4-FFF2-40B4-BE49-F238E27FC236}">
                <a16:creationId xmlns:a16="http://schemas.microsoft.com/office/drawing/2014/main" id="{FEED82E5-258D-449F-8AFA-4DCA15EF49D6}"/>
              </a:ext>
            </a:extLst>
          </p:cNvPr>
          <p:cNvCxnSpPr>
            <a:cxnSpLocks/>
          </p:cNvCxnSpPr>
          <p:nvPr/>
        </p:nvCxnSpPr>
        <p:spPr>
          <a:xfrm>
            <a:off x="8865358" y="4299495"/>
            <a:ext cx="1225784" cy="0"/>
          </a:xfrm>
          <a:prstGeom prst="line">
            <a:avLst/>
          </a:prstGeom>
          <a:ln w="57150">
            <a:solidFill>
              <a:srgbClr val="0099C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5151115-D373-491C-962D-8653704C13B5}"/>
              </a:ext>
            </a:extLst>
          </p:cNvPr>
          <p:cNvCxnSpPr>
            <a:cxnSpLocks/>
          </p:cNvCxnSpPr>
          <p:nvPr/>
        </p:nvCxnSpPr>
        <p:spPr>
          <a:xfrm>
            <a:off x="7044519" y="3564340"/>
            <a:ext cx="3641678" cy="0"/>
          </a:xfrm>
          <a:prstGeom prst="line">
            <a:avLst/>
          </a:prstGeom>
          <a:ln w="57150">
            <a:solidFill>
              <a:srgbClr val="0099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6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6" presetClass="entr" presetSubtype="16"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I.</a:t>
            </a:r>
            <a:r>
              <a:rPr lang="en-US" b="1" dirty="0"/>
              <a:t> The New Jerusalem will be a city of eternal glory! </a:t>
            </a:r>
            <a:endParaRPr lang="en-US" b="1" i="1" dirty="0"/>
          </a:p>
        </p:txBody>
      </p:sp>
      <p:sp>
        <p:nvSpPr>
          <p:cNvPr id="3" name="Content Placeholder 2"/>
          <p:cNvSpPr>
            <a:spLocks noGrp="1"/>
          </p:cNvSpPr>
          <p:nvPr>
            <p:ph idx="1"/>
          </p:nvPr>
        </p:nvSpPr>
        <p:spPr>
          <a:xfrm>
            <a:off x="2589211" y="2679158"/>
            <a:ext cx="9364249" cy="2144633"/>
          </a:xfrm>
        </p:spPr>
        <p:txBody>
          <a:bodyPr>
            <a:noAutofit/>
          </a:bodyPr>
          <a:lstStyle/>
          <a:p>
            <a:pPr marL="514350" indent="-514350">
              <a:buFont typeface="+mj-lt"/>
              <a:buAutoNum type="alphaUcPeriod"/>
            </a:pPr>
            <a:r>
              <a:rPr lang="en-US" sz="3200" b="1" dirty="0">
                <a:solidFill>
                  <a:schemeClr val="tx1"/>
                </a:solidFill>
              </a:rPr>
              <a:t>The New Jerusalem will embody the glory of God’s salvation </a:t>
            </a:r>
            <a:r>
              <a:rPr lang="en-US" sz="3200" b="1" i="1" dirty="0">
                <a:solidFill>
                  <a:schemeClr val="tx1"/>
                </a:solidFill>
              </a:rPr>
              <a:t>(Verses 9-21) </a:t>
            </a:r>
          </a:p>
        </p:txBody>
      </p:sp>
    </p:spTree>
    <p:extLst>
      <p:ext uri="{BB962C8B-B14F-4D97-AF65-F5344CB8AC3E}">
        <p14:creationId xmlns:p14="http://schemas.microsoft.com/office/powerpoint/2010/main" val="373163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8757-9B80-496D-B710-AA649AEB7F41}"/>
              </a:ext>
            </a:extLst>
          </p:cNvPr>
          <p:cNvSpPr>
            <a:spLocks noGrp="1"/>
          </p:cNvSpPr>
          <p:nvPr>
            <p:ph type="title"/>
          </p:nvPr>
        </p:nvSpPr>
        <p:spPr/>
        <p:txBody>
          <a:bodyPr/>
          <a:lstStyle/>
          <a:p>
            <a:r>
              <a:rPr lang="en-US" b="1" u="sng" dirty="0">
                <a:solidFill>
                  <a:srgbClr val="C00000"/>
                </a:solidFill>
              </a:rPr>
              <a:t>The Holy of Holies in the Jewish Temple</a:t>
            </a:r>
          </a:p>
        </p:txBody>
      </p:sp>
      <p:sp>
        <p:nvSpPr>
          <p:cNvPr id="3" name="Content Placeholder 2">
            <a:extLst>
              <a:ext uri="{FF2B5EF4-FFF2-40B4-BE49-F238E27FC236}">
                <a16:creationId xmlns:a16="http://schemas.microsoft.com/office/drawing/2014/main" id="{64C01E28-2C3C-4C8F-A817-AAE223D8FDF7}"/>
              </a:ext>
            </a:extLst>
          </p:cNvPr>
          <p:cNvSpPr>
            <a:spLocks noGrp="1"/>
          </p:cNvSpPr>
          <p:nvPr>
            <p:ph idx="1"/>
          </p:nvPr>
        </p:nvSpPr>
        <p:spPr>
          <a:xfrm>
            <a:off x="2589212" y="1476370"/>
            <a:ext cx="8915400" cy="5381630"/>
          </a:xfrm>
        </p:spPr>
        <p:txBody>
          <a:bodyPr>
            <a:normAutofit/>
          </a:bodyPr>
          <a:lstStyle/>
          <a:p>
            <a:pPr marL="0" indent="0">
              <a:buNone/>
            </a:pPr>
            <a:r>
              <a:rPr lang="en-US" sz="2800" b="1" i="1" dirty="0">
                <a:solidFill>
                  <a:schemeClr val="tx1"/>
                </a:solidFill>
              </a:rPr>
              <a:t>“only the high priest goes, and he but once a year, and not without taking blood, which he offers for himself and for the unintentional sins of the people” </a:t>
            </a:r>
            <a:r>
              <a:rPr lang="en-US" sz="2800" b="1" dirty="0">
                <a:solidFill>
                  <a:srgbClr val="C00000"/>
                </a:solidFill>
              </a:rPr>
              <a:t>Hebrews 9:7</a:t>
            </a:r>
          </a:p>
          <a:p>
            <a:pPr marL="0" indent="0" algn="ctr">
              <a:buNone/>
            </a:pPr>
            <a:r>
              <a:rPr lang="en-US" sz="3600" b="1" i="1" dirty="0">
                <a:solidFill>
                  <a:srgbClr val="0070C0"/>
                </a:solidFill>
              </a:rPr>
              <a:t>But…</a:t>
            </a:r>
          </a:p>
          <a:p>
            <a:pPr marL="0" indent="0">
              <a:buNone/>
            </a:pPr>
            <a:r>
              <a:rPr lang="en-US" sz="2800" b="1" i="1" dirty="0">
                <a:solidFill>
                  <a:schemeClr val="tx1"/>
                </a:solidFill>
              </a:rPr>
              <a:t> </a:t>
            </a:r>
            <a:r>
              <a:rPr lang="en-US" sz="2800" b="1" dirty="0">
                <a:solidFill>
                  <a:schemeClr val="tx1"/>
                </a:solidFill>
              </a:rPr>
              <a:t>Christ </a:t>
            </a:r>
            <a:r>
              <a:rPr lang="en-US" sz="2800" b="1" i="1" dirty="0">
                <a:solidFill>
                  <a:schemeClr val="tx1"/>
                </a:solidFill>
              </a:rPr>
              <a:t>“entered once for all into the holy places, not by means of the blood of goats and calves but by means of his own blood, </a:t>
            </a:r>
            <a:r>
              <a:rPr lang="en-US" sz="2800" b="1" i="1" u="sng" dirty="0">
                <a:solidFill>
                  <a:schemeClr val="tx1"/>
                </a:solidFill>
              </a:rPr>
              <a:t>thus securing an eternal redemption</a:t>
            </a:r>
            <a:r>
              <a:rPr lang="en-US" sz="2800" b="1" i="1" dirty="0">
                <a:solidFill>
                  <a:schemeClr val="tx1"/>
                </a:solidFill>
              </a:rPr>
              <a:t>…so that those who are called may receive </a:t>
            </a:r>
            <a:r>
              <a:rPr lang="en-US" sz="2800" b="1" i="1" u="sng" dirty="0">
                <a:solidFill>
                  <a:schemeClr val="tx1"/>
                </a:solidFill>
              </a:rPr>
              <a:t>the promised eternal inheritance</a:t>
            </a:r>
            <a:r>
              <a:rPr lang="en-US" sz="2800" b="1" i="1" dirty="0">
                <a:solidFill>
                  <a:schemeClr val="tx1"/>
                </a:solidFill>
              </a:rPr>
              <a:t>…” </a:t>
            </a:r>
            <a:r>
              <a:rPr lang="en-US" sz="2800" b="1" dirty="0">
                <a:solidFill>
                  <a:srgbClr val="C00000"/>
                </a:solidFill>
              </a:rPr>
              <a:t>Hebrews 9:12 &amp; 15 </a:t>
            </a:r>
          </a:p>
        </p:txBody>
      </p:sp>
    </p:spTree>
    <p:extLst>
      <p:ext uri="{BB962C8B-B14F-4D97-AF65-F5344CB8AC3E}">
        <p14:creationId xmlns:p14="http://schemas.microsoft.com/office/powerpoint/2010/main" val="39553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E0C6-C005-422D-B9B0-0A6DF1D67CA6}"/>
              </a:ext>
            </a:extLst>
          </p:cNvPr>
          <p:cNvSpPr>
            <a:spLocks noGrp="1"/>
          </p:cNvSpPr>
          <p:nvPr>
            <p:ph type="title"/>
          </p:nvPr>
        </p:nvSpPr>
        <p:spPr/>
        <p:txBody>
          <a:bodyPr/>
          <a:lstStyle/>
          <a:p>
            <a:r>
              <a:rPr lang="en-US" b="1" u="sng" dirty="0">
                <a:solidFill>
                  <a:srgbClr val="C00000"/>
                </a:solidFill>
              </a:rPr>
              <a:t>Not a “cube” but the New Jerusalem! </a:t>
            </a:r>
            <a:br>
              <a:rPr lang="en-US" b="1" u="sng" dirty="0">
                <a:solidFill>
                  <a:srgbClr val="C00000"/>
                </a:solidFill>
              </a:rPr>
            </a:br>
            <a:endParaRPr lang="en-US" b="1" u="sng" dirty="0">
              <a:solidFill>
                <a:srgbClr val="C00000"/>
              </a:solidFill>
            </a:endParaRPr>
          </a:p>
        </p:txBody>
      </p:sp>
      <p:sp>
        <p:nvSpPr>
          <p:cNvPr id="3" name="Content Placeholder 2">
            <a:extLst>
              <a:ext uri="{FF2B5EF4-FFF2-40B4-BE49-F238E27FC236}">
                <a16:creationId xmlns:a16="http://schemas.microsoft.com/office/drawing/2014/main" id="{6D95AD95-D484-4DC5-8EE9-593FB20BE446}"/>
              </a:ext>
            </a:extLst>
          </p:cNvPr>
          <p:cNvSpPr>
            <a:spLocks noGrp="1"/>
          </p:cNvSpPr>
          <p:nvPr>
            <p:ph idx="1"/>
          </p:nvPr>
        </p:nvSpPr>
        <p:spPr/>
        <p:txBody>
          <a:bodyPr>
            <a:normAutofit/>
          </a:bodyPr>
          <a:lstStyle/>
          <a:p>
            <a:pPr marL="0" indent="0">
              <a:buNone/>
            </a:pPr>
            <a:r>
              <a:rPr lang="en-US" sz="3200" b="1" dirty="0">
                <a:solidFill>
                  <a:schemeClr val="tx1"/>
                </a:solidFill>
              </a:rPr>
              <a:t>The city will be </a:t>
            </a:r>
            <a:r>
              <a:rPr lang="en-US" sz="3200" b="1" i="1" dirty="0">
                <a:solidFill>
                  <a:schemeClr val="tx1"/>
                </a:solidFill>
              </a:rPr>
              <a:t>“as wide as it was long. In fact, its length and width and height were each </a:t>
            </a:r>
            <a:r>
              <a:rPr lang="en-US" sz="3200" b="1" i="1" u="sng" dirty="0">
                <a:solidFill>
                  <a:schemeClr val="tx1"/>
                </a:solidFill>
              </a:rPr>
              <a:t>1,400 miles</a:t>
            </a:r>
            <a:r>
              <a:rPr lang="en-US" sz="3200" b="1" i="1" dirty="0">
                <a:solidFill>
                  <a:schemeClr val="tx1"/>
                </a:solidFill>
              </a:rPr>
              <a:t>.”</a:t>
            </a:r>
            <a:r>
              <a:rPr lang="en-US" sz="3200" b="1" dirty="0">
                <a:solidFill>
                  <a:schemeClr val="tx1"/>
                </a:solidFill>
              </a:rPr>
              <a:t> </a:t>
            </a:r>
            <a:r>
              <a:rPr lang="en-US" sz="3200" b="1" dirty="0">
                <a:solidFill>
                  <a:srgbClr val="C00000"/>
                </a:solidFill>
              </a:rPr>
              <a:t>Revelation 21:16, New Living Translation</a:t>
            </a:r>
          </a:p>
        </p:txBody>
      </p:sp>
    </p:spTree>
    <p:extLst>
      <p:ext uri="{BB962C8B-B14F-4D97-AF65-F5344CB8AC3E}">
        <p14:creationId xmlns:p14="http://schemas.microsoft.com/office/powerpoint/2010/main" val="234200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I.</a:t>
            </a:r>
            <a:r>
              <a:rPr lang="en-US" b="1" dirty="0"/>
              <a:t> The New Jerusalem will be a city of eternal glory! </a:t>
            </a:r>
            <a:endParaRPr lang="en-US" b="1" i="1" dirty="0"/>
          </a:p>
        </p:txBody>
      </p:sp>
      <p:sp>
        <p:nvSpPr>
          <p:cNvPr id="3" name="Content Placeholder 2"/>
          <p:cNvSpPr>
            <a:spLocks noGrp="1"/>
          </p:cNvSpPr>
          <p:nvPr>
            <p:ph idx="1"/>
          </p:nvPr>
        </p:nvSpPr>
        <p:spPr>
          <a:xfrm>
            <a:off x="2589211" y="2679158"/>
            <a:ext cx="9364249" cy="2144633"/>
          </a:xfrm>
        </p:spPr>
        <p:txBody>
          <a:bodyPr>
            <a:noAutofit/>
          </a:bodyPr>
          <a:lstStyle/>
          <a:p>
            <a:pPr marL="514350" indent="-514350">
              <a:buFont typeface="+mj-lt"/>
              <a:buAutoNum type="alphaUcPeriod"/>
            </a:pPr>
            <a:r>
              <a:rPr lang="en-US" sz="3200" b="1" dirty="0">
                <a:solidFill>
                  <a:schemeClr val="tx1"/>
                </a:solidFill>
              </a:rPr>
              <a:t>The New Jerusalem will embody the glory of God’s salvation </a:t>
            </a:r>
            <a:r>
              <a:rPr lang="en-US" sz="3200" b="1" i="1" dirty="0">
                <a:solidFill>
                  <a:schemeClr val="tx1"/>
                </a:solidFill>
              </a:rPr>
              <a:t>(Verses 9-21) </a:t>
            </a:r>
          </a:p>
          <a:p>
            <a:pPr marL="514350" indent="-514350">
              <a:buFont typeface="+mj-lt"/>
              <a:buAutoNum type="alphaUcPeriod"/>
            </a:pPr>
            <a:r>
              <a:rPr lang="en-US" sz="3200" b="1" dirty="0">
                <a:solidFill>
                  <a:schemeClr val="tx1"/>
                </a:solidFill>
              </a:rPr>
              <a:t>The New Jerusalem will be filled by the glory of God’s salvation </a:t>
            </a:r>
            <a:r>
              <a:rPr lang="en-US" sz="3200" b="1" i="1" dirty="0">
                <a:solidFill>
                  <a:schemeClr val="tx1"/>
                </a:solidFill>
              </a:rPr>
              <a:t>(Verses 22-27)</a:t>
            </a:r>
          </a:p>
        </p:txBody>
      </p:sp>
    </p:spTree>
    <p:extLst>
      <p:ext uri="{BB962C8B-B14F-4D97-AF65-F5344CB8AC3E}">
        <p14:creationId xmlns:p14="http://schemas.microsoft.com/office/powerpoint/2010/main" val="42077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II. </a:t>
            </a:r>
            <a:r>
              <a:rPr lang="en-US" b="1" dirty="0"/>
              <a:t>The New Jerusalem will be a city of eternal life </a:t>
            </a:r>
          </a:p>
        </p:txBody>
      </p:sp>
    </p:spTree>
    <p:extLst>
      <p:ext uri="{BB962C8B-B14F-4D97-AF65-F5344CB8AC3E}">
        <p14:creationId xmlns:p14="http://schemas.microsoft.com/office/powerpoint/2010/main" val="15346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20526"/>
            <a:ext cx="8911687" cy="733203"/>
          </a:xfrm>
        </p:spPr>
        <p:txBody>
          <a:bodyPr>
            <a:noAutofit/>
          </a:bodyPr>
          <a:lstStyle/>
          <a:p>
            <a:r>
              <a:rPr lang="en-US" b="1" u="sng" dirty="0">
                <a:solidFill>
                  <a:srgbClr val="C00000"/>
                </a:solidFill>
              </a:rPr>
              <a:t>Eternal life – “a better resurrection” </a:t>
            </a:r>
          </a:p>
        </p:txBody>
      </p:sp>
      <p:sp>
        <p:nvSpPr>
          <p:cNvPr id="3" name="Content Placeholder 2"/>
          <p:cNvSpPr>
            <a:spLocks noGrp="1"/>
          </p:cNvSpPr>
          <p:nvPr>
            <p:ph idx="1"/>
          </p:nvPr>
        </p:nvSpPr>
        <p:spPr>
          <a:xfrm>
            <a:off x="251792" y="1030353"/>
            <a:ext cx="11767930" cy="4605130"/>
          </a:xfrm>
        </p:spPr>
        <p:txBody>
          <a:bodyPr>
            <a:noAutofit/>
          </a:bodyPr>
          <a:lstStyle/>
          <a:p>
            <a:pPr marL="0" indent="0">
              <a:buNone/>
            </a:pPr>
            <a:r>
              <a:rPr lang="en-US" sz="2800" b="1" i="1" dirty="0">
                <a:solidFill>
                  <a:schemeClr val="tx1"/>
                </a:solidFill>
              </a:rPr>
              <a:t>“Then the </a:t>
            </a:r>
            <a:r>
              <a:rPr lang="en-US" sz="2800" b="1" i="1" cap="small" dirty="0">
                <a:solidFill>
                  <a:schemeClr val="tx1"/>
                </a:solidFill>
              </a:rPr>
              <a:t>Lord</a:t>
            </a:r>
            <a:r>
              <a:rPr lang="en-US" sz="2800" b="1" i="1" dirty="0">
                <a:solidFill>
                  <a:schemeClr val="tx1"/>
                </a:solidFill>
              </a:rPr>
              <a:t> God said, ‘Behold, the man has become like one of us in knowing good and evil. Now, </a:t>
            </a:r>
            <a:r>
              <a:rPr lang="en-US" sz="2800" b="1" i="1" u="sng" dirty="0">
                <a:solidFill>
                  <a:schemeClr val="tx1"/>
                </a:solidFill>
              </a:rPr>
              <a:t>lest he</a:t>
            </a:r>
            <a:r>
              <a:rPr lang="en-US" sz="2800" b="1" i="1" dirty="0">
                <a:solidFill>
                  <a:schemeClr val="tx1"/>
                </a:solidFill>
              </a:rPr>
              <a:t> reach out his hand and take also of the tree of life and eat, and </a:t>
            </a:r>
            <a:r>
              <a:rPr lang="en-US" sz="2800" b="1" i="1" u="sng" dirty="0">
                <a:solidFill>
                  <a:schemeClr val="tx1"/>
                </a:solidFill>
              </a:rPr>
              <a:t>live forever</a:t>
            </a:r>
            <a:r>
              <a:rPr lang="en-US" sz="2800" b="1" i="1" dirty="0">
                <a:solidFill>
                  <a:schemeClr val="tx1"/>
                </a:solidFill>
              </a:rPr>
              <a:t>—’ therefore the </a:t>
            </a:r>
            <a:r>
              <a:rPr lang="en-US" sz="2800" b="1" i="1" cap="small" dirty="0">
                <a:solidFill>
                  <a:schemeClr val="tx1"/>
                </a:solidFill>
              </a:rPr>
              <a:t>Lord</a:t>
            </a:r>
            <a:r>
              <a:rPr lang="en-US" sz="2800" b="1" i="1" dirty="0">
                <a:solidFill>
                  <a:schemeClr val="tx1"/>
                </a:solidFill>
              </a:rPr>
              <a:t> God sent him out from the garden of Eden to work the ground from which he was taken. He drove out the man, and at the east of the garden of Eden he placed the cherubim and a flaming sword that turned every way to </a:t>
            </a:r>
            <a:r>
              <a:rPr lang="en-US" sz="2800" b="1" i="1" u="sng" dirty="0">
                <a:solidFill>
                  <a:schemeClr val="tx1"/>
                </a:solidFill>
              </a:rPr>
              <a:t>guard the way to the tree of life</a:t>
            </a:r>
            <a:r>
              <a:rPr lang="en-US" sz="2800" b="1" i="1" dirty="0">
                <a:solidFill>
                  <a:schemeClr val="tx1"/>
                </a:solidFill>
              </a:rPr>
              <a:t>.” </a:t>
            </a:r>
            <a:r>
              <a:rPr lang="en-US" sz="2800" b="1" dirty="0">
                <a:solidFill>
                  <a:srgbClr val="C00000"/>
                </a:solidFill>
              </a:rPr>
              <a:t>Genesis 3:22-24 </a:t>
            </a:r>
          </a:p>
          <a:p>
            <a:pPr marL="0" indent="0" algn="ctr">
              <a:buNone/>
            </a:pPr>
            <a:r>
              <a:rPr lang="en-US" sz="3600" b="1" i="1" dirty="0">
                <a:solidFill>
                  <a:srgbClr val="0070C0"/>
                </a:solidFill>
              </a:rPr>
              <a:t>But…</a:t>
            </a:r>
          </a:p>
          <a:p>
            <a:pPr marL="0" indent="0">
              <a:buNone/>
            </a:pPr>
            <a:r>
              <a:rPr lang="en-US" sz="2800" b="1" dirty="0">
                <a:solidFill>
                  <a:schemeClr val="tx1"/>
                </a:solidFill>
              </a:rPr>
              <a:t>God promised to deliver us from this life of death and to save those who trusted Him to do so by faith </a:t>
            </a:r>
            <a:r>
              <a:rPr lang="en-US" sz="2800" b="1" i="1" dirty="0">
                <a:solidFill>
                  <a:schemeClr val="tx1"/>
                </a:solidFill>
              </a:rPr>
              <a:t>“so that they might obtain </a:t>
            </a:r>
            <a:r>
              <a:rPr lang="en-US" sz="2800" b="1" i="1" u="sng" dirty="0">
                <a:solidFill>
                  <a:schemeClr val="tx1"/>
                </a:solidFill>
              </a:rPr>
              <a:t>a better resurrection</a:t>
            </a:r>
            <a:r>
              <a:rPr lang="en-US" sz="2800" b="1" i="1" dirty="0">
                <a:solidFill>
                  <a:schemeClr val="tx1"/>
                </a:solidFill>
              </a:rPr>
              <a:t>”</a:t>
            </a:r>
            <a:r>
              <a:rPr lang="en-US" sz="2800" b="1" dirty="0">
                <a:solidFill>
                  <a:schemeClr val="tx1"/>
                </a:solidFill>
              </a:rPr>
              <a:t> </a:t>
            </a:r>
            <a:r>
              <a:rPr lang="en-US" sz="2800" b="1" dirty="0">
                <a:solidFill>
                  <a:srgbClr val="C00000"/>
                </a:solidFill>
              </a:rPr>
              <a:t>(Hebrews 11:35, NASB)</a:t>
            </a:r>
          </a:p>
          <a:p>
            <a:pPr marL="0" indent="0">
              <a:buNone/>
            </a:pPr>
            <a:endParaRPr lang="en-US" sz="4400" b="1" dirty="0">
              <a:solidFill>
                <a:srgbClr val="C00000"/>
              </a:solidFill>
            </a:endParaRPr>
          </a:p>
        </p:txBody>
      </p:sp>
    </p:spTree>
    <p:extLst>
      <p:ext uri="{BB962C8B-B14F-4D97-AF65-F5344CB8AC3E}">
        <p14:creationId xmlns:p14="http://schemas.microsoft.com/office/powerpoint/2010/main" val="356959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C00000"/>
                </a:solidFill>
              </a:rPr>
              <a:t>II. </a:t>
            </a:r>
            <a:r>
              <a:rPr lang="en-US" b="1" dirty="0"/>
              <a:t>The New Jerusalem will be a city of eternal life </a:t>
            </a:r>
          </a:p>
        </p:txBody>
      </p:sp>
      <p:sp>
        <p:nvSpPr>
          <p:cNvPr id="3" name="Content Placeholder 2"/>
          <p:cNvSpPr>
            <a:spLocks noGrp="1"/>
          </p:cNvSpPr>
          <p:nvPr>
            <p:ph idx="1"/>
          </p:nvPr>
        </p:nvSpPr>
        <p:spPr/>
        <p:txBody>
          <a:bodyPr>
            <a:noAutofit/>
          </a:bodyPr>
          <a:lstStyle/>
          <a:p>
            <a:pPr marL="514350" indent="-514350">
              <a:buFont typeface="+mj-lt"/>
              <a:buAutoNum type="alphaUcPeriod"/>
            </a:pPr>
            <a:r>
              <a:rPr lang="en-US" sz="3200" b="1" dirty="0">
                <a:solidFill>
                  <a:schemeClr val="tx1"/>
                </a:solidFill>
              </a:rPr>
              <a:t>The New Jerusalem will be a city of life restored </a:t>
            </a:r>
            <a:r>
              <a:rPr lang="en-US" sz="3200" b="1" i="1" dirty="0">
                <a:solidFill>
                  <a:schemeClr val="tx1"/>
                </a:solidFill>
              </a:rPr>
              <a:t>(verses 1-3a)</a:t>
            </a:r>
          </a:p>
          <a:p>
            <a:pPr marL="514350" indent="-514350">
              <a:buFont typeface="+mj-lt"/>
              <a:buAutoNum type="alphaUcPeriod"/>
            </a:pPr>
            <a:r>
              <a:rPr lang="en-US" sz="3200" b="1" dirty="0">
                <a:solidFill>
                  <a:schemeClr val="tx1"/>
                </a:solidFill>
              </a:rPr>
              <a:t> The New Jerusalem will be a city where salvation is fully realized </a:t>
            </a:r>
            <a:r>
              <a:rPr lang="en-US" sz="3200" b="1" i="1" dirty="0">
                <a:solidFill>
                  <a:schemeClr val="tx1"/>
                </a:solidFill>
              </a:rPr>
              <a:t>(verses 3b-5)</a:t>
            </a:r>
          </a:p>
        </p:txBody>
      </p:sp>
    </p:spTree>
    <p:extLst>
      <p:ext uri="{BB962C8B-B14F-4D97-AF65-F5344CB8AC3E}">
        <p14:creationId xmlns:p14="http://schemas.microsoft.com/office/powerpoint/2010/main" val="51285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52445" y="458584"/>
            <a:ext cx="9720443" cy="757223"/>
          </a:xfrm>
          <a:ln>
            <a:noFill/>
          </a:ln>
        </p:spPr>
        <p:txBody>
          <a:bodyPr>
            <a:noAutofit/>
          </a:bodyPr>
          <a:lstStyle/>
          <a:p>
            <a:r>
              <a:rPr lang="en-US" b="1" dirty="0">
                <a:solidFill>
                  <a:srgbClr val="C00000"/>
                </a:solidFill>
              </a:rPr>
              <a:t>III. </a:t>
            </a:r>
            <a:r>
              <a:rPr lang="en-US" b="1" dirty="0"/>
              <a:t>Hope in God’s promise of life restored</a:t>
            </a:r>
          </a:p>
        </p:txBody>
      </p:sp>
      <p:pic>
        <p:nvPicPr>
          <p:cNvPr id="1026" name="Picture 2" descr="Image result for grieving widows">
            <a:extLst>
              <a:ext uri="{FF2B5EF4-FFF2-40B4-BE49-F238E27FC236}">
                <a16:creationId xmlns:a16="http://schemas.microsoft.com/office/drawing/2014/main" id="{877B8F8B-6309-4423-A6EB-3C4BD8CF91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689" y="1772982"/>
            <a:ext cx="4286250" cy="428625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DF9C48CC-2BD6-411C-85E2-1C7497970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435" y="1215807"/>
            <a:ext cx="7131805" cy="540060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4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50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500"/>
                                  </p:stCondLst>
                                  <p:childTnLst>
                                    <p:set>
                                      <p:cBhvr>
                                        <p:cTn id="11" dur="1" fill="hold">
                                          <p:stCondLst>
                                            <p:cond delay="0"/>
                                          </p:stCondLst>
                                        </p:cTn>
                                        <p:tgtEl>
                                          <p:spTgt spid="1030"/>
                                        </p:tgtEl>
                                        <p:attrNameLst>
                                          <p:attrName>style.visibility</p:attrName>
                                        </p:attrNameLst>
                                      </p:cBhvr>
                                      <p:to>
                                        <p:strVal val="visible"/>
                                      </p:to>
                                    </p:set>
                                    <p:animEffect transition="in" filter="circle(in)">
                                      <p:cBhvr>
                                        <p:cTn id="12" dur="3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4351</TotalTime>
  <Words>443</Words>
  <Application>Microsoft Office PowerPoint</Application>
  <PresentationFormat>Widescreen</PresentationFormat>
  <Paragraphs>24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 JULIAN</vt:lpstr>
      <vt:lpstr>Arial</vt:lpstr>
      <vt:lpstr>Century Gothic</vt:lpstr>
      <vt:lpstr>Wingdings 3</vt:lpstr>
      <vt:lpstr>Wisp</vt:lpstr>
      <vt:lpstr>PowerPoint Presentation</vt:lpstr>
      <vt:lpstr>I. The New Jerusalem will be a city of eternal glory! </vt:lpstr>
      <vt:lpstr>The Holy of Holies in the Jewish Temple</vt:lpstr>
      <vt:lpstr>Not a “cube” but the New Jerusalem!  </vt:lpstr>
      <vt:lpstr>I. The New Jerusalem will be a city of eternal glory! </vt:lpstr>
      <vt:lpstr>II. The New Jerusalem will be a city of eternal life </vt:lpstr>
      <vt:lpstr>Eternal life – “a better resurrection” </vt:lpstr>
      <vt:lpstr>II. The New Jerusalem will be a city of eternal life </vt:lpstr>
      <vt:lpstr>III. Hope in God’s promise of life restored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User1</cp:lastModifiedBy>
  <cp:revision>227</cp:revision>
  <dcterms:created xsi:type="dcterms:W3CDTF">2017-01-10T15:56:07Z</dcterms:created>
  <dcterms:modified xsi:type="dcterms:W3CDTF">2017-08-23T18:02:04Z</dcterms:modified>
</cp:coreProperties>
</file>