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12" r:id="rId3"/>
    <p:sldId id="280" r:id="rId4"/>
    <p:sldId id="309" r:id="rId5"/>
    <p:sldId id="310" r:id="rId6"/>
    <p:sldId id="294" r:id="rId7"/>
    <p:sldId id="31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38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03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7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4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BB67-6E05-42D9-BBC6-628A251E1E3D}" type="datetimeFigureOut">
              <a:rPr lang="en-US" smtClean="0"/>
              <a:t>5/6/17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6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" y="23654"/>
            <a:ext cx="12149948" cy="6834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" r="53554"/>
          <a:stretch/>
        </p:blipFill>
        <p:spPr>
          <a:xfrm>
            <a:off x="-7" y="1676397"/>
            <a:ext cx="2715490" cy="3283527"/>
          </a:xfrm>
          <a:prstGeom prst="rect">
            <a:avLst/>
          </a:prstGeom>
        </p:spPr>
      </p:pic>
      <p:sp>
        <p:nvSpPr>
          <p:cNvPr id="8" name="Arrow: Right 7"/>
          <p:cNvSpPr/>
          <p:nvPr/>
        </p:nvSpPr>
        <p:spPr>
          <a:xfrm>
            <a:off x="2006420" y="2947549"/>
            <a:ext cx="1607135" cy="741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89" y="2043246"/>
            <a:ext cx="3955162" cy="2554770"/>
          </a:xfrm>
          <a:prstGeom prst="rect">
            <a:avLst/>
          </a:prstGeom>
        </p:spPr>
      </p:pic>
      <p:sp>
        <p:nvSpPr>
          <p:cNvPr id="10" name="Arrow: Right 9"/>
          <p:cNvSpPr/>
          <p:nvPr/>
        </p:nvSpPr>
        <p:spPr>
          <a:xfrm>
            <a:off x="7048665" y="2947549"/>
            <a:ext cx="1607135" cy="741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323" y="83124"/>
            <a:ext cx="2854695" cy="22028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057" y="2341412"/>
            <a:ext cx="3339230" cy="18783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709" y="4378030"/>
            <a:ext cx="3263439" cy="18296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9707415">
            <a:off x="540320" y="3130198"/>
            <a:ext cx="163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THE FALL </a:t>
            </a:r>
          </a:p>
        </p:txBody>
      </p:sp>
    </p:spTree>
    <p:extLst>
      <p:ext uri="{BB962C8B-B14F-4D97-AF65-F5344CB8AC3E}">
        <p14:creationId xmlns:p14="http://schemas.microsoft.com/office/powerpoint/2010/main" val="279130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w: Right 9"/>
          <p:cNvSpPr/>
          <p:nvPr/>
        </p:nvSpPr>
        <p:spPr>
          <a:xfrm>
            <a:off x="1665479" y="352406"/>
            <a:ext cx="1607135" cy="349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978" y="176633"/>
            <a:ext cx="152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 ESSENCE" panose="02000000000000000000" pitchFamily="2" charset="0"/>
              </a:rPr>
              <a:t>Abram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4828" y="238563"/>
            <a:ext cx="27296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 ESSENCE" panose="02000000000000000000" pitchFamily="2" charset="0"/>
              </a:rPr>
              <a:t>Great Nation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19710" y="48970"/>
            <a:ext cx="4367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 ESSENCE" panose="02000000000000000000" pitchFamily="2" charset="0"/>
              </a:rPr>
              <a:t>Everlasting</a:t>
            </a:r>
            <a:r>
              <a:rPr lang="en-US" sz="2800" b="1" dirty="0">
                <a:latin typeface="AR ESSENCE" panose="02000000000000000000" pitchFamily="2" charset="0"/>
              </a:rPr>
              <a:t> inheritance of </a:t>
            </a:r>
            <a:r>
              <a:rPr lang="en-US" sz="2800" b="1" u="sng" dirty="0">
                <a:latin typeface="AR ESSENCE" panose="02000000000000000000" pitchFamily="2" charset="0"/>
              </a:rPr>
              <a:t>land</a:t>
            </a:r>
            <a:r>
              <a:rPr lang="en-US" sz="2800" b="1" dirty="0">
                <a:latin typeface="AR ESSENCE" panose="02000000000000000000" pitchFamily="2" charset="0"/>
              </a:rPr>
              <a:t> and </a:t>
            </a:r>
            <a:r>
              <a:rPr lang="en-US" sz="2800" b="1" u="sng" dirty="0">
                <a:latin typeface="AR ESSENCE" panose="02000000000000000000" pitchFamily="2" charset="0"/>
              </a:rPr>
              <a:t>kingdom</a:t>
            </a:r>
          </a:p>
        </p:txBody>
      </p:sp>
      <p:sp>
        <p:nvSpPr>
          <p:cNvPr id="16" name="Arrow: Right 15"/>
          <p:cNvSpPr/>
          <p:nvPr/>
        </p:nvSpPr>
        <p:spPr>
          <a:xfrm>
            <a:off x="5777342" y="397228"/>
            <a:ext cx="1607135" cy="349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Left 6"/>
          <p:cNvSpPr/>
          <p:nvPr/>
        </p:nvSpPr>
        <p:spPr>
          <a:xfrm>
            <a:off x="11495959" y="832341"/>
            <a:ext cx="526473" cy="152617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45236" y="1519632"/>
            <a:ext cx="3113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 ESSENCE" panose="02000000000000000000" pitchFamily="2" charset="0"/>
              </a:rPr>
              <a:t>Descendant of greatest </a:t>
            </a:r>
            <a:r>
              <a:rPr lang="en-US" sz="3200" b="1" u="sng" dirty="0">
                <a:solidFill>
                  <a:srgbClr val="C00000"/>
                </a:solidFill>
                <a:latin typeface="AR ESSENCE" panose="02000000000000000000" pitchFamily="2" charset="0"/>
              </a:rPr>
              <a:t>king</a:t>
            </a:r>
          </a:p>
        </p:txBody>
      </p:sp>
      <p:sp>
        <p:nvSpPr>
          <p:cNvPr id="18" name="Arrow: Right 17"/>
          <p:cNvSpPr/>
          <p:nvPr/>
        </p:nvSpPr>
        <p:spPr>
          <a:xfrm rot="10800000">
            <a:off x="7384476" y="2034192"/>
            <a:ext cx="1249838" cy="3498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10611" y="1725939"/>
            <a:ext cx="4177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 ESSENCE" panose="02000000000000000000" pitchFamily="2" charset="0"/>
              </a:rPr>
              <a:t>Rule </a:t>
            </a:r>
            <a:r>
              <a:rPr lang="en-US" sz="3200" b="1" dirty="0" smtClean="0">
                <a:solidFill>
                  <a:srgbClr val="C00000"/>
                </a:solidFill>
                <a:latin typeface="AR ESSENCE" panose="02000000000000000000" pitchFamily="2" charset="0"/>
              </a:rPr>
              <a:t>over </a:t>
            </a:r>
            <a:endParaRPr lang="en-US" sz="3200" b="1" dirty="0">
              <a:solidFill>
                <a:srgbClr val="C00000"/>
              </a:solidFill>
              <a:latin typeface="AR ESSENCE" panose="02000000000000000000" pitchFamily="2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AR ESSENCE" panose="02000000000000000000" pitchFamily="2" charset="0"/>
              </a:rPr>
              <a:t>everlasting </a:t>
            </a:r>
            <a:r>
              <a:rPr lang="en-US" sz="3200" b="1" u="sng" dirty="0">
                <a:solidFill>
                  <a:srgbClr val="C00000"/>
                </a:solidFill>
                <a:latin typeface="AR ESSENCE" panose="02000000000000000000" pitchFamily="2" charset="0"/>
              </a:rPr>
              <a:t>kingdom</a:t>
            </a:r>
          </a:p>
        </p:txBody>
      </p:sp>
      <p:sp>
        <p:nvSpPr>
          <p:cNvPr id="21" name="Arrow: Right 20"/>
          <p:cNvSpPr/>
          <p:nvPr/>
        </p:nvSpPr>
        <p:spPr>
          <a:xfrm rot="10800000">
            <a:off x="2260829" y="2034192"/>
            <a:ext cx="1249838" cy="3498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05" t="2218" r="28794" b="1"/>
          <a:stretch/>
        </p:blipFill>
        <p:spPr>
          <a:xfrm>
            <a:off x="409869" y="1238667"/>
            <a:ext cx="1737586" cy="25621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452" y="2946275"/>
            <a:ext cx="2692400" cy="3866745"/>
          </a:xfrm>
          <a:prstGeom prst="rect">
            <a:avLst/>
          </a:prstGeom>
        </p:spPr>
      </p:pic>
      <p:sp>
        <p:nvSpPr>
          <p:cNvPr id="25" name="Arrow: Bent-Up 24"/>
          <p:cNvSpPr/>
          <p:nvPr/>
        </p:nvSpPr>
        <p:spPr>
          <a:xfrm rot="5400000">
            <a:off x="2373164" y="2644181"/>
            <a:ext cx="1083129" cy="351905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5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5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25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14" grpId="0"/>
      <p:bldP spid="15" grpId="0"/>
      <p:bldP spid="16" grpId="0" animBg="1"/>
      <p:bldP spid="7" grpId="0" animBg="1"/>
      <p:bldP spid="17" grpId="0"/>
      <p:bldP spid="18" grpId="0" animBg="1"/>
      <p:bldP spid="19" grpId="0"/>
      <p:bldP spid="21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6211" y="490418"/>
            <a:ext cx="43151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atin typeface="+mj-lt"/>
              </a:rPr>
              <a:t>“The Great Commission Part 1: To the Jew First”</a:t>
            </a:r>
          </a:p>
          <a:p>
            <a:pPr algn="ctr"/>
            <a:endParaRPr lang="en-US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600" b="1" i="1" dirty="0">
                <a:solidFill>
                  <a:schemeClr val="accent5">
                    <a:lumMod val="50000"/>
                  </a:schemeClr>
                </a:solidFill>
              </a:rPr>
              <a:t>Matthew 10:1—15</a:t>
            </a:r>
          </a:p>
          <a:p>
            <a:endParaRPr lang="en-US" sz="3200" b="1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i="1" dirty="0"/>
              <a:t>Topical approach …for application </a:t>
            </a:r>
          </a:p>
          <a:p>
            <a:r>
              <a:rPr lang="en-US" sz="3200" b="1" i="1" dirty="0">
                <a:solidFill>
                  <a:srgbClr val="C00000"/>
                </a:solidFill>
              </a:rPr>
              <a:t>Israel…kingdom… gospel</a:t>
            </a:r>
          </a:p>
          <a:p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84" y="601253"/>
            <a:ext cx="7529527" cy="5647146"/>
          </a:xfrm>
        </p:spPr>
      </p:pic>
    </p:spTree>
    <p:extLst>
      <p:ext uri="{BB962C8B-B14F-4D97-AF65-F5344CB8AC3E}">
        <p14:creationId xmlns:p14="http://schemas.microsoft.com/office/powerpoint/2010/main" val="79006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Jesus’ instruction to us is faithful and His ways serve as the highest example for us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 With an eternal perspective, purposefully invest a godly life in people </a:t>
            </a:r>
            <a:r>
              <a:rPr lang="en-US" sz="3200" b="1" i="1" dirty="0"/>
              <a:t>(verses 1-5)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sz="2400" b="1" i="1" dirty="0">
                <a:solidFill>
                  <a:srgbClr val="C00000"/>
                </a:solidFill>
              </a:rPr>
              <a:t>“if we endure, we will also reign with him” </a:t>
            </a:r>
            <a:r>
              <a:rPr lang="en-US" sz="2400" b="1" dirty="0"/>
              <a:t>2 Timothy 2:12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Pursue ministry as a team effort </a:t>
            </a:r>
            <a:r>
              <a:rPr lang="en-US" sz="3200" b="1" i="1" dirty="0"/>
              <a:t>(verses 2-4)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i="1" dirty="0"/>
              <a:t> </a:t>
            </a:r>
            <a:r>
              <a:rPr lang="en-US" sz="3200" b="1" dirty="0"/>
              <a:t>Serve for the sake of the gospel in a way that honors God </a:t>
            </a:r>
            <a:r>
              <a:rPr lang="en-US" sz="3200" b="1" i="1" dirty="0"/>
              <a:t>(verses 8-13)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968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C.</a:t>
            </a:r>
            <a:r>
              <a:rPr lang="en-US" sz="3200" b="1" dirty="0"/>
              <a:t> Serve for the sake of the gospel in a way that honors God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015761"/>
            <a:ext cx="9364249" cy="4605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600" b="1" i="1" dirty="0">
                <a:solidFill>
                  <a:srgbClr val="C00000"/>
                </a:solidFill>
              </a:rPr>
              <a:t>“There are scriptural paradigms for missionary and ministry activity that recognize dependence both on others’ support and on one’s own resources earned through a different trade. Neither may be made absolute. </a:t>
            </a:r>
            <a:r>
              <a:rPr lang="en-US" sz="2600" b="1" i="1" u="sng" dirty="0">
                <a:solidFill>
                  <a:srgbClr val="C00000"/>
                </a:solidFill>
              </a:rPr>
              <a:t>What is most likely to advance the gospel in an honorable way should be adopted in any given context</a:t>
            </a:r>
            <a:r>
              <a:rPr lang="en-US" sz="2600" b="1" i="1" dirty="0">
                <a:solidFill>
                  <a:srgbClr val="C00000"/>
                </a:solidFill>
              </a:rPr>
              <a:t>. A </a:t>
            </a:r>
            <a:r>
              <a:rPr lang="en-US" sz="2600" b="1" i="1" u="sng" dirty="0">
                <a:solidFill>
                  <a:srgbClr val="C00000"/>
                </a:solidFill>
              </a:rPr>
              <a:t>serious danger of paid ministry</a:t>
            </a:r>
            <a:r>
              <a:rPr lang="en-US" sz="2600" b="1" i="1" dirty="0">
                <a:solidFill>
                  <a:srgbClr val="C00000"/>
                </a:solidFill>
              </a:rPr>
              <a:t> is that preachers will tailor their message to suit their supporters. A </a:t>
            </a:r>
            <a:r>
              <a:rPr lang="en-US" sz="2600" b="1" i="1" u="sng" dirty="0">
                <a:solidFill>
                  <a:srgbClr val="C00000"/>
                </a:solidFill>
              </a:rPr>
              <a:t>key problem with ‘tentmaking’</a:t>
            </a:r>
            <a:r>
              <a:rPr lang="en-US" sz="2600" b="1" i="1" dirty="0">
                <a:solidFill>
                  <a:srgbClr val="C00000"/>
                </a:solidFill>
              </a:rPr>
              <a:t> is a lack of accountability of ministers to those with whom they work” </a:t>
            </a:r>
            <a:r>
              <a:rPr lang="en-US" sz="2600" b="1" dirty="0"/>
              <a:t>New American Commentary on verses 8-13</a:t>
            </a:r>
          </a:p>
        </p:txBody>
      </p:sp>
    </p:spTree>
    <p:extLst>
      <p:ext uri="{BB962C8B-B14F-4D97-AF65-F5344CB8AC3E}">
        <p14:creationId xmlns:p14="http://schemas.microsoft.com/office/powerpoint/2010/main" val="264302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Salvation is to the Jew first and rooted in the age-old promise of the coming kingdom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Salvation is to the Jew first </a:t>
            </a:r>
            <a:r>
              <a:rPr lang="en-US" sz="3200" b="1" i="1" dirty="0"/>
              <a:t>(verses 5-6)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The gospel is rooted in the age-old promise of the coming kingdom of God </a:t>
            </a:r>
            <a:r>
              <a:rPr lang="en-US" sz="3200" b="1" i="1" dirty="0"/>
              <a:t>(verses 7-8)</a:t>
            </a:r>
            <a:endParaRPr lang="en-US" sz="32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9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B.</a:t>
            </a:r>
            <a:r>
              <a:rPr lang="en-US" sz="3200" b="1" dirty="0"/>
              <a:t> The gospel is rooted in the age-old promise of the coming kingdom of God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883245"/>
            <a:ext cx="9364249" cy="46051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</a:rPr>
              <a:t>Is there a kingdom in your gospel? Is there a kingdom in your hope for eternity? </a:t>
            </a:r>
          </a:p>
          <a:p>
            <a:pPr marL="0" indent="0">
              <a:buNone/>
            </a:pPr>
            <a:r>
              <a:rPr lang="en-US" sz="2600" b="1" dirty="0"/>
              <a:t>Do we not pray </a:t>
            </a:r>
            <a:r>
              <a:rPr lang="en-US" sz="2600" b="1" i="1" dirty="0"/>
              <a:t>“your </a:t>
            </a:r>
            <a:r>
              <a:rPr lang="en-US" sz="2600" b="1" i="1" u="sng" dirty="0"/>
              <a:t>kingdom come</a:t>
            </a:r>
            <a:r>
              <a:rPr lang="en-US" sz="2600" b="1" i="1" dirty="0"/>
              <a:t>, </a:t>
            </a:r>
            <a:r>
              <a:rPr lang="en-US" sz="2600" b="1" i="1" u="sng" dirty="0"/>
              <a:t>your will be done on earth</a:t>
            </a:r>
            <a:r>
              <a:rPr lang="en-US" sz="2600" b="1" i="1" dirty="0"/>
              <a:t> as it is in heaven?”</a:t>
            </a:r>
            <a:endParaRPr lang="en-US" sz="26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C00000"/>
                </a:solidFill>
              </a:rPr>
              <a:t>In Acts 28:31, as Paul is living in prison in Rome, Luke writes that Paul welcomed all who came to him, </a:t>
            </a:r>
            <a:r>
              <a:rPr lang="en-US" sz="2600" b="1" i="1" dirty="0">
                <a:solidFill>
                  <a:srgbClr val="C00000"/>
                </a:solidFill>
              </a:rPr>
              <a:t>“proclaiming </a:t>
            </a:r>
            <a:r>
              <a:rPr lang="en-US" sz="2600" b="1" i="1" u="sng" dirty="0">
                <a:solidFill>
                  <a:srgbClr val="C00000"/>
                </a:solidFill>
              </a:rPr>
              <a:t>the kingdom of God</a:t>
            </a:r>
            <a:r>
              <a:rPr lang="en-US" sz="2600" b="1" i="1" dirty="0">
                <a:solidFill>
                  <a:srgbClr val="C00000"/>
                </a:solidFill>
              </a:rPr>
              <a:t> </a:t>
            </a:r>
            <a:r>
              <a:rPr lang="en-US" sz="2600" b="1" i="1" u="sng" dirty="0">
                <a:solidFill>
                  <a:srgbClr val="C00000"/>
                </a:solidFill>
              </a:rPr>
              <a:t>and</a:t>
            </a:r>
            <a:r>
              <a:rPr lang="en-US" sz="2600" b="1" i="1" dirty="0">
                <a:solidFill>
                  <a:srgbClr val="C00000"/>
                </a:solidFill>
              </a:rPr>
              <a:t> </a:t>
            </a:r>
            <a:r>
              <a:rPr lang="en-US" sz="2600" b="1" i="1" u="sng" dirty="0">
                <a:solidFill>
                  <a:srgbClr val="C00000"/>
                </a:solidFill>
              </a:rPr>
              <a:t>teaching about the Lord Jesus Christ</a:t>
            </a:r>
            <a:r>
              <a:rPr lang="en-US" sz="2600" b="1" i="1" dirty="0">
                <a:solidFill>
                  <a:srgbClr val="C00000"/>
                </a:solidFill>
              </a:rPr>
              <a:t> with all boldness and without hindrance,”</a:t>
            </a:r>
            <a:r>
              <a:rPr lang="en-US" sz="2600" b="1" dirty="0">
                <a:solidFill>
                  <a:srgbClr val="C00000"/>
                </a:solidFill>
              </a:rPr>
              <a:t> not unlike what Jesus commanded His Disciple’s to proclaim to the lost sheep of Israel</a:t>
            </a:r>
          </a:p>
        </p:txBody>
      </p:sp>
    </p:spTree>
    <p:extLst>
      <p:ext uri="{BB962C8B-B14F-4D97-AF65-F5344CB8AC3E}">
        <p14:creationId xmlns:p14="http://schemas.microsoft.com/office/powerpoint/2010/main" val="61439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2160</TotalTime>
  <Words>430</Words>
  <Application>Microsoft Macintosh PowerPoint</Application>
  <PresentationFormat>Custom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PowerPoint Presentation</vt:lpstr>
      <vt:lpstr>PowerPoint Presentation</vt:lpstr>
      <vt:lpstr>PowerPoint Presentation</vt:lpstr>
      <vt:lpstr>I. Jesus’ instruction to us is faithful and His ways serve as the highest example for us to follow</vt:lpstr>
      <vt:lpstr>C. Serve for the sake of the gospel in a way that honors God </vt:lpstr>
      <vt:lpstr>II. Salvation is to the Jew first and rooted in the age-old promise of the coming kingdom of God</vt:lpstr>
      <vt:lpstr>B. The gospel is rooted in the age-old promise of the coming kingdom of God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Leptondale Bible Church</cp:lastModifiedBy>
  <cp:revision>102</cp:revision>
  <dcterms:created xsi:type="dcterms:W3CDTF">2017-01-10T15:56:07Z</dcterms:created>
  <dcterms:modified xsi:type="dcterms:W3CDTF">2017-05-06T15:03:41Z</dcterms:modified>
</cp:coreProperties>
</file>