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309" r:id="rId3"/>
    <p:sldId id="316" r:id="rId4"/>
    <p:sldId id="317" r:id="rId5"/>
    <p:sldId id="318" r:id="rId6"/>
    <p:sldId id="294" r:id="rId7"/>
    <p:sldId id="319" r:id="rId8"/>
    <p:sldId id="320" r:id="rId9"/>
    <p:sldId id="31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9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38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03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7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4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7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CBB67-6E05-42D9-BBC6-628A251E1E3D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E66350-13E3-4F16-9C7F-2A5BC3BEC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6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eg"/><Relationship Id="rId7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92" y="3567490"/>
            <a:ext cx="3412396" cy="27106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066" y="1141730"/>
            <a:ext cx="4396934" cy="282994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7876812" y="180587"/>
            <a:ext cx="431518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i="1" dirty="0">
                <a:latin typeface="+mj-lt"/>
              </a:rPr>
              <a:t>“The Great Commission Part 3: To the Nations!”</a:t>
            </a:r>
          </a:p>
          <a:p>
            <a:pPr algn="ctr"/>
            <a:endParaRPr lang="en-US" sz="36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3400" b="1" i="1" dirty="0">
                <a:solidFill>
                  <a:schemeClr val="accent5">
                    <a:lumMod val="50000"/>
                  </a:schemeClr>
                </a:solidFill>
              </a:rPr>
              <a:t>Matthew 28:16-20</a:t>
            </a:r>
          </a:p>
          <a:p>
            <a:endParaRPr lang="en-US" sz="3200" b="1" i="1" u="sng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i="1" u="sng" dirty="0">
                <a:solidFill>
                  <a:schemeClr val="accent5">
                    <a:lumMod val="50000"/>
                  </a:schemeClr>
                </a:solidFill>
              </a:rPr>
              <a:t>Salvation</a:t>
            </a:r>
            <a:r>
              <a:rPr lang="en-US" sz="3200" b="1" i="1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US" sz="3200" b="1" i="1" dirty="0"/>
              <a:t>Church = Agent</a:t>
            </a:r>
          </a:p>
          <a:p>
            <a:r>
              <a:rPr lang="en-US" sz="3200" b="1" i="1" dirty="0">
                <a:solidFill>
                  <a:srgbClr val="C00000"/>
                </a:solidFill>
              </a:rPr>
              <a:t>Mission = Means</a:t>
            </a:r>
          </a:p>
          <a:p>
            <a:r>
              <a:rPr lang="en-US" sz="3200" b="1" i="1" dirty="0"/>
              <a:t>Christ = Effective presence</a:t>
            </a:r>
          </a:p>
          <a:p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49" b="12930"/>
          <a:stretch/>
        </p:blipFill>
        <p:spPr>
          <a:xfrm>
            <a:off x="473067" y="2730471"/>
            <a:ext cx="4415001" cy="2591586"/>
          </a:xfrm>
          <a:effectLst>
            <a:softEdge rad="317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7" y="286603"/>
            <a:ext cx="4857059" cy="272133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79006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Jesus commands His </a:t>
            </a:r>
            <a:r>
              <a:rPr lang="en-US" b="1" u="sng" dirty="0">
                <a:solidFill>
                  <a:srgbClr val="C00000"/>
                </a:solidFill>
              </a:rPr>
              <a:t>church</a:t>
            </a:r>
            <a:r>
              <a:rPr lang="en-US" b="1" dirty="0"/>
              <a:t> to be His agents of </a:t>
            </a:r>
            <a:r>
              <a:rPr lang="en-US" b="1" u="sng" dirty="0">
                <a:solidFill>
                  <a:srgbClr val="C00000"/>
                </a:solidFill>
              </a:rPr>
              <a:t>salvation blessing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to all the nations until the </a:t>
            </a:r>
            <a:r>
              <a:rPr lang="en-US" b="1" u="sng" dirty="0">
                <a:solidFill>
                  <a:srgbClr val="C00000"/>
                </a:solidFill>
              </a:rPr>
              <a:t>end of the age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 Why is </a:t>
            </a:r>
            <a:r>
              <a:rPr lang="en-US" sz="3200" b="1" dirty="0">
                <a:solidFill>
                  <a:schemeClr val="tx1"/>
                </a:solidFill>
              </a:rPr>
              <a:t>Jesus’ command in effect to the end of the age? </a:t>
            </a:r>
            <a:r>
              <a:rPr lang="en-US" sz="3200" b="1" i="1" dirty="0">
                <a:solidFill>
                  <a:schemeClr val="tx1"/>
                </a:solidFill>
              </a:rPr>
              <a:t>(verse 20b)</a:t>
            </a:r>
          </a:p>
          <a:p>
            <a:pPr marL="0" indent="0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rgbClr val="C00000"/>
                </a:solidFill>
              </a:rPr>
              <a:t>“If anyone loves me, he will keep my word, and my Father will love him, and </a:t>
            </a:r>
            <a:r>
              <a:rPr lang="en-US" sz="2600" b="1" i="1" u="sng" dirty="0">
                <a:solidFill>
                  <a:srgbClr val="C00000"/>
                </a:solidFill>
              </a:rPr>
              <a:t>we will come to him and make our home with him</a:t>
            </a:r>
            <a:r>
              <a:rPr lang="en-US" sz="2600" b="1" i="1" dirty="0">
                <a:solidFill>
                  <a:srgbClr val="C00000"/>
                </a:solidFill>
              </a:rPr>
              <a:t>…the Helper, </a:t>
            </a:r>
            <a:r>
              <a:rPr lang="en-US" sz="2600" b="1" i="1" u="sng" dirty="0">
                <a:solidFill>
                  <a:srgbClr val="C00000"/>
                </a:solidFill>
              </a:rPr>
              <a:t>the Holy Spirit</a:t>
            </a:r>
            <a:r>
              <a:rPr lang="en-US" sz="2600" b="1" i="1" dirty="0">
                <a:solidFill>
                  <a:srgbClr val="C00000"/>
                </a:solidFill>
              </a:rPr>
              <a:t>, whom t</a:t>
            </a:r>
            <a:r>
              <a:rPr lang="en-US" sz="2600" b="1" i="1" u="sng" dirty="0">
                <a:solidFill>
                  <a:srgbClr val="C00000"/>
                </a:solidFill>
              </a:rPr>
              <a:t>he Father will send in my name</a:t>
            </a:r>
            <a:r>
              <a:rPr lang="en-US" sz="2600" b="1" i="1" dirty="0">
                <a:solidFill>
                  <a:srgbClr val="C00000"/>
                </a:solidFill>
              </a:rPr>
              <a:t>…will teach you all things and bring to your remembrance all that I have said to you” </a:t>
            </a:r>
            <a:r>
              <a:rPr lang="en-US" sz="2600" b="1" dirty="0">
                <a:solidFill>
                  <a:schemeClr val="tx1"/>
                </a:solidFill>
              </a:rPr>
              <a:t>John 14:23, 26 </a:t>
            </a:r>
            <a:r>
              <a:rPr lang="en-US" sz="2600" b="1" i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968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920" y="1300746"/>
            <a:ext cx="9364249" cy="4605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rgbClr val="C00000"/>
                </a:solidFill>
              </a:rPr>
              <a:t>“God alone, who has told us that this gospel of the kingdom shall be preached in the whole world for a testimony unto all the nations, will know when that objective has been accomplished. But I do not need to know. I know only one thing: Christ has not yet returned; therefore, the task is not yet done. When it is done, Christ will come. Our responsibility is not to insist on defining the terms of our task; our responsibility is to complete it. So long as Christ does not return, our work is not done. Let us get busy and complete our mission!”</a:t>
            </a:r>
            <a:r>
              <a:rPr lang="en-US" sz="2800" b="1" i="1" dirty="0">
                <a:solidFill>
                  <a:schemeClr val="tx1"/>
                </a:solidFill>
              </a:rPr>
              <a:t> George Ladd</a:t>
            </a:r>
          </a:p>
        </p:txBody>
      </p:sp>
    </p:spTree>
    <p:extLst>
      <p:ext uri="{BB962C8B-B14F-4D97-AF65-F5344CB8AC3E}">
        <p14:creationId xmlns:p14="http://schemas.microsoft.com/office/powerpoint/2010/main" val="331382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</a:t>
            </a:r>
            <a:r>
              <a:rPr lang="en-US" b="1" dirty="0"/>
              <a:t> Jesus commands His </a:t>
            </a:r>
            <a:r>
              <a:rPr lang="en-US" b="1" u="sng" dirty="0">
                <a:solidFill>
                  <a:srgbClr val="C00000"/>
                </a:solidFill>
              </a:rPr>
              <a:t>church</a:t>
            </a:r>
            <a:r>
              <a:rPr lang="en-US" b="1" dirty="0"/>
              <a:t> to be His agents of </a:t>
            </a:r>
            <a:r>
              <a:rPr lang="en-US" b="1" u="sng" dirty="0">
                <a:solidFill>
                  <a:srgbClr val="C00000"/>
                </a:solidFill>
              </a:rPr>
              <a:t>salvation blessing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to all the nations until the </a:t>
            </a:r>
            <a:r>
              <a:rPr lang="en-US" b="1" u="sng" dirty="0">
                <a:solidFill>
                  <a:srgbClr val="C00000"/>
                </a:solidFill>
              </a:rPr>
              <a:t>end of the age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 Why is </a:t>
            </a:r>
            <a:r>
              <a:rPr lang="en-US" sz="3200" b="1" dirty="0">
                <a:solidFill>
                  <a:schemeClr val="tx1"/>
                </a:solidFill>
              </a:rPr>
              <a:t>Jesus’ command in effect to the end of the age? </a:t>
            </a:r>
            <a:r>
              <a:rPr lang="en-US" sz="3200" b="1" i="1" dirty="0">
                <a:solidFill>
                  <a:schemeClr val="tx1"/>
                </a:solidFill>
              </a:rPr>
              <a:t>(verse 20b)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Why does Jesus’ command apply to the church? </a:t>
            </a:r>
          </a:p>
        </p:txBody>
      </p:sp>
    </p:spTree>
    <p:extLst>
      <p:ext uri="{BB962C8B-B14F-4D97-AF65-F5344CB8AC3E}">
        <p14:creationId xmlns:p14="http://schemas.microsoft.com/office/powerpoint/2010/main" val="199827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I.B.</a:t>
            </a:r>
            <a:r>
              <a:rPr lang="en-US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Why does Jesus’ command apply to the church?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59725"/>
            <a:ext cx="9364249" cy="46051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/>
              <a:t> </a:t>
            </a:r>
            <a:r>
              <a:rPr lang="en-US" sz="2600" b="1" i="1" dirty="0">
                <a:solidFill>
                  <a:srgbClr val="C00000"/>
                </a:solidFill>
              </a:rPr>
              <a:t>“I will surely bless you, and I will surely multiply your offspring as the stars of heaven and as the sand that is on the seashore. And </a:t>
            </a:r>
            <a:r>
              <a:rPr lang="en-US" sz="2600" b="1" i="1" u="sng" dirty="0">
                <a:solidFill>
                  <a:srgbClr val="C00000"/>
                </a:solidFill>
              </a:rPr>
              <a:t>your offspring shall possess the gate of his enemies</a:t>
            </a:r>
            <a:r>
              <a:rPr lang="en-US" sz="2600" b="1" i="1" dirty="0">
                <a:solidFill>
                  <a:srgbClr val="C00000"/>
                </a:solidFill>
              </a:rPr>
              <a:t>, and </a:t>
            </a:r>
            <a:r>
              <a:rPr lang="en-US" sz="2600" b="1" i="1" u="sng" dirty="0">
                <a:solidFill>
                  <a:srgbClr val="C00000"/>
                </a:solidFill>
              </a:rPr>
              <a:t>in your offspring shall all the nations of the earth be blessed</a:t>
            </a:r>
            <a:r>
              <a:rPr lang="en-US" sz="2600" b="1" i="1" dirty="0">
                <a:solidFill>
                  <a:srgbClr val="C00000"/>
                </a:solidFill>
              </a:rPr>
              <a:t>…” </a:t>
            </a:r>
            <a:r>
              <a:rPr lang="en-US" sz="2600" b="1" i="1" dirty="0">
                <a:solidFill>
                  <a:schemeClr val="tx1"/>
                </a:solidFill>
              </a:rPr>
              <a:t>Genesis 22:17-18</a:t>
            </a:r>
          </a:p>
          <a:p>
            <a:pPr marL="0" indent="0">
              <a:buNone/>
            </a:pPr>
            <a:endParaRPr lang="en-US" sz="26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600" b="1" i="1" dirty="0">
                <a:solidFill>
                  <a:srgbClr val="C00000"/>
                </a:solidFill>
              </a:rPr>
              <a:t>“I will build my church, and </a:t>
            </a:r>
            <a:r>
              <a:rPr lang="en-US" sz="2600" b="1" i="1" u="sng" dirty="0">
                <a:solidFill>
                  <a:srgbClr val="C00000"/>
                </a:solidFill>
              </a:rPr>
              <a:t>the gates of hell shall not prevail against it</a:t>
            </a:r>
            <a:r>
              <a:rPr lang="en-US" sz="2600" b="1" i="1" dirty="0">
                <a:solidFill>
                  <a:srgbClr val="C00000"/>
                </a:solidFill>
              </a:rPr>
              <a:t>.” </a:t>
            </a:r>
            <a:r>
              <a:rPr lang="en-US" sz="2600" b="1" dirty="0">
                <a:solidFill>
                  <a:schemeClr val="tx1"/>
                </a:solidFill>
              </a:rPr>
              <a:t>Matthew 16:18</a:t>
            </a:r>
          </a:p>
        </p:txBody>
      </p:sp>
    </p:spTree>
    <p:extLst>
      <p:ext uri="{BB962C8B-B14F-4D97-AF65-F5344CB8AC3E}">
        <p14:creationId xmlns:p14="http://schemas.microsoft.com/office/powerpoint/2010/main" val="66036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Jesus commands His church to make disciples as the means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Disciple making entails some aspects plainly found in our text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i="1" dirty="0">
                <a:solidFill>
                  <a:srgbClr val="C00000"/>
                </a:solidFill>
              </a:rPr>
              <a:t>Disciple making entails “baptizing them in the name of the Father and of the Son and of the Holy Spirit” (19b)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b="1" i="1" dirty="0">
                <a:solidFill>
                  <a:srgbClr val="C00000"/>
                </a:solidFill>
              </a:rPr>
              <a:t>Disciple making entails “teaching them to observe all that I have commanded you” (20a) </a:t>
            </a:r>
          </a:p>
          <a:p>
            <a:pPr marL="914400" lvl="1" indent="-514350">
              <a:buFont typeface="+mj-lt"/>
              <a:buAutoNum type="arabicPeriod"/>
            </a:pPr>
            <a:endParaRPr lang="en-US" sz="3000" b="1" i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9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Jesus commands His church to make disciples as the means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Disciple making entails some aspects plainly found in our text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The mission of disciple-making begins with salvation: hearing and believing the gospel </a:t>
            </a:r>
            <a:r>
              <a:rPr lang="en-US" sz="3200" b="1" i="1" dirty="0">
                <a:solidFill>
                  <a:schemeClr val="tx1"/>
                </a:solidFill>
              </a:rPr>
              <a:t>(verse 19)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“But when the disciples gathered about him, he rose up and entered the city, and on the next day he went on with Barnabas to Derbe. </a:t>
            </a:r>
            <a:r>
              <a:rPr lang="en-US" sz="2400" b="1" i="1" u="sng" dirty="0">
                <a:solidFill>
                  <a:srgbClr val="C00000"/>
                </a:solidFill>
              </a:rPr>
              <a:t>When they had preached the gospel</a:t>
            </a:r>
            <a:r>
              <a:rPr lang="en-US" sz="2400" b="1" i="1" dirty="0">
                <a:solidFill>
                  <a:srgbClr val="C00000"/>
                </a:solidFill>
              </a:rPr>
              <a:t> to that city </a:t>
            </a:r>
            <a:r>
              <a:rPr lang="en-US" sz="2400" b="1" i="1" u="sng" dirty="0">
                <a:solidFill>
                  <a:srgbClr val="C00000"/>
                </a:solidFill>
              </a:rPr>
              <a:t>and had made many disciples</a:t>
            </a:r>
            <a:r>
              <a:rPr lang="en-US" sz="2400" b="1" i="1" dirty="0">
                <a:solidFill>
                  <a:srgbClr val="C00000"/>
                </a:solidFill>
              </a:rPr>
              <a:t>, they returned to Lystra and to Iconium and to Antioch.” </a:t>
            </a:r>
            <a:r>
              <a:rPr lang="en-US" sz="2400" b="1" dirty="0">
                <a:solidFill>
                  <a:schemeClr val="tx1"/>
                </a:solidFill>
              </a:rPr>
              <a:t>Acts 14:20-21</a:t>
            </a:r>
            <a:endParaRPr lang="en-US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II.</a:t>
            </a:r>
            <a:r>
              <a:rPr lang="en-US" b="1" dirty="0"/>
              <a:t> Jesus commands His church to make disciples as the means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506092"/>
            <a:ext cx="9364249" cy="46051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Disciple making entails some aspects plainly found in our text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>
                <a:solidFill>
                  <a:schemeClr val="tx1"/>
                </a:solidFill>
              </a:rPr>
              <a:t>The mission of disciple-making begins with salvation: hearing and believing the gospel </a:t>
            </a:r>
            <a:r>
              <a:rPr lang="en-US" sz="3200" b="1" i="1" dirty="0">
                <a:solidFill>
                  <a:schemeClr val="tx1"/>
                </a:solidFill>
              </a:rPr>
              <a:t>(verse 19)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b="1" i="1" dirty="0">
                <a:solidFill>
                  <a:srgbClr val="C00000"/>
                </a:solidFill>
              </a:rPr>
              <a:t>Disciple making across the divide which separates us: Kary Oberbrunner’s story</a:t>
            </a:r>
          </a:p>
          <a:p>
            <a:pPr marL="514350" indent="-514350">
              <a:buFont typeface="+mj-lt"/>
              <a:buAutoNum type="alphaUcPeriod"/>
            </a:pP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5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III.</a:t>
            </a:r>
            <a:r>
              <a:rPr lang="en-US" b="1" dirty="0"/>
              <a:t> Jesus promises to always be with His church in its disciple making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118162"/>
            <a:ext cx="9364249" cy="460513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tx1"/>
                </a:solidFill>
              </a:rPr>
              <a:t>Matthew 28:20 –</a:t>
            </a:r>
            <a:r>
              <a:rPr lang="en-US" sz="2800" b="1" i="1" dirty="0">
                <a:solidFill>
                  <a:srgbClr val="C00000"/>
                </a:solidFill>
              </a:rPr>
              <a:t> “And behold, </a:t>
            </a:r>
            <a:r>
              <a:rPr lang="en-US" sz="2800" b="1" i="1" u="sng" dirty="0">
                <a:solidFill>
                  <a:srgbClr val="C00000"/>
                </a:solidFill>
              </a:rPr>
              <a:t>I am</a:t>
            </a:r>
            <a:r>
              <a:rPr lang="en-US" sz="2800" b="1" i="1" dirty="0">
                <a:solidFill>
                  <a:srgbClr val="C00000"/>
                </a:solidFill>
              </a:rPr>
              <a:t> with you always, to the end of the age.”</a:t>
            </a:r>
          </a:p>
          <a:p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Matthew 1:22-23 – </a:t>
            </a:r>
            <a:r>
              <a:rPr lang="en-US" sz="2800" b="1" i="1" dirty="0">
                <a:solidFill>
                  <a:srgbClr val="C00000"/>
                </a:solidFill>
              </a:rPr>
              <a:t>“All this took place to fulfill what the Lord had spoken by the prophet: ‘Behold, the virgin shall conceive and bear a son, and they shall call his name Immanuel’ (which means, </a:t>
            </a:r>
            <a:r>
              <a:rPr lang="en-US" sz="2800" b="1" i="1" u="sng" dirty="0">
                <a:solidFill>
                  <a:srgbClr val="C00000"/>
                </a:solidFill>
              </a:rPr>
              <a:t>God with us</a:t>
            </a:r>
            <a:r>
              <a:rPr lang="en-US" sz="2800" b="1" i="1" dirty="0">
                <a:solidFill>
                  <a:srgbClr val="C00000"/>
                </a:solidFill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405611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2417</TotalTime>
  <Words>736</Words>
  <Application>Microsoft Macintosh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PowerPoint Presentation</vt:lpstr>
      <vt:lpstr>I. Jesus commands His church to be His agents of salvation blessing to all the nations until the end of the age  </vt:lpstr>
      <vt:lpstr>PowerPoint Presentation</vt:lpstr>
      <vt:lpstr>I. Jesus commands His church to be His agents of salvation blessing to all the nations until the end of the age  </vt:lpstr>
      <vt:lpstr>I.B. Why does Jesus’ command apply to the church?  </vt:lpstr>
      <vt:lpstr>II. Jesus commands His church to make disciples as the means of salvation</vt:lpstr>
      <vt:lpstr>II. Jesus commands His church to make disciples as the means of salvation</vt:lpstr>
      <vt:lpstr>II. Jesus commands His church to make disciples as the means of salvation</vt:lpstr>
      <vt:lpstr>III. Jesus promises to always be with His church in its disciple making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Leptondale Bible Church</cp:lastModifiedBy>
  <cp:revision>115</cp:revision>
  <dcterms:created xsi:type="dcterms:W3CDTF">2017-01-10T15:56:07Z</dcterms:created>
  <dcterms:modified xsi:type="dcterms:W3CDTF">2017-05-18T20:30:49Z</dcterms:modified>
</cp:coreProperties>
</file>