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86" r:id="rId4"/>
    <p:sldId id="287" r:id="rId5"/>
    <p:sldId id="288" r:id="rId6"/>
    <p:sldId id="290" r:id="rId7"/>
    <p:sldId id="291" r:id="rId8"/>
    <p:sldId id="29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292F"/>
    <a:srgbClr val="333137"/>
    <a:srgbClr val="7C7787"/>
    <a:srgbClr val="DD95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102" d="100"/>
          <a:sy n="102" d="100"/>
        </p:scale>
        <p:origin x="-288"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DEE1FD-432A-47AB-8C7B-882B5C355F43}" type="datetimeFigureOut">
              <a:rPr lang="en-US" smtClean="0"/>
              <a:t>11/26/16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D634D-EC85-4244-ABD3-581CCF44265D}" type="slidenum">
              <a:rPr lang="en-US" smtClean="0"/>
              <a:t>‹#›</a:t>
            </a:fld>
            <a:endParaRPr lang="en-US"/>
          </a:p>
        </p:txBody>
      </p:sp>
    </p:spTree>
    <p:extLst>
      <p:ext uri="{BB962C8B-B14F-4D97-AF65-F5344CB8AC3E}">
        <p14:creationId xmlns:p14="http://schemas.microsoft.com/office/powerpoint/2010/main" val="4276498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DEE1FD-432A-47AB-8C7B-882B5C355F43}" type="datetimeFigureOut">
              <a:rPr lang="en-US" smtClean="0"/>
              <a:t>11/26/16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D634D-EC85-4244-ABD3-581CCF44265D}" type="slidenum">
              <a:rPr lang="en-US" smtClean="0"/>
              <a:t>‹#›</a:t>
            </a:fld>
            <a:endParaRPr lang="en-US"/>
          </a:p>
        </p:txBody>
      </p:sp>
    </p:spTree>
    <p:extLst>
      <p:ext uri="{BB962C8B-B14F-4D97-AF65-F5344CB8AC3E}">
        <p14:creationId xmlns:p14="http://schemas.microsoft.com/office/powerpoint/2010/main" val="3187564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DEE1FD-432A-47AB-8C7B-882B5C355F43}" type="datetimeFigureOut">
              <a:rPr lang="en-US" smtClean="0"/>
              <a:t>11/26/16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D634D-EC85-4244-ABD3-581CCF44265D}" type="slidenum">
              <a:rPr lang="en-US" smtClean="0"/>
              <a:t>‹#›</a:t>
            </a:fld>
            <a:endParaRPr lang="en-US"/>
          </a:p>
        </p:txBody>
      </p:sp>
    </p:spTree>
    <p:extLst>
      <p:ext uri="{BB962C8B-B14F-4D97-AF65-F5344CB8AC3E}">
        <p14:creationId xmlns:p14="http://schemas.microsoft.com/office/powerpoint/2010/main" val="3519653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DEE1FD-432A-47AB-8C7B-882B5C355F43}" type="datetimeFigureOut">
              <a:rPr lang="en-US" smtClean="0"/>
              <a:t>11/26/16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D634D-EC85-4244-ABD3-581CCF44265D}"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5899312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DEE1FD-432A-47AB-8C7B-882B5C355F43}" type="datetimeFigureOut">
              <a:rPr lang="en-US" smtClean="0"/>
              <a:t>11/26/16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D634D-EC85-4244-ABD3-581CCF44265D}" type="slidenum">
              <a:rPr lang="en-US" smtClean="0"/>
              <a:t>‹#›</a:t>
            </a:fld>
            <a:endParaRPr lang="en-US"/>
          </a:p>
        </p:txBody>
      </p:sp>
    </p:spTree>
    <p:extLst>
      <p:ext uri="{BB962C8B-B14F-4D97-AF65-F5344CB8AC3E}">
        <p14:creationId xmlns:p14="http://schemas.microsoft.com/office/powerpoint/2010/main" val="20691560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F0DEE1FD-432A-47AB-8C7B-882B5C355F43}" type="datetimeFigureOut">
              <a:rPr lang="en-US" smtClean="0"/>
              <a:t>11/26/16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0D634D-EC85-4244-ABD3-581CCF44265D}" type="slidenum">
              <a:rPr lang="en-US" smtClean="0"/>
              <a:t>‹#›</a:t>
            </a:fld>
            <a:endParaRPr lang="en-US"/>
          </a:p>
        </p:txBody>
      </p:sp>
    </p:spTree>
    <p:extLst>
      <p:ext uri="{BB962C8B-B14F-4D97-AF65-F5344CB8AC3E}">
        <p14:creationId xmlns:p14="http://schemas.microsoft.com/office/powerpoint/2010/main" val="7568046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F0DEE1FD-432A-47AB-8C7B-882B5C355F43}" type="datetimeFigureOut">
              <a:rPr lang="en-US" smtClean="0"/>
              <a:t>11/26/16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0D634D-EC85-4244-ABD3-581CCF44265D}" type="slidenum">
              <a:rPr lang="en-US" smtClean="0"/>
              <a:t>‹#›</a:t>
            </a:fld>
            <a:endParaRPr lang="en-US"/>
          </a:p>
        </p:txBody>
      </p:sp>
    </p:spTree>
    <p:extLst>
      <p:ext uri="{BB962C8B-B14F-4D97-AF65-F5344CB8AC3E}">
        <p14:creationId xmlns:p14="http://schemas.microsoft.com/office/powerpoint/2010/main" val="26940954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DEE1FD-432A-47AB-8C7B-882B5C355F43}" type="datetimeFigureOut">
              <a:rPr lang="en-US" smtClean="0"/>
              <a:t>11/26/16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D634D-EC85-4244-ABD3-581CCF44265D}" type="slidenum">
              <a:rPr lang="en-US" smtClean="0"/>
              <a:t>‹#›</a:t>
            </a:fld>
            <a:endParaRPr lang="en-US"/>
          </a:p>
        </p:txBody>
      </p:sp>
    </p:spTree>
    <p:extLst>
      <p:ext uri="{BB962C8B-B14F-4D97-AF65-F5344CB8AC3E}">
        <p14:creationId xmlns:p14="http://schemas.microsoft.com/office/powerpoint/2010/main" val="12545706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DEE1FD-432A-47AB-8C7B-882B5C355F43}" type="datetimeFigureOut">
              <a:rPr lang="en-US" smtClean="0"/>
              <a:t>11/26/16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D634D-EC85-4244-ABD3-581CCF44265D}" type="slidenum">
              <a:rPr lang="en-US" smtClean="0"/>
              <a:t>‹#›</a:t>
            </a:fld>
            <a:endParaRPr lang="en-US"/>
          </a:p>
        </p:txBody>
      </p:sp>
    </p:spTree>
    <p:extLst>
      <p:ext uri="{BB962C8B-B14F-4D97-AF65-F5344CB8AC3E}">
        <p14:creationId xmlns:p14="http://schemas.microsoft.com/office/powerpoint/2010/main" val="911140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DEE1FD-432A-47AB-8C7B-882B5C355F43}" type="datetimeFigureOut">
              <a:rPr lang="en-US" smtClean="0"/>
              <a:t>11/26/16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D634D-EC85-4244-ABD3-581CCF44265D}" type="slidenum">
              <a:rPr lang="en-US" smtClean="0"/>
              <a:t>‹#›</a:t>
            </a:fld>
            <a:endParaRPr lang="en-US"/>
          </a:p>
        </p:txBody>
      </p:sp>
    </p:spTree>
    <p:extLst>
      <p:ext uri="{BB962C8B-B14F-4D97-AF65-F5344CB8AC3E}">
        <p14:creationId xmlns:p14="http://schemas.microsoft.com/office/powerpoint/2010/main" val="3239923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0DEE1FD-432A-47AB-8C7B-882B5C355F43}" type="datetimeFigureOut">
              <a:rPr lang="en-US" smtClean="0"/>
              <a:t>11/26/16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D634D-EC85-4244-ABD3-581CCF44265D}" type="slidenum">
              <a:rPr lang="en-US" smtClean="0"/>
              <a:t>‹#›</a:t>
            </a:fld>
            <a:endParaRPr lang="en-US"/>
          </a:p>
        </p:txBody>
      </p:sp>
    </p:spTree>
    <p:extLst>
      <p:ext uri="{BB962C8B-B14F-4D97-AF65-F5344CB8AC3E}">
        <p14:creationId xmlns:p14="http://schemas.microsoft.com/office/powerpoint/2010/main" val="4186757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DEE1FD-432A-47AB-8C7B-882B5C355F43}" type="datetimeFigureOut">
              <a:rPr lang="en-US" smtClean="0"/>
              <a:t>11/26/16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D634D-EC85-4244-ABD3-581CCF44265D}" type="slidenum">
              <a:rPr lang="en-US" smtClean="0"/>
              <a:t>‹#›</a:t>
            </a:fld>
            <a:endParaRPr lang="en-US"/>
          </a:p>
        </p:txBody>
      </p:sp>
    </p:spTree>
    <p:extLst>
      <p:ext uri="{BB962C8B-B14F-4D97-AF65-F5344CB8AC3E}">
        <p14:creationId xmlns:p14="http://schemas.microsoft.com/office/powerpoint/2010/main" val="4201590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DEE1FD-432A-47AB-8C7B-882B5C355F43}" type="datetimeFigureOut">
              <a:rPr lang="en-US" smtClean="0"/>
              <a:t>11/26/16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0D634D-EC85-4244-ABD3-581CCF44265D}" type="slidenum">
              <a:rPr lang="en-US" smtClean="0"/>
              <a:t>‹#›</a:t>
            </a:fld>
            <a:endParaRPr lang="en-US"/>
          </a:p>
        </p:txBody>
      </p:sp>
    </p:spTree>
    <p:extLst>
      <p:ext uri="{BB962C8B-B14F-4D97-AF65-F5344CB8AC3E}">
        <p14:creationId xmlns:p14="http://schemas.microsoft.com/office/powerpoint/2010/main" val="3453291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DEE1FD-432A-47AB-8C7B-882B5C355F43}" type="datetimeFigureOut">
              <a:rPr lang="en-US" smtClean="0"/>
              <a:t>11/26/16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0D634D-EC85-4244-ABD3-581CCF44265D}" type="slidenum">
              <a:rPr lang="en-US" smtClean="0"/>
              <a:t>‹#›</a:t>
            </a:fld>
            <a:endParaRPr lang="en-US"/>
          </a:p>
        </p:txBody>
      </p:sp>
    </p:spTree>
    <p:extLst>
      <p:ext uri="{BB962C8B-B14F-4D97-AF65-F5344CB8AC3E}">
        <p14:creationId xmlns:p14="http://schemas.microsoft.com/office/powerpoint/2010/main" val="2876500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F0DEE1FD-432A-47AB-8C7B-882B5C355F43}" type="datetimeFigureOut">
              <a:rPr lang="en-US" smtClean="0"/>
              <a:t>11/26/16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0D634D-EC85-4244-ABD3-581CCF44265D}" type="slidenum">
              <a:rPr lang="en-US" smtClean="0"/>
              <a:t>‹#›</a:t>
            </a:fld>
            <a:endParaRPr lang="en-US"/>
          </a:p>
        </p:txBody>
      </p:sp>
    </p:spTree>
    <p:extLst>
      <p:ext uri="{BB962C8B-B14F-4D97-AF65-F5344CB8AC3E}">
        <p14:creationId xmlns:p14="http://schemas.microsoft.com/office/powerpoint/2010/main" val="66967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DEE1FD-432A-47AB-8C7B-882B5C355F43}" type="datetimeFigureOut">
              <a:rPr lang="en-US" smtClean="0"/>
              <a:t>11/26/16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D634D-EC85-4244-ABD3-581CCF44265D}" type="slidenum">
              <a:rPr lang="en-US" smtClean="0"/>
              <a:t>‹#›</a:t>
            </a:fld>
            <a:endParaRPr lang="en-US"/>
          </a:p>
        </p:txBody>
      </p:sp>
    </p:spTree>
    <p:extLst>
      <p:ext uri="{BB962C8B-B14F-4D97-AF65-F5344CB8AC3E}">
        <p14:creationId xmlns:p14="http://schemas.microsoft.com/office/powerpoint/2010/main" val="3631865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DEE1FD-432A-47AB-8C7B-882B5C355F43}" type="datetimeFigureOut">
              <a:rPr lang="en-US" smtClean="0"/>
              <a:t>11/26/16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D634D-EC85-4244-ABD3-581CCF44265D}" type="slidenum">
              <a:rPr lang="en-US" smtClean="0"/>
              <a:t>‹#›</a:t>
            </a:fld>
            <a:endParaRPr lang="en-US"/>
          </a:p>
        </p:txBody>
      </p:sp>
    </p:spTree>
    <p:extLst>
      <p:ext uri="{BB962C8B-B14F-4D97-AF65-F5344CB8AC3E}">
        <p14:creationId xmlns:p14="http://schemas.microsoft.com/office/powerpoint/2010/main" val="35488366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F0DEE1FD-432A-47AB-8C7B-882B5C355F43}" type="datetimeFigureOut">
              <a:rPr lang="en-US" smtClean="0"/>
              <a:t>11/26/16</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ED0D634D-EC85-4244-ABD3-581CCF44265D}" type="slidenum">
              <a:rPr lang="en-US" smtClean="0"/>
              <a:t>‹#›</a:t>
            </a:fld>
            <a:endParaRPr lang="en-US"/>
          </a:p>
        </p:txBody>
      </p:sp>
    </p:spTree>
    <p:extLst>
      <p:ext uri="{BB962C8B-B14F-4D97-AF65-F5344CB8AC3E}">
        <p14:creationId xmlns:p14="http://schemas.microsoft.com/office/powerpoint/2010/main" val="33269305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2000" t="-22000" r="2000" b="-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1791" y="2305951"/>
            <a:ext cx="11688417" cy="2509213"/>
          </a:xfrm>
        </p:spPr>
        <p:txBody>
          <a:bodyPr/>
          <a:lstStyle/>
          <a:p>
            <a:r>
              <a:rPr lang="en-US" b="1" i="1" cap="none" dirty="0">
                <a:ln w="6600">
                  <a:solidFill>
                    <a:srgbClr val="C00000"/>
                  </a:solidFill>
                  <a:prstDash val="solid"/>
                </a:ln>
                <a:solidFill>
                  <a:schemeClr val="bg1"/>
                </a:solidFill>
              </a:rPr>
              <a:t>Jesus Messiah, Lion of Judah</a:t>
            </a:r>
          </a:p>
        </p:txBody>
      </p:sp>
      <p:sp>
        <p:nvSpPr>
          <p:cNvPr id="3" name="Subtitle 2"/>
          <p:cNvSpPr>
            <a:spLocks noGrp="1"/>
          </p:cNvSpPr>
          <p:nvPr>
            <p:ph type="subTitle" idx="1"/>
          </p:nvPr>
        </p:nvSpPr>
        <p:spPr>
          <a:xfrm>
            <a:off x="1988488" y="4545495"/>
            <a:ext cx="9951720" cy="927653"/>
          </a:xfrm>
          <a:ln w="28575">
            <a:noFill/>
          </a:ln>
        </p:spPr>
        <p:txBody>
          <a:bodyPr>
            <a:noAutofit/>
          </a:bodyPr>
          <a:lstStyle/>
          <a:p>
            <a:pPr algn="r"/>
            <a:endParaRPr lang="en-US" sz="3600" b="1" cap="none" dirty="0">
              <a:ln w="6600">
                <a:solidFill>
                  <a:srgbClr val="FF0000"/>
                </a:solidFill>
                <a:prstDash val="solid"/>
              </a:ln>
              <a:solidFill>
                <a:schemeClr val="bg1"/>
              </a:solidFill>
            </a:endParaRPr>
          </a:p>
          <a:p>
            <a:pPr algn="r"/>
            <a:endParaRPr lang="en-US" sz="3600" b="1" cap="none" dirty="0">
              <a:ln w="6600">
                <a:solidFill>
                  <a:srgbClr val="FF0000"/>
                </a:solidFill>
                <a:prstDash val="solid"/>
              </a:ln>
              <a:solidFill>
                <a:schemeClr val="bg1"/>
              </a:solidFill>
            </a:endParaRPr>
          </a:p>
          <a:p>
            <a:pPr algn="r"/>
            <a:r>
              <a:rPr lang="en-US" sz="3600" b="1" cap="none" dirty="0">
                <a:ln w="6600">
                  <a:solidFill>
                    <a:srgbClr val="FF0000"/>
                  </a:solidFill>
                  <a:prstDash val="solid"/>
                </a:ln>
                <a:solidFill>
                  <a:schemeClr val="bg1"/>
                </a:solidFill>
              </a:rPr>
              <a:t>Micah 5:1-15</a:t>
            </a:r>
          </a:p>
        </p:txBody>
      </p:sp>
      <p:sp>
        <p:nvSpPr>
          <p:cNvPr id="4" name="TextBox 3"/>
          <p:cNvSpPr txBox="1"/>
          <p:nvPr/>
        </p:nvSpPr>
        <p:spPr>
          <a:xfrm>
            <a:off x="251791" y="26577"/>
            <a:ext cx="11688417" cy="646331"/>
          </a:xfrm>
          <a:prstGeom prst="rect">
            <a:avLst/>
          </a:prstGeom>
          <a:noFill/>
        </p:spPr>
        <p:txBody>
          <a:bodyPr wrap="square" rtlCol="0">
            <a:spAutoFit/>
          </a:bodyPr>
          <a:lstStyle/>
          <a:p>
            <a:pPr algn="ctr"/>
            <a:r>
              <a:rPr lang="en-US" sz="3600" b="1" dirty="0">
                <a:ln w="6600">
                  <a:solidFill>
                    <a:srgbClr val="FF0000"/>
                  </a:solidFill>
                  <a:prstDash val="solid"/>
                </a:ln>
                <a:solidFill>
                  <a:schemeClr val="bg1"/>
                </a:solidFill>
              </a:rPr>
              <a:t>The King and the Prophets</a:t>
            </a:r>
          </a:p>
        </p:txBody>
      </p:sp>
    </p:spTree>
    <p:extLst>
      <p:ext uri="{BB962C8B-B14F-4D97-AF65-F5344CB8AC3E}">
        <p14:creationId xmlns:p14="http://schemas.microsoft.com/office/powerpoint/2010/main" val="220743289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3775" y="761397"/>
            <a:ext cx="10364451" cy="1596177"/>
          </a:xfrm>
        </p:spPr>
        <p:txBody>
          <a:bodyPr/>
          <a:lstStyle/>
          <a:p>
            <a:pPr algn="l"/>
            <a:r>
              <a:rPr lang="en-US" b="1" dirty="0">
                <a:solidFill>
                  <a:srgbClr val="C00000"/>
                </a:solidFill>
              </a:rPr>
              <a:t>I.</a:t>
            </a:r>
            <a:r>
              <a:rPr lang="en-US" b="1" dirty="0"/>
              <a:t> The kingdom is the most thoroughly addressed New Testament topic which we never talk about!</a:t>
            </a:r>
          </a:p>
        </p:txBody>
      </p:sp>
      <p:sp>
        <p:nvSpPr>
          <p:cNvPr id="3" name="Content Placeholder 2"/>
          <p:cNvSpPr>
            <a:spLocks noGrp="1"/>
          </p:cNvSpPr>
          <p:nvPr>
            <p:ph sz="quarter" idx="13"/>
          </p:nvPr>
        </p:nvSpPr>
        <p:spPr>
          <a:xfrm>
            <a:off x="318052" y="2357575"/>
            <a:ext cx="10960174" cy="4278870"/>
          </a:xfrm>
        </p:spPr>
        <p:txBody>
          <a:bodyPr>
            <a:normAutofit/>
          </a:bodyPr>
          <a:lstStyle/>
          <a:p>
            <a:pPr marL="457200" indent="-457200">
              <a:buFont typeface="+mj-lt"/>
              <a:buAutoNum type="alphaUcPeriod"/>
            </a:pPr>
            <a:r>
              <a:rPr lang="en-US" sz="2800" b="1" dirty="0"/>
              <a:t>The kingdom is present whenever the King and His people are present</a:t>
            </a:r>
            <a:r>
              <a:rPr lang="en-US" sz="2800" b="1" i="1" dirty="0"/>
              <a:t> </a:t>
            </a:r>
          </a:p>
        </p:txBody>
      </p:sp>
    </p:spTree>
    <p:extLst>
      <p:ext uri="{BB962C8B-B14F-4D97-AF65-F5344CB8AC3E}">
        <p14:creationId xmlns:p14="http://schemas.microsoft.com/office/powerpoint/2010/main" val="29315310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18051" y="259080"/>
            <a:ext cx="11357113" cy="6377365"/>
          </a:xfrm>
        </p:spPr>
        <p:txBody>
          <a:bodyPr>
            <a:normAutofit fontScale="92500"/>
          </a:bodyPr>
          <a:lstStyle/>
          <a:p>
            <a:pPr marL="0" indent="0">
              <a:buNone/>
            </a:pPr>
            <a:r>
              <a:rPr lang="en-US" sz="2800" b="1" u="sng" dirty="0"/>
              <a:t>The kingdom is present whenever the King and His people are present</a:t>
            </a:r>
          </a:p>
          <a:p>
            <a:pPr marL="0" indent="0">
              <a:buNone/>
            </a:pPr>
            <a:endParaRPr lang="en-US" sz="2800" b="1" i="1" u="sng" dirty="0"/>
          </a:p>
          <a:p>
            <a:pPr marL="0" indent="0">
              <a:buNone/>
            </a:pPr>
            <a:r>
              <a:rPr lang="en-US" sz="2800" b="1" dirty="0"/>
              <a:t>“</a:t>
            </a:r>
            <a:r>
              <a:rPr lang="en-US" sz="2800" b="1" i="1" dirty="0"/>
              <a:t>From the days of John the Baptist until now the kingdom of heaven suffers violence, and violent men take it by force</a:t>
            </a:r>
            <a:r>
              <a:rPr lang="en-US" sz="2800" b="1" dirty="0"/>
              <a:t>” </a:t>
            </a:r>
            <a:r>
              <a:rPr lang="en-US" sz="2800" b="1" dirty="0">
                <a:solidFill>
                  <a:srgbClr val="C00000"/>
                </a:solidFill>
              </a:rPr>
              <a:t>Matthew 11:12</a:t>
            </a:r>
          </a:p>
          <a:p>
            <a:pPr marL="0" indent="0">
              <a:buNone/>
            </a:pPr>
            <a:r>
              <a:rPr lang="en-US" sz="2800" b="1" dirty="0"/>
              <a:t>“</a:t>
            </a:r>
            <a:r>
              <a:rPr lang="en-US" sz="2800" b="1" i="1" dirty="0"/>
              <a:t>Now having been questioned by the Pharisees as to when the kingdom of God was coming, He answered them and said, ‘The kingdom of God is not coming with signs to be observed; nor will they say, ‘Look, here it is!’ or, ‘There it is!’ For behold, </a:t>
            </a:r>
            <a:r>
              <a:rPr lang="en-US" sz="2800" b="1" i="1" u="sng" dirty="0"/>
              <a:t>the kingdom of God is in your midst</a:t>
            </a:r>
            <a:r>
              <a:rPr lang="en-US" sz="2800" b="1" i="1" dirty="0"/>
              <a:t>’</a:t>
            </a:r>
            <a:r>
              <a:rPr lang="en-US" sz="2800" b="1" dirty="0"/>
              <a:t>” </a:t>
            </a:r>
            <a:r>
              <a:rPr lang="en-US" sz="2800" b="1" dirty="0">
                <a:solidFill>
                  <a:srgbClr val="C00000"/>
                </a:solidFill>
              </a:rPr>
              <a:t>Luke 17:20-21</a:t>
            </a:r>
          </a:p>
          <a:p>
            <a:pPr marL="0" indent="0">
              <a:buNone/>
            </a:pPr>
            <a:r>
              <a:rPr lang="en-US" sz="2800" b="1" i="1" dirty="0"/>
              <a:t>“The kingdom </a:t>
            </a:r>
            <a:r>
              <a:rPr lang="en-US" sz="2800" b="1" i="1" u="sng" dirty="0"/>
              <a:t>of the world</a:t>
            </a:r>
            <a:r>
              <a:rPr lang="en-US" sz="2800" b="1" i="1" dirty="0"/>
              <a:t> has become the kingdom of our Lord and of His Christ; and He will reign forever and ever.” </a:t>
            </a:r>
            <a:r>
              <a:rPr lang="en-US" sz="2800" b="1" dirty="0">
                <a:solidFill>
                  <a:srgbClr val="C00000"/>
                </a:solidFill>
              </a:rPr>
              <a:t>Revelation 11:15</a:t>
            </a:r>
            <a:endParaRPr lang="en-US" sz="3600" b="1" dirty="0">
              <a:solidFill>
                <a:srgbClr val="C00000"/>
              </a:solidFill>
            </a:endParaRPr>
          </a:p>
        </p:txBody>
      </p:sp>
    </p:spTree>
    <p:extLst>
      <p:ext uri="{BB962C8B-B14F-4D97-AF65-F5344CB8AC3E}">
        <p14:creationId xmlns:p14="http://schemas.microsoft.com/office/powerpoint/2010/main" val="38632858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3775" y="761397"/>
            <a:ext cx="10364451" cy="1596177"/>
          </a:xfrm>
        </p:spPr>
        <p:txBody>
          <a:bodyPr/>
          <a:lstStyle/>
          <a:p>
            <a:pPr algn="l"/>
            <a:r>
              <a:rPr lang="en-US" b="1" dirty="0">
                <a:solidFill>
                  <a:srgbClr val="C00000"/>
                </a:solidFill>
              </a:rPr>
              <a:t>I.</a:t>
            </a:r>
            <a:r>
              <a:rPr lang="en-US" b="1" dirty="0"/>
              <a:t> The kingdom is the most thoroughly addressed New Testament topic which we never talk about!</a:t>
            </a:r>
          </a:p>
        </p:txBody>
      </p:sp>
      <p:sp>
        <p:nvSpPr>
          <p:cNvPr id="3" name="Content Placeholder 2"/>
          <p:cNvSpPr>
            <a:spLocks noGrp="1"/>
          </p:cNvSpPr>
          <p:nvPr>
            <p:ph sz="quarter" idx="13"/>
          </p:nvPr>
        </p:nvSpPr>
        <p:spPr>
          <a:xfrm>
            <a:off x="318052" y="2357575"/>
            <a:ext cx="10960174" cy="4278870"/>
          </a:xfrm>
        </p:spPr>
        <p:txBody>
          <a:bodyPr>
            <a:normAutofit/>
          </a:bodyPr>
          <a:lstStyle/>
          <a:p>
            <a:pPr marL="457200" indent="-457200">
              <a:buFont typeface="+mj-lt"/>
              <a:buAutoNum type="alphaUcPeriod"/>
            </a:pPr>
            <a:r>
              <a:rPr lang="en-US" sz="2800" b="1" dirty="0"/>
              <a:t>The kingdom is present whenever the King and His people are present</a:t>
            </a:r>
            <a:r>
              <a:rPr lang="en-US" sz="2800" b="1" i="1" dirty="0"/>
              <a:t> </a:t>
            </a:r>
          </a:p>
          <a:p>
            <a:pPr marL="457200" indent="-457200">
              <a:buFont typeface="+mj-lt"/>
              <a:buAutoNum type="alphaUcPeriod"/>
            </a:pPr>
            <a:r>
              <a:rPr lang="en-US" sz="2800" b="1" dirty="0"/>
              <a:t>The kingdom will come when the King returns to this world</a:t>
            </a:r>
            <a:endParaRPr lang="en-US" sz="3600" b="1" dirty="0"/>
          </a:p>
        </p:txBody>
      </p:sp>
    </p:spTree>
    <p:extLst>
      <p:ext uri="{BB962C8B-B14F-4D97-AF65-F5344CB8AC3E}">
        <p14:creationId xmlns:p14="http://schemas.microsoft.com/office/powerpoint/2010/main" val="19253031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5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18051" y="259080"/>
            <a:ext cx="11357113" cy="6377365"/>
          </a:xfrm>
        </p:spPr>
        <p:txBody>
          <a:bodyPr>
            <a:normAutofit/>
          </a:bodyPr>
          <a:lstStyle/>
          <a:p>
            <a:pPr marL="0" indent="0">
              <a:buNone/>
            </a:pPr>
            <a:r>
              <a:rPr lang="en-US" sz="2800" b="1" u="sng" dirty="0"/>
              <a:t>The kingdom will come when the King returns to this world</a:t>
            </a:r>
          </a:p>
          <a:p>
            <a:pPr marL="0" indent="0">
              <a:buNone/>
            </a:pPr>
            <a:endParaRPr lang="en-US" sz="3600" b="1" u="sng" dirty="0"/>
          </a:p>
          <a:p>
            <a:pPr marL="0" indent="0">
              <a:buNone/>
            </a:pPr>
            <a:r>
              <a:rPr lang="en-US" sz="2800" b="1" i="1" dirty="0"/>
              <a:t>“I say to you that many will come </a:t>
            </a:r>
            <a:r>
              <a:rPr lang="en-US" sz="2800" b="1" i="1" u="sng" dirty="0"/>
              <a:t>from east and west</a:t>
            </a:r>
            <a:r>
              <a:rPr lang="en-US" sz="2800" b="1" i="1" dirty="0"/>
              <a:t>, and recline at the table with Abraham, Isaac and Jacob in the kingdom of heaven” </a:t>
            </a:r>
            <a:r>
              <a:rPr lang="en-US" sz="2800" b="1" dirty="0">
                <a:solidFill>
                  <a:srgbClr val="C00000"/>
                </a:solidFill>
              </a:rPr>
              <a:t>Matthew 8:11</a:t>
            </a:r>
          </a:p>
          <a:p>
            <a:pPr marL="0" indent="0">
              <a:buNone/>
            </a:pPr>
            <a:r>
              <a:rPr lang="en-US" sz="2800" b="1" i="1" dirty="0"/>
              <a:t>“Truly I say to you, I will never again drink of the fruit of the vine until that day when I drink it new in the kingdom of God” </a:t>
            </a:r>
            <a:r>
              <a:rPr lang="en-US" sz="2800" b="1" dirty="0">
                <a:solidFill>
                  <a:srgbClr val="C00000"/>
                </a:solidFill>
              </a:rPr>
              <a:t>Mark 14:25</a:t>
            </a:r>
          </a:p>
        </p:txBody>
      </p:sp>
    </p:spTree>
    <p:extLst>
      <p:ext uri="{BB962C8B-B14F-4D97-AF65-F5344CB8AC3E}">
        <p14:creationId xmlns:p14="http://schemas.microsoft.com/office/powerpoint/2010/main" val="26127264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3775" y="761397"/>
            <a:ext cx="10364451" cy="1596177"/>
          </a:xfrm>
        </p:spPr>
        <p:txBody>
          <a:bodyPr/>
          <a:lstStyle/>
          <a:p>
            <a:pPr algn="l"/>
            <a:r>
              <a:rPr lang="en-US" b="1" dirty="0">
                <a:solidFill>
                  <a:srgbClr val="C00000"/>
                </a:solidFill>
              </a:rPr>
              <a:t>II.</a:t>
            </a:r>
            <a:r>
              <a:rPr lang="en-US" b="1" dirty="0"/>
              <a:t> The Messiah’s greatness will span the earth and save </a:t>
            </a:r>
            <a:r>
              <a:rPr lang="en-US" b="1" u="sng" dirty="0"/>
              <a:t>believing</a:t>
            </a:r>
            <a:r>
              <a:rPr lang="en-US" b="1" dirty="0"/>
              <a:t> national Israel</a:t>
            </a:r>
            <a:r>
              <a:rPr lang="en-US" dirty="0"/>
              <a:t> </a:t>
            </a:r>
            <a:endParaRPr lang="en-US" b="1" dirty="0"/>
          </a:p>
        </p:txBody>
      </p:sp>
      <p:sp>
        <p:nvSpPr>
          <p:cNvPr id="3" name="Content Placeholder 2"/>
          <p:cNvSpPr>
            <a:spLocks noGrp="1"/>
          </p:cNvSpPr>
          <p:nvPr>
            <p:ph sz="quarter" idx="13"/>
          </p:nvPr>
        </p:nvSpPr>
        <p:spPr>
          <a:xfrm>
            <a:off x="318052" y="2357575"/>
            <a:ext cx="10960174" cy="4278870"/>
          </a:xfrm>
        </p:spPr>
        <p:txBody>
          <a:bodyPr>
            <a:normAutofit/>
          </a:bodyPr>
          <a:lstStyle/>
          <a:p>
            <a:pPr marL="457200" indent="-457200">
              <a:buFont typeface="+mj-lt"/>
              <a:buAutoNum type="alphaUcPeriod"/>
            </a:pPr>
            <a:r>
              <a:rPr lang="en-US" sz="2800" b="1" dirty="0"/>
              <a:t>The Messiah will restore hope to hopeless Israel </a:t>
            </a:r>
            <a:r>
              <a:rPr lang="en-US" sz="2800" b="1" i="1" dirty="0">
                <a:solidFill>
                  <a:srgbClr val="C00000"/>
                </a:solidFill>
              </a:rPr>
              <a:t>(verses 1-3)</a:t>
            </a:r>
            <a:endParaRPr lang="en-US" sz="2800" b="1" dirty="0">
              <a:solidFill>
                <a:srgbClr val="C00000"/>
              </a:solidFill>
            </a:endParaRPr>
          </a:p>
          <a:p>
            <a:pPr marL="457200" indent="-457200">
              <a:buFont typeface="+mj-lt"/>
              <a:buAutoNum type="alphaUcPeriod"/>
            </a:pPr>
            <a:r>
              <a:rPr lang="en-US" sz="2800" b="1" dirty="0"/>
              <a:t>The might of Israel will be the might of her Messiah </a:t>
            </a:r>
            <a:r>
              <a:rPr lang="en-US" sz="2800" b="1" i="1" dirty="0">
                <a:solidFill>
                  <a:srgbClr val="C00000"/>
                </a:solidFill>
              </a:rPr>
              <a:t>(verses 4-5)</a:t>
            </a:r>
            <a:r>
              <a:rPr lang="en-US" sz="2800" b="1" dirty="0">
                <a:solidFill>
                  <a:srgbClr val="C00000"/>
                </a:solidFill>
              </a:rPr>
              <a:t> </a:t>
            </a:r>
            <a:endParaRPr lang="en-US" sz="4400" b="1" dirty="0">
              <a:solidFill>
                <a:srgbClr val="C00000"/>
              </a:solidFill>
            </a:endParaRPr>
          </a:p>
        </p:txBody>
      </p:sp>
    </p:spTree>
    <p:extLst>
      <p:ext uri="{BB962C8B-B14F-4D97-AF65-F5344CB8AC3E}">
        <p14:creationId xmlns:p14="http://schemas.microsoft.com/office/powerpoint/2010/main" val="38067728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3775" y="761397"/>
            <a:ext cx="10364451" cy="1596177"/>
          </a:xfrm>
        </p:spPr>
        <p:txBody>
          <a:bodyPr/>
          <a:lstStyle/>
          <a:p>
            <a:pPr algn="l"/>
            <a:r>
              <a:rPr lang="en-US" b="1" dirty="0">
                <a:solidFill>
                  <a:srgbClr val="C00000"/>
                </a:solidFill>
              </a:rPr>
              <a:t>III.</a:t>
            </a:r>
            <a:r>
              <a:rPr lang="en-US" b="1" dirty="0"/>
              <a:t> The Messiah will make the greatness of His people Israel span the earth </a:t>
            </a:r>
          </a:p>
        </p:txBody>
      </p:sp>
      <p:sp>
        <p:nvSpPr>
          <p:cNvPr id="3" name="Content Placeholder 2"/>
          <p:cNvSpPr>
            <a:spLocks noGrp="1"/>
          </p:cNvSpPr>
          <p:nvPr>
            <p:ph sz="quarter" idx="13"/>
          </p:nvPr>
        </p:nvSpPr>
        <p:spPr>
          <a:xfrm>
            <a:off x="318052" y="2357575"/>
            <a:ext cx="10960174" cy="4278870"/>
          </a:xfrm>
        </p:spPr>
        <p:txBody>
          <a:bodyPr>
            <a:normAutofit/>
          </a:bodyPr>
          <a:lstStyle/>
          <a:p>
            <a:pPr marL="457200" indent="-457200">
              <a:buFont typeface="+mj-lt"/>
              <a:buAutoNum type="alphaUcPeriod"/>
            </a:pPr>
            <a:r>
              <a:rPr lang="en-US" sz="2800" b="1" dirty="0"/>
              <a:t>Israel, too little among the nations, becomes a force to be reckoned with among the nations </a:t>
            </a:r>
            <a:r>
              <a:rPr lang="en-US" sz="2800" b="1" i="1" dirty="0">
                <a:solidFill>
                  <a:srgbClr val="C00000"/>
                </a:solidFill>
              </a:rPr>
              <a:t>(verses 6-9)</a:t>
            </a:r>
            <a:endParaRPr lang="en-US" sz="2800" b="1" dirty="0">
              <a:solidFill>
                <a:srgbClr val="C00000"/>
              </a:solidFill>
            </a:endParaRPr>
          </a:p>
          <a:p>
            <a:pPr marL="457200" indent="-457200">
              <a:buFont typeface="+mj-lt"/>
              <a:buAutoNum type="alphaUcPeriod"/>
            </a:pPr>
            <a:r>
              <a:rPr lang="en-US" sz="2800" b="1" dirty="0"/>
              <a:t>Israel will be mighty because our mighty God will purify His people and be mighty through them </a:t>
            </a:r>
            <a:r>
              <a:rPr lang="en-US" sz="2800" b="1" i="1" dirty="0">
                <a:solidFill>
                  <a:srgbClr val="C00000"/>
                </a:solidFill>
              </a:rPr>
              <a:t>(verses 10-15)</a:t>
            </a:r>
            <a:r>
              <a:rPr lang="en-US" sz="2800" b="1" dirty="0">
                <a:solidFill>
                  <a:srgbClr val="C00000"/>
                </a:solidFill>
              </a:rPr>
              <a:t> </a:t>
            </a:r>
            <a:endParaRPr lang="en-US" sz="4400" b="1" dirty="0">
              <a:solidFill>
                <a:srgbClr val="C00000"/>
              </a:solidFill>
            </a:endParaRPr>
          </a:p>
        </p:txBody>
      </p:sp>
    </p:spTree>
    <p:extLst>
      <p:ext uri="{BB962C8B-B14F-4D97-AF65-F5344CB8AC3E}">
        <p14:creationId xmlns:p14="http://schemas.microsoft.com/office/powerpoint/2010/main" val="11281263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2000" t="-22000" r="2000" b="-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1791" y="2305951"/>
            <a:ext cx="11688417" cy="2509213"/>
          </a:xfrm>
        </p:spPr>
        <p:txBody>
          <a:bodyPr>
            <a:normAutofit fontScale="90000"/>
          </a:bodyPr>
          <a:lstStyle/>
          <a:p>
            <a:r>
              <a:rPr lang="en-US" b="1" dirty="0">
                <a:ln>
                  <a:solidFill>
                    <a:srgbClr val="0070C0"/>
                  </a:solidFill>
                </a:ln>
                <a:solidFill>
                  <a:schemeClr val="bg1"/>
                </a:solidFill>
              </a:rPr>
              <a:t>“</a:t>
            </a:r>
            <a:r>
              <a:rPr lang="en-US" b="1" i="1" dirty="0">
                <a:ln>
                  <a:solidFill>
                    <a:srgbClr val="0070C0"/>
                  </a:solidFill>
                </a:ln>
                <a:solidFill>
                  <a:schemeClr val="bg1"/>
                </a:solidFill>
              </a:rPr>
              <a:t>Let not a wise man boast of his wisdom, and let not the mighty man boast of his might, let not a rich man boast of his riches; but let him who boasts boast of this, that he understands and knows Me</a:t>
            </a:r>
            <a:r>
              <a:rPr lang="en-US" b="1" dirty="0">
                <a:ln>
                  <a:solidFill>
                    <a:srgbClr val="0070C0"/>
                  </a:solidFill>
                </a:ln>
                <a:solidFill>
                  <a:schemeClr val="bg1"/>
                </a:solidFill>
              </a:rPr>
              <a:t>.”</a:t>
            </a:r>
            <a:endParaRPr lang="en-US" b="1" i="1" cap="none" dirty="0">
              <a:ln>
                <a:solidFill>
                  <a:srgbClr val="0070C0"/>
                </a:solidFill>
              </a:ln>
              <a:solidFill>
                <a:schemeClr val="bg1"/>
              </a:solidFill>
            </a:endParaRPr>
          </a:p>
        </p:txBody>
      </p:sp>
      <p:sp>
        <p:nvSpPr>
          <p:cNvPr id="3" name="Subtitle 2"/>
          <p:cNvSpPr>
            <a:spLocks noGrp="1"/>
          </p:cNvSpPr>
          <p:nvPr>
            <p:ph type="subTitle" idx="1"/>
          </p:nvPr>
        </p:nvSpPr>
        <p:spPr>
          <a:xfrm>
            <a:off x="1988488" y="4545495"/>
            <a:ext cx="9951720" cy="927653"/>
          </a:xfrm>
          <a:ln w="28575">
            <a:noFill/>
          </a:ln>
        </p:spPr>
        <p:txBody>
          <a:bodyPr>
            <a:noAutofit/>
          </a:bodyPr>
          <a:lstStyle/>
          <a:p>
            <a:pPr algn="r"/>
            <a:endParaRPr lang="en-US" sz="3600" b="1" cap="none" dirty="0">
              <a:ln w="6600">
                <a:solidFill>
                  <a:srgbClr val="FF0000"/>
                </a:solidFill>
                <a:prstDash val="solid"/>
              </a:ln>
              <a:solidFill>
                <a:schemeClr val="bg1"/>
              </a:solidFill>
            </a:endParaRPr>
          </a:p>
          <a:p>
            <a:pPr algn="r"/>
            <a:endParaRPr lang="en-US" sz="3600" b="1" cap="none" dirty="0">
              <a:ln w="6600">
                <a:solidFill>
                  <a:srgbClr val="FF0000"/>
                </a:solidFill>
                <a:prstDash val="solid"/>
              </a:ln>
              <a:solidFill>
                <a:schemeClr val="bg1"/>
              </a:solidFill>
            </a:endParaRPr>
          </a:p>
          <a:p>
            <a:pPr algn="r"/>
            <a:r>
              <a:rPr lang="en-US" sz="3600" b="1" cap="none" dirty="0">
                <a:ln w="6600">
                  <a:solidFill>
                    <a:srgbClr val="0070C0"/>
                  </a:solidFill>
                  <a:prstDash val="solid"/>
                </a:ln>
                <a:solidFill>
                  <a:schemeClr val="bg1"/>
                </a:solidFill>
              </a:rPr>
              <a:t>Jeremiah 9:2324</a:t>
            </a:r>
          </a:p>
        </p:txBody>
      </p:sp>
    </p:spTree>
    <p:extLst>
      <p:ext uri="{BB962C8B-B14F-4D97-AF65-F5344CB8AC3E}">
        <p14:creationId xmlns:p14="http://schemas.microsoft.com/office/powerpoint/2010/main" val="352343496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2592</TotalTime>
  <Words>480</Words>
  <Application>Microsoft Macintosh PowerPoint</Application>
  <PresentationFormat>Custom</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Droplet</vt:lpstr>
      <vt:lpstr>Jesus Messiah, Lion of Judah</vt:lpstr>
      <vt:lpstr>I. The kingdom is the most thoroughly addressed New Testament topic which we never talk about!</vt:lpstr>
      <vt:lpstr>PowerPoint Presentation</vt:lpstr>
      <vt:lpstr>I. The kingdom is the most thoroughly addressed New Testament topic which we never talk about!</vt:lpstr>
      <vt:lpstr>PowerPoint Presentation</vt:lpstr>
      <vt:lpstr>II. The Messiah’s greatness will span the earth and save believing national Israel </vt:lpstr>
      <vt:lpstr>III. The Messiah will make the greatness of His people Israel span the earth </vt:lpstr>
      <vt:lpstr>“Let not a wise man boast of his wisdom, and let not the mighty man boast of his might, let not a rich man boast of his riches; but let him who boasts boast of this, that he understands and knows 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Leptondale Bible Church</cp:lastModifiedBy>
  <cp:revision>72</cp:revision>
  <dcterms:created xsi:type="dcterms:W3CDTF">2016-09-20T14:47:08Z</dcterms:created>
  <dcterms:modified xsi:type="dcterms:W3CDTF">2016-11-26T16:01:06Z</dcterms:modified>
</cp:coreProperties>
</file>