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6" r:id="rId3"/>
    <p:sldId id="283" r:id="rId4"/>
    <p:sldId id="284" r:id="rId5"/>
    <p:sldId id="285" r:id="rId6"/>
    <p:sldId id="267" r:id="rId7"/>
    <p:sldId id="268" r:id="rId8"/>
    <p:sldId id="286"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292F"/>
    <a:srgbClr val="333137"/>
    <a:srgbClr val="7C7787"/>
    <a:srgbClr val="DD957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2" autoAdjust="0"/>
    <p:restoredTop sz="94660"/>
  </p:normalViewPr>
  <p:slideViewPr>
    <p:cSldViewPr snapToGrid="0">
      <p:cViewPr varScale="1">
        <p:scale>
          <a:sx n="102" d="100"/>
          <a:sy n="102" d="100"/>
        </p:scale>
        <p:origin x="-288" y="-11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0DEE1FD-432A-47AB-8C7B-882B5C355F43}" type="datetimeFigureOut">
              <a:rPr lang="en-US" smtClean="0"/>
              <a:t>11/17/16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0D634D-EC85-4244-ABD3-581CCF44265D}" type="slidenum">
              <a:rPr lang="en-US" smtClean="0"/>
              <a:t>‹#›</a:t>
            </a:fld>
            <a:endParaRPr lang="en-US"/>
          </a:p>
        </p:txBody>
      </p:sp>
    </p:spTree>
    <p:extLst>
      <p:ext uri="{BB962C8B-B14F-4D97-AF65-F5344CB8AC3E}">
        <p14:creationId xmlns:p14="http://schemas.microsoft.com/office/powerpoint/2010/main" val="42764983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0DEE1FD-432A-47AB-8C7B-882B5C355F43}" type="datetimeFigureOut">
              <a:rPr lang="en-US" smtClean="0"/>
              <a:t>11/17/16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0D634D-EC85-4244-ABD3-581CCF44265D}" type="slidenum">
              <a:rPr lang="en-US" smtClean="0"/>
              <a:t>‹#›</a:t>
            </a:fld>
            <a:endParaRPr lang="en-US"/>
          </a:p>
        </p:txBody>
      </p:sp>
    </p:spTree>
    <p:extLst>
      <p:ext uri="{BB962C8B-B14F-4D97-AF65-F5344CB8AC3E}">
        <p14:creationId xmlns:p14="http://schemas.microsoft.com/office/powerpoint/2010/main" val="3187564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0DEE1FD-432A-47AB-8C7B-882B5C355F43}" type="datetimeFigureOut">
              <a:rPr lang="en-US" smtClean="0"/>
              <a:t>11/17/16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0D634D-EC85-4244-ABD3-581CCF44265D}" type="slidenum">
              <a:rPr lang="en-US" smtClean="0"/>
              <a:t>‹#›</a:t>
            </a:fld>
            <a:endParaRPr lang="en-US"/>
          </a:p>
        </p:txBody>
      </p:sp>
    </p:spTree>
    <p:extLst>
      <p:ext uri="{BB962C8B-B14F-4D97-AF65-F5344CB8AC3E}">
        <p14:creationId xmlns:p14="http://schemas.microsoft.com/office/powerpoint/2010/main" val="35196537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0DEE1FD-432A-47AB-8C7B-882B5C355F43}" type="datetimeFigureOut">
              <a:rPr lang="en-US" smtClean="0"/>
              <a:t>11/17/16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0D634D-EC85-4244-ABD3-581CCF44265D}" type="slidenum">
              <a:rPr lang="en-US" smtClean="0"/>
              <a:t>‹#›</a:t>
            </a:fld>
            <a:endParaRPr 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5899312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0DEE1FD-432A-47AB-8C7B-882B5C355F43}" type="datetimeFigureOut">
              <a:rPr lang="en-US" smtClean="0"/>
              <a:t>11/17/16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0D634D-EC85-4244-ABD3-581CCF44265D}" type="slidenum">
              <a:rPr lang="en-US" smtClean="0"/>
              <a:t>‹#›</a:t>
            </a:fld>
            <a:endParaRPr lang="en-US"/>
          </a:p>
        </p:txBody>
      </p:sp>
    </p:spTree>
    <p:extLst>
      <p:ext uri="{BB962C8B-B14F-4D97-AF65-F5344CB8AC3E}">
        <p14:creationId xmlns:p14="http://schemas.microsoft.com/office/powerpoint/2010/main" val="20691560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F0DEE1FD-432A-47AB-8C7B-882B5C355F43}" type="datetimeFigureOut">
              <a:rPr lang="en-US" smtClean="0"/>
              <a:t>11/17/16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0D634D-EC85-4244-ABD3-581CCF44265D}" type="slidenum">
              <a:rPr lang="en-US" smtClean="0"/>
              <a:t>‹#›</a:t>
            </a:fld>
            <a:endParaRPr lang="en-US"/>
          </a:p>
        </p:txBody>
      </p:sp>
    </p:spTree>
    <p:extLst>
      <p:ext uri="{BB962C8B-B14F-4D97-AF65-F5344CB8AC3E}">
        <p14:creationId xmlns:p14="http://schemas.microsoft.com/office/powerpoint/2010/main" val="7568046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F0DEE1FD-432A-47AB-8C7B-882B5C355F43}" type="datetimeFigureOut">
              <a:rPr lang="en-US" smtClean="0"/>
              <a:t>11/17/16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0D634D-EC85-4244-ABD3-581CCF44265D}" type="slidenum">
              <a:rPr lang="en-US" smtClean="0"/>
              <a:t>‹#›</a:t>
            </a:fld>
            <a:endParaRPr lang="en-US"/>
          </a:p>
        </p:txBody>
      </p:sp>
    </p:spTree>
    <p:extLst>
      <p:ext uri="{BB962C8B-B14F-4D97-AF65-F5344CB8AC3E}">
        <p14:creationId xmlns:p14="http://schemas.microsoft.com/office/powerpoint/2010/main" val="26940954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DEE1FD-432A-47AB-8C7B-882B5C355F43}" type="datetimeFigureOut">
              <a:rPr lang="en-US" smtClean="0"/>
              <a:t>11/17/16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0D634D-EC85-4244-ABD3-581CCF44265D}" type="slidenum">
              <a:rPr lang="en-US" smtClean="0"/>
              <a:t>‹#›</a:t>
            </a:fld>
            <a:endParaRPr lang="en-US"/>
          </a:p>
        </p:txBody>
      </p:sp>
    </p:spTree>
    <p:extLst>
      <p:ext uri="{BB962C8B-B14F-4D97-AF65-F5344CB8AC3E}">
        <p14:creationId xmlns:p14="http://schemas.microsoft.com/office/powerpoint/2010/main" val="12545706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DEE1FD-432A-47AB-8C7B-882B5C355F43}" type="datetimeFigureOut">
              <a:rPr lang="en-US" smtClean="0"/>
              <a:t>11/17/16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0D634D-EC85-4244-ABD3-581CCF44265D}" type="slidenum">
              <a:rPr lang="en-US" smtClean="0"/>
              <a:t>‹#›</a:t>
            </a:fld>
            <a:endParaRPr lang="en-US"/>
          </a:p>
        </p:txBody>
      </p:sp>
    </p:spTree>
    <p:extLst>
      <p:ext uri="{BB962C8B-B14F-4D97-AF65-F5344CB8AC3E}">
        <p14:creationId xmlns:p14="http://schemas.microsoft.com/office/powerpoint/2010/main" val="911140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DEE1FD-432A-47AB-8C7B-882B5C355F43}" type="datetimeFigureOut">
              <a:rPr lang="en-US" smtClean="0"/>
              <a:t>11/17/16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0D634D-EC85-4244-ABD3-581CCF44265D}" type="slidenum">
              <a:rPr lang="en-US" smtClean="0"/>
              <a:t>‹#›</a:t>
            </a:fld>
            <a:endParaRPr lang="en-US"/>
          </a:p>
        </p:txBody>
      </p:sp>
    </p:spTree>
    <p:extLst>
      <p:ext uri="{BB962C8B-B14F-4D97-AF65-F5344CB8AC3E}">
        <p14:creationId xmlns:p14="http://schemas.microsoft.com/office/powerpoint/2010/main" val="3239923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0DEE1FD-432A-47AB-8C7B-882B5C355F43}" type="datetimeFigureOut">
              <a:rPr lang="en-US" smtClean="0"/>
              <a:t>11/17/16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0D634D-EC85-4244-ABD3-581CCF44265D}" type="slidenum">
              <a:rPr lang="en-US" smtClean="0"/>
              <a:t>‹#›</a:t>
            </a:fld>
            <a:endParaRPr lang="en-US"/>
          </a:p>
        </p:txBody>
      </p:sp>
    </p:spTree>
    <p:extLst>
      <p:ext uri="{BB962C8B-B14F-4D97-AF65-F5344CB8AC3E}">
        <p14:creationId xmlns:p14="http://schemas.microsoft.com/office/powerpoint/2010/main" val="4186757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0DEE1FD-432A-47AB-8C7B-882B5C355F43}" type="datetimeFigureOut">
              <a:rPr lang="en-US" smtClean="0"/>
              <a:t>11/17/16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0D634D-EC85-4244-ABD3-581CCF44265D}" type="slidenum">
              <a:rPr lang="en-US" smtClean="0"/>
              <a:t>‹#›</a:t>
            </a:fld>
            <a:endParaRPr lang="en-US"/>
          </a:p>
        </p:txBody>
      </p:sp>
    </p:spTree>
    <p:extLst>
      <p:ext uri="{BB962C8B-B14F-4D97-AF65-F5344CB8AC3E}">
        <p14:creationId xmlns:p14="http://schemas.microsoft.com/office/powerpoint/2010/main" val="4201590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DEE1FD-432A-47AB-8C7B-882B5C355F43}" type="datetimeFigureOut">
              <a:rPr lang="en-US" smtClean="0"/>
              <a:t>11/17/16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0D634D-EC85-4244-ABD3-581CCF44265D}" type="slidenum">
              <a:rPr lang="en-US" smtClean="0"/>
              <a:t>‹#›</a:t>
            </a:fld>
            <a:endParaRPr lang="en-US"/>
          </a:p>
        </p:txBody>
      </p:sp>
    </p:spTree>
    <p:extLst>
      <p:ext uri="{BB962C8B-B14F-4D97-AF65-F5344CB8AC3E}">
        <p14:creationId xmlns:p14="http://schemas.microsoft.com/office/powerpoint/2010/main" val="3453291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0DEE1FD-432A-47AB-8C7B-882B5C355F43}" type="datetimeFigureOut">
              <a:rPr lang="en-US" smtClean="0"/>
              <a:t>11/17/16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0D634D-EC85-4244-ABD3-581CCF44265D}" type="slidenum">
              <a:rPr lang="en-US" smtClean="0"/>
              <a:t>‹#›</a:t>
            </a:fld>
            <a:endParaRPr lang="en-US"/>
          </a:p>
        </p:txBody>
      </p:sp>
    </p:spTree>
    <p:extLst>
      <p:ext uri="{BB962C8B-B14F-4D97-AF65-F5344CB8AC3E}">
        <p14:creationId xmlns:p14="http://schemas.microsoft.com/office/powerpoint/2010/main" val="2876500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F0DEE1FD-432A-47AB-8C7B-882B5C355F43}" type="datetimeFigureOut">
              <a:rPr lang="en-US" smtClean="0"/>
              <a:t>11/17/16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0D634D-EC85-4244-ABD3-581CCF44265D}" type="slidenum">
              <a:rPr lang="en-US" smtClean="0"/>
              <a:t>‹#›</a:t>
            </a:fld>
            <a:endParaRPr lang="en-US"/>
          </a:p>
        </p:txBody>
      </p:sp>
    </p:spTree>
    <p:extLst>
      <p:ext uri="{BB962C8B-B14F-4D97-AF65-F5344CB8AC3E}">
        <p14:creationId xmlns:p14="http://schemas.microsoft.com/office/powerpoint/2010/main" val="66967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0DEE1FD-432A-47AB-8C7B-882B5C355F43}" type="datetimeFigureOut">
              <a:rPr lang="en-US" smtClean="0"/>
              <a:t>11/17/16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0D634D-EC85-4244-ABD3-581CCF44265D}" type="slidenum">
              <a:rPr lang="en-US" smtClean="0"/>
              <a:t>‹#›</a:t>
            </a:fld>
            <a:endParaRPr lang="en-US"/>
          </a:p>
        </p:txBody>
      </p:sp>
    </p:spTree>
    <p:extLst>
      <p:ext uri="{BB962C8B-B14F-4D97-AF65-F5344CB8AC3E}">
        <p14:creationId xmlns:p14="http://schemas.microsoft.com/office/powerpoint/2010/main" val="3631865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0DEE1FD-432A-47AB-8C7B-882B5C355F43}" type="datetimeFigureOut">
              <a:rPr lang="en-US" smtClean="0"/>
              <a:t>11/17/16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0D634D-EC85-4244-ABD3-581CCF44265D}" type="slidenum">
              <a:rPr lang="en-US" smtClean="0"/>
              <a:t>‹#›</a:t>
            </a:fld>
            <a:endParaRPr lang="en-US"/>
          </a:p>
        </p:txBody>
      </p:sp>
    </p:spTree>
    <p:extLst>
      <p:ext uri="{BB962C8B-B14F-4D97-AF65-F5344CB8AC3E}">
        <p14:creationId xmlns:p14="http://schemas.microsoft.com/office/powerpoint/2010/main" val="354883666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F0DEE1FD-432A-47AB-8C7B-882B5C355F43}" type="datetimeFigureOut">
              <a:rPr lang="en-US" smtClean="0"/>
              <a:t>11/17/16</a:t>
            </a:fld>
            <a:endParaRPr 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ED0D634D-EC85-4244-ABD3-581CCF44265D}" type="slidenum">
              <a:rPr lang="en-US" smtClean="0"/>
              <a:t>‹#›</a:t>
            </a:fld>
            <a:endParaRPr lang="en-US"/>
          </a:p>
        </p:txBody>
      </p:sp>
    </p:spTree>
    <p:extLst>
      <p:ext uri="{BB962C8B-B14F-4D97-AF65-F5344CB8AC3E}">
        <p14:creationId xmlns:p14="http://schemas.microsoft.com/office/powerpoint/2010/main" val="33269305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208212" y="26577"/>
            <a:ext cx="9619353" cy="2509213"/>
          </a:xfrm>
        </p:spPr>
        <p:txBody>
          <a:bodyPr/>
          <a:lstStyle/>
          <a:p>
            <a:pPr algn="r"/>
            <a:r>
              <a:rPr lang="en-US" b="1" i="1" cap="none" dirty="0">
                <a:ln w="6600">
                  <a:solidFill>
                    <a:srgbClr val="C00000"/>
                  </a:solidFill>
                  <a:prstDash val="solid"/>
                </a:ln>
                <a:solidFill>
                  <a:srgbClr val="C00000"/>
                </a:solidFill>
              </a:rPr>
              <a:t>Cultivate an Attitude</a:t>
            </a:r>
            <a:br>
              <a:rPr lang="en-US" b="1" i="1" cap="none" dirty="0">
                <a:ln w="6600">
                  <a:solidFill>
                    <a:srgbClr val="C00000"/>
                  </a:solidFill>
                  <a:prstDash val="solid"/>
                </a:ln>
                <a:solidFill>
                  <a:srgbClr val="C00000"/>
                </a:solidFill>
              </a:rPr>
            </a:br>
            <a:r>
              <a:rPr lang="en-US" b="1" i="1" cap="none" dirty="0">
                <a:ln w="6600">
                  <a:solidFill>
                    <a:srgbClr val="C00000"/>
                  </a:solidFill>
                  <a:prstDash val="solid"/>
                </a:ln>
                <a:solidFill>
                  <a:srgbClr val="C00000"/>
                </a:solidFill>
              </a:rPr>
              <a:t> of Gratitude!</a:t>
            </a:r>
          </a:p>
        </p:txBody>
      </p:sp>
      <p:sp>
        <p:nvSpPr>
          <p:cNvPr id="3" name="Subtitle 2"/>
          <p:cNvSpPr>
            <a:spLocks noGrp="1"/>
          </p:cNvSpPr>
          <p:nvPr>
            <p:ph type="subTitle" idx="1"/>
          </p:nvPr>
        </p:nvSpPr>
        <p:spPr>
          <a:xfrm>
            <a:off x="7258551" y="1394635"/>
            <a:ext cx="4460336" cy="1175929"/>
          </a:xfrm>
          <a:ln w="28575">
            <a:noFill/>
          </a:ln>
        </p:spPr>
        <p:txBody>
          <a:bodyPr>
            <a:noAutofit/>
          </a:bodyPr>
          <a:lstStyle/>
          <a:p>
            <a:pPr algn="r"/>
            <a:endParaRPr lang="en-US" sz="3600" b="1" i="1" cap="none" dirty="0">
              <a:ln w="6600">
                <a:solidFill>
                  <a:schemeClr val="tx1"/>
                </a:solidFill>
                <a:prstDash val="solid"/>
              </a:ln>
              <a:solidFill>
                <a:srgbClr val="FF0000"/>
              </a:solidFill>
            </a:endParaRPr>
          </a:p>
          <a:p>
            <a:pPr algn="r"/>
            <a:endParaRPr lang="en-US" sz="3600" b="1" i="1" cap="none" dirty="0">
              <a:ln w="6600">
                <a:solidFill>
                  <a:schemeClr val="tx1"/>
                </a:solidFill>
                <a:prstDash val="solid"/>
              </a:ln>
              <a:solidFill>
                <a:srgbClr val="FF0000"/>
              </a:solidFill>
            </a:endParaRPr>
          </a:p>
          <a:p>
            <a:pPr algn="r"/>
            <a:r>
              <a:rPr lang="en-US" sz="3600" b="1" i="1" cap="none" dirty="0">
                <a:ln w="6600">
                  <a:solidFill>
                    <a:schemeClr val="tx1"/>
                  </a:solidFill>
                  <a:prstDash val="solid"/>
                </a:ln>
                <a:solidFill>
                  <a:srgbClr val="FF0000"/>
                </a:solidFill>
              </a:rPr>
              <a:t>Luke 17:11-19</a:t>
            </a:r>
          </a:p>
        </p:txBody>
      </p:sp>
      <p:sp>
        <p:nvSpPr>
          <p:cNvPr id="4" name="TextBox 3"/>
          <p:cNvSpPr txBox="1"/>
          <p:nvPr/>
        </p:nvSpPr>
        <p:spPr>
          <a:xfrm>
            <a:off x="2524540" y="59634"/>
            <a:ext cx="9571386" cy="954107"/>
          </a:xfrm>
          <a:prstGeom prst="rect">
            <a:avLst/>
          </a:prstGeom>
          <a:noFill/>
        </p:spPr>
        <p:txBody>
          <a:bodyPr wrap="square" rtlCol="0">
            <a:spAutoFit/>
          </a:bodyPr>
          <a:lstStyle/>
          <a:p>
            <a:pPr algn="ctr"/>
            <a:r>
              <a:rPr lang="en-US" sz="2800" b="1" dirty="0">
                <a:ln w="6600">
                  <a:solidFill>
                    <a:schemeClr val="tx1"/>
                  </a:solidFill>
                  <a:prstDash val="solid"/>
                </a:ln>
              </a:rPr>
              <a:t>Warning! Close Encounters With The Savior Can Lead You To…</a:t>
            </a:r>
          </a:p>
        </p:txBody>
      </p:sp>
    </p:spTree>
    <p:extLst>
      <p:ext uri="{BB962C8B-B14F-4D97-AF65-F5344CB8AC3E}">
        <p14:creationId xmlns:p14="http://schemas.microsoft.com/office/powerpoint/2010/main" val="220743289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761397"/>
            <a:ext cx="10364451" cy="1596177"/>
          </a:xfrm>
        </p:spPr>
        <p:txBody>
          <a:bodyPr/>
          <a:lstStyle/>
          <a:p>
            <a:pPr algn="l"/>
            <a:r>
              <a:rPr lang="en-US" b="1" dirty="0">
                <a:solidFill>
                  <a:srgbClr val="C00000"/>
                </a:solidFill>
              </a:rPr>
              <a:t>I.</a:t>
            </a:r>
            <a:r>
              <a:rPr lang="en-US" b="1" dirty="0"/>
              <a:t> Jesus delivered ten lepers from their uncleanness </a:t>
            </a:r>
          </a:p>
        </p:txBody>
      </p:sp>
      <p:sp>
        <p:nvSpPr>
          <p:cNvPr id="3" name="Content Placeholder 2"/>
          <p:cNvSpPr>
            <a:spLocks noGrp="1"/>
          </p:cNvSpPr>
          <p:nvPr>
            <p:ph sz="quarter" idx="13"/>
          </p:nvPr>
        </p:nvSpPr>
        <p:spPr>
          <a:xfrm>
            <a:off x="318052" y="2357575"/>
            <a:ext cx="10960174" cy="4278870"/>
          </a:xfrm>
        </p:spPr>
        <p:txBody>
          <a:bodyPr>
            <a:normAutofit/>
          </a:bodyPr>
          <a:lstStyle/>
          <a:p>
            <a:pPr marL="457200" indent="-457200">
              <a:buFont typeface="+mj-lt"/>
              <a:buAutoNum type="alphaUcPeriod"/>
            </a:pPr>
            <a:r>
              <a:rPr lang="en-US" sz="2800" b="1" dirty="0"/>
              <a:t>These lepers suffered in the isolation of ceremonial uncleanness </a:t>
            </a:r>
            <a:r>
              <a:rPr lang="en-US" sz="2800" b="1" i="1" dirty="0"/>
              <a:t>(verses 11-13) </a:t>
            </a:r>
          </a:p>
        </p:txBody>
      </p:sp>
    </p:spTree>
    <p:extLst>
      <p:ext uri="{BB962C8B-B14F-4D97-AF65-F5344CB8AC3E}">
        <p14:creationId xmlns:p14="http://schemas.microsoft.com/office/powerpoint/2010/main" val="293153101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7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13774" y="1681292"/>
            <a:ext cx="10363826" cy="3424107"/>
          </a:xfrm>
        </p:spPr>
        <p:txBody>
          <a:bodyPr>
            <a:noAutofit/>
          </a:bodyPr>
          <a:lstStyle/>
          <a:p>
            <a:pPr marL="0" indent="0" algn="ctr">
              <a:buNone/>
            </a:pPr>
            <a:r>
              <a:rPr lang="en-US" sz="2800" b="1" dirty="0"/>
              <a:t>“As for the leper who has the infection, his clothes shall be torn, and the hair of his head shall be uncovered, and he shall cover his mustache and cry, ‘Unclean! Unclean!’ He shall remain unclean all the days during which he has the infection; he is unclean. </a:t>
            </a:r>
            <a:r>
              <a:rPr lang="en-US" sz="2800" b="1" u="sng" dirty="0"/>
              <a:t>He shall live alone</a:t>
            </a:r>
            <a:r>
              <a:rPr lang="en-US" sz="2800" b="1" dirty="0"/>
              <a:t>; </a:t>
            </a:r>
            <a:r>
              <a:rPr lang="en-US" sz="2800" b="1" u="sng" dirty="0"/>
              <a:t>his dwelling shall be outside the camp</a:t>
            </a:r>
            <a:r>
              <a:rPr lang="en-US" sz="2800" b="1" dirty="0"/>
              <a:t>.”</a:t>
            </a:r>
          </a:p>
          <a:p>
            <a:pPr marL="0" indent="0" algn="ctr">
              <a:buNone/>
            </a:pPr>
            <a:r>
              <a:rPr lang="en-US" sz="2800" b="1" i="1" dirty="0">
                <a:solidFill>
                  <a:srgbClr val="C00000"/>
                </a:solidFill>
              </a:rPr>
              <a:t>Leviticus 13:45-46 </a:t>
            </a:r>
          </a:p>
        </p:txBody>
      </p:sp>
    </p:spTree>
    <p:extLst>
      <p:ext uri="{BB962C8B-B14F-4D97-AF65-F5344CB8AC3E}">
        <p14:creationId xmlns:p14="http://schemas.microsoft.com/office/powerpoint/2010/main" val="34100546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761397"/>
            <a:ext cx="11278225" cy="1596177"/>
          </a:xfrm>
        </p:spPr>
        <p:txBody>
          <a:bodyPr/>
          <a:lstStyle/>
          <a:p>
            <a:pPr algn="l"/>
            <a:r>
              <a:rPr lang="en-US" b="1" dirty="0">
                <a:solidFill>
                  <a:srgbClr val="C00000"/>
                </a:solidFill>
              </a:rPr>
              <a:t>I.</a:t>
            </a:r>
            <a:r>
              <a:rPr lang="en-US" b="1" dirty="0"/>
              <a:t> Jesus delivered ten lepers from their uncleanness </a:t>
            </a:r>
          </a:p>
        </p:txBody>
      </p:sp>
      <p:sp>
        <p:nvSpPr>
          <p:cNvPr id="3" name="Content Placeholder 2"/>
          <p:cNvSpPr>
            <a:spLocks noGrp="1"/>
          </p:cNvSpPr>
          <p:nvPr>
            <p:ph sz="quarter" idx="13"/>
          </p:nvPr>
        </p:nvSpPr>
        <p:spPr>
          <a:xfrm>
            <a:off x="318052" y="2357575"/>
            <a:ext cx="11873948" cy="4278870"/>
          </a:xfrm>
        </p:spPr>
        <p:txBody>
          <a:bodyPr>
            <a:normAutofit/>
          </a:bodyPr>
          <a:lstStyle/>
          <a:p>
            <a:pPr marL="457200" indent="-457200">
              <a:buFont typeface="+mj-lt"/>
              <a:buAutoNum type="alphaUcPeriod"/>
            </a:pPr>
            <a:r>
              <a:rPr lang="en-US" sz="2800" b="1" dirty="0"/>
              <a:t>These lepers suffered in the isolation of ceremonial uncleanness </a:t>
            </a:r>
            <a:r>
              <a:rPr lang="en-US" sz="2800" b="1" i="1" dirty="0"/>
              <a:t>(verses 11-13)</a:t>
            </a:r>
          </a:p>
          <a:p>
            <a:pPr marL="457200" indent="-457200">
              <a:buFont typeface="+mj-lt"/>
              <a:buAutoNum type="alphaUcPeriod"/>
            </a:pPr>
            <a:r>
              <a:rPr lang="en-US" sz="2800" b="1" dirty="0"/>
              <a:t>Jesus determined to heal them of their leprosy </a:t>
            </a:r>
            <a:r>
              <a:rPr lang="en-US" sz="2800" b="1" i="1" dirty="0"/>
              <a:t>(verse 14a)</a:t>
            </a:r>
          </a:p>
          <a:p>
            <a:pPr marL="457200" indent="-457200">
              <a:buFont typeface="+mj-lt"/>
              <a:buAutoNum type="alphaUcPeriod"/>
            </a:pPr>
            <a:r>
              <a:rPr lang="en-US" sz="2800" b="1" dirty="0"/>
              <a:t>Jesus delivered all of them from their uncleanness “as they were going” </a:t>
            </a:r>
            <a:r>
              <a:rPr lang="en-US" sz="2800" b="1" i="1" dirty="0"/>
              <a:t>(verse 14b)</a:t>
            </a:r>
            <a:r>
              <a:rPr lang="en-US" sz="2800" b="1" dirty="0"/>
              <a:t>  </a:t>
            </a:r>
          </a:p>
          <a:p>
            <a:pPr marL="971550" lvl="1" indent="-514350">
              <a:buFont typeface="+mj-lt"/>
              <a:buAutoNum type="arabicPeriod"/>
            </a:pPr>
            <a:r>
              <a:rPr lang="en-US" sz="2600" b="1" i="1" dirty="0">
                <a:solidFill>
                  <a:srgbClr val="C00000"/>
                </a:solidFill>
              </a:rPr>
              <a:t>Jesus makes a dangerous distinction about saving faith (Luke 4:14-30)</a:t>
            </a:r>
          </a:p>
          <a:p>
            <a:pPr marL="971550" lvl="1" indent="-514350">
              <a:buFont typeface="+mj-lt"/>
              <a:buAutoNum type="arabicPeriod"/>
            </a:pPr>
            <a:r>
              <a:rPr lang="en-US" sz="2600" b="1" i="1" dirty="0">
                <a:solidFill>
                  <a:srgbClr val="C00000"/>
                </a:solidFill>
              </a:rPr>
              <a:t>One of these faithful gentiles was a Syrian leper named Naaman</a:t>
            </a:r>
          </a:p>
          <a:p>
            <a:pPr marL="971550" lvl="1" indent="-514350">
              <a:buFont typeface="+mj-lt"/>
              <a:buAutoNum type="arabicPeriod"/>
            </a:pPr>
            <a:endParaRPr lang="en-US" sz="2600" b="1" i="1" dirty="0">
              <a:solidFill>
                <a:srgbClr val="C00000"/>
              </a:solidFill>
            </a:endParaRPr>
          </a:p>
        </p:txBody>
      </p:sp>
    </p:spTree>
    <p:extLst>
      <p:ext uri="{BB962C8B-B14F-4D97-AF65-F5344CB8AC3E}">
        <p14:creationId xmlns:p14="http://schemas.microsoft.com/office/powerpoint/2010/main" val="356068774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50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ircle(in)">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ircle(in)">
                                      <p:cBhvr>
                                        <p:cTn id="2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13774" y="1881317"/>
            <a:ext cx="10363826" cy="3424107"/>
          </a:xfrm>
        </p:spPr>
        <p:txBody>
          <a:bodyPr>
            <a:noAutofit/>
          </a:bodyPr>
          <a:lstStyle/>
          <a:p>
            <a:pPr marL="0" indent="0" algn="ctr">
              <a:buNone/>
            </a:pPr>
            <a:r>
              <a:rPr lang="en-US" sz="2800" b="1" dirty="0"/>
              <a:t>“Behold now, I know that there is no God in all the earth, but in Israel…your servant will no longer offer burnt offering nor will he sacrifice to other gods, but to the </a:t>
            </a:r>
            <a:r>
              <a:rPr lang="en-US" sz="2800" b="1" cap="small" dirty="0"/>
              <a:t>Lord</a:t>
            </a:r>
            <a:r>
              <a:rPr lang="en-US" sz="2800" b="1" dirty="0"/>
              <a:t>” </a:t>
            </a:r>
          </a:p>
          <a:p>
            <a:pPr marL="0" indent="0" algn="ctr">
              <a:buNone/>
            </a:pPr>
            <a:r>
              <a:rPr lang="en-US" sz="2800" b="1" i="1" dirty="0">
                <a:solidFill>
                  <a:srgbClr val="C00000"/>
                </a:solidFill>
              </a:rPr>
              <a:t>2 Kings 5:15 &amp; 17</a:t>
            </a:r>
            <a:endParaRPr lang="en-US" sz="3600" b="1" i="1" dirty="0">
              <a:solidFill>
                <a:srgbClr val="C00000"/>
              </a:solidFill>
            </a:endParaRPr>
          </a:p>
        </p:txBody>
      </p:sp>
    </p:spTree>
    <p:extLst>
      <p:ext uri="{BB962C8B-B14F-4D97-AF65-F5344CB8AC3E}">
        <p14:creationId xmlns:p14="http://schemas.microsoft.com/office/powerpoint/2010/main" val="60493683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solidFill>
                  <a:srgbClr val="C00000"/>
                </a:solidFill>
              </a:rPr>
              <a:t>II.</a:t>
            </a:r>
            <a:r>
              <a:rPr lang="en-US" b="1" dirty="0"/>
              <a:t> Jesus saved a </a:t>
            </a:r>
            <a:r>
              <a:rPr lang="en-US" b="1" u="sng" dirty="0"/>
              <a:t>thankful</a:t>
            </a:r>
            <a:r>
              <a:rPr lang="en-US" b="1" dirty="0"/>
              <a:t> Samaritan leper because of his faith</a:t>
            </a:r>
          </a:p>
        </p:txBody>
      </p:sp>
      <p:sp>
        <p:nvSpPr>
          <p:cNvPr id="3" name="Content Placeholder 2"/>
          <p:cNvSpPr>
            <a:spLocks noGrp="1"/>
          </p:cNvSpPr>
          <p:nvPr>
            <p:ph sz="quarter" idx="13"/>
          </p:nvPr>
        </p:nvSpPr>
        <p:spPr>
          <a:xfrm>
            <a:off x="318052" y="2214695"/>
            <a:ext cx="10960174" cy="4278870"/>
          </a:xfrm>
        </p:spPr>
        <p:txBody>
          <a:bodyPr>
            <a:normAutofit/>
          </a:bodyPr>
          <a:lstStyle/>
          <a:p>
            <a:pPr marL="457200" indent="-457200">
              <a:buFont typeface="+mj-lt"/>
              <a:buAutoNum type="alphaUcPeriod"/>
            </a:pPr>
            <a:r>
              <a:rPr lang="en-US" sz="2800" b="1" dirty="0"/>
              <a:t>The Samaritan leper demonstrated an attitude of gratitude </a:t>
            </a:r>
            <a:r>
              <a:rPr lang="en-US" sz="2800" b="1" i="1" dirty="0"/>
              <a:t>(verses 15-16) </a:t>
            </a:r>
          </a:p>
          <a:p>
            <a:pPr marL="457200" indent="-457200">
              <a:buFont typeface="+mj-lt"/>
              <a:buAutoNum type="alphaUcPeriod"/>
            </a:pPr>
            <a:r>
              <a:rPr lang="en-US" sz="2800" b="1" dirty="0"/>
              <a:t>Jesus </a:t>
            </a:r>
            <a:r>
              <a:rPr lang="en-US" sz="2800" b="1" u="sng" dirty="0"/>
              <a:t>emphatically contrasts</a:t>
            </a:r>
            <a:r>
              <a:rPr lang="en-US" sz="2800" b="1" dirty="0"/>
              <a:t> the Samaritan’s attitude with the other nine lepers </a:t>
            </a:r>
            <a:r>
              <a:rPr lang="en-US" sz="2800" b="1" i="1" dirty="0"/>
              <a:t>(Verses 17-18)</a:t>
            </a:r>
          </a:p>
          <a:p>
            <a:pPr marL="457200" indent="-457200">
              <a:buFont typeface="+mj-lt"/>
              <a:buAutoNum type="alphaUcPeriod"/>
            </a:pPr>
            <a:r>
              <a:rPr lang="en-US" sz="2800" b="1" dirty="0"/>
              <a:t>The Samaritan's attitude of gratitude was the fruit of his saving faith in Jesus </a:t>
            </a:r>
            <a:r>
              <a:rPr lang="en-US" sz="2800" b="1" i="1" dirty="0"/>
              <a:t>(verse 19)</a:t>
            </a:r>
            <a:r>
              <a:rPr lang="en-US" sz="2800" b="1" dirty="0"/>
              <a:t> </a:t>
            </a:r>
          </a:p>
          <a:p>
            <a:pPr marL="971550" lvl="1" indent="-514350">
              <a:buFont typeface="+mj-lt"/>
              <a:buAutoNum type="arabicPeriod"/>
            </a:pPr>
            <a:r>
              <a:rPr lang="en-US" sz="2600" b="1" i="1" dirty="0">
                <a:solidFill>
                  <a:srgbClr val="C00000"/>
                </a:solidFill>
              </a:rPr>
              <a:t>Being saved and being thankful: an illustration </a:t>
            </a:r>
          </a:p>
        </p:txBody>
      </p:sp>
    </p:spTree>
    <p:extLst>
      <p:ext uri="{BB962C8B-B14F-4D97-AF65-F5344CB8AC3E}">
        <p14:creationId xmlns:p14="http://schemas.microsoft.com/office/powerpoint/2010/main" val="322505153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solidFill>
                  <a:srgbClr val="C00000"/>
                </a:solidFill>
              </a:rPr>
              <a:t>III.</a:t>
            </a:r>
            <a:r>
              <a:rPr lang="en-US" b="1" dirty="0"/>
              <a:t> Cultivate an attitude of gratitude!</a:t>
            </a:r>
          </a:p>
        </p:txBody>
      </p:sp>
      <p:sp>
        <p:nvSpPr>
          <p:cNvPr id="3" name="Content Placeholder 2"/>
          <p:cNvSpPr>
            <a:spLocks noGrp="1"/>
          </p:cNvSpPr>
          <p:nvPr>
            <p:ph sz="quarter" idx="13"/>
          </p:nvPr>
        </p:nvSpPr>
        <p:spPr>
          <a:xfrm>
            <a:off x="318052" y="2214695"/>
            <a:ext cx="10960174" cy="4278870"/>
          </a:xfrm>
        </p:spPr>
        <p:txBody>
          <a:bodyPr>
            <a:normAutofit/>
          </a:bodyPr>
          <a:lstStyle/>
          <a:p>
            <a:pPr marL="0" indent="0">
              <a:buNone/>
            </a:pPr>
            <a:r>
              <a:rPr lang="en-US" sz="3200" b="1" i="1" dirty="0">
                <a:solidFill>
                  <a:srgbClr val="C00000"/>
                </a:solidFill>
              </a:rPr>
              <a:t>Thank god…</a:t>
            </a:r>
          </a:p>
          <a:p>
            <a:pPr marL="514350" indent="-514350">
              <a:buFont typeface="+mj-lt"/>
              <a:buAutoNum type="alphaUcPeriod"/>
            </a:pPr>
            <a:r>
              <a:rPr lang="en-US" sz="2800" b="1" dirty="0"/>
              <a:t>for every moment of his sustaining grace</a:t>
            </a:r>
          </a:p>
          <a:p>
            <a:pPr marL="514350" indent="-514350">
              <a:buFont typeface="+mj-lt"/>
              <a:buAutoNum type="alphaUcPeriod"/>
            </a:pPr>
            <a:r>
              <a:rPr lang="en-US" sz="2800" b="1" dirty="0"/>
              <a:t>by thankfully remembering all that he does in our lives</a:t>
            </a:r>
          </a:p>
          <a:p>
            <a:pPr marL="514350" indent="-514350">
              <a:buFont typeface="+mj-lt"/>
              <a:buAutoNum type="alphaUcPeriod"/>
            </a:pPr>
            <a:r>
              <a:rPr lang="en-US" sz="2800" b="1" dirty="0"/>
              <a:t>By thanking the people he uses to bless you</a:t>
            </a:r>
          </a:p>
          <a:p>
            <a:pPr marL="514350" indent="-514350">
              <a:buFont typeface="+mj-lt"/>
              <a:buAutoNum type="alphaUcPeriod"/>
            </a:pPr>
            <a:r>
              <a:rPr lang="en-US" sz="2800" b="1" dirty="0"/>
              <a:t>Even in moments when thanking him feels out of place </a:t>
            </a:r>
          </a:p>
          <a:p>
            <a:pPr marL="514350" indent="-514350">
              <a:buFont typeface="+mj-lt"/>
              <a:buAutoNum type="alphaUcPeriod"/>
            </a:pPr>
            <a:endParaRPr lang="en-US" sz="2800" b="1" dirty="0"/>
          </a:p>
          <a:p>
            <a:pPr marL="514350" indent="-514350">
              <a:buFont typeface="+mj-lt"/>
              <a:buAutoNum type="alphaUcPeriod"/>
            </a:pPr>
            <a:endParaRPr lang="en-US" sz="2800" b="1" dirty="0"/>
          </a:p>
        </p:txBody>
      </p:sp>
    </p:spTree>
    <p:extLst>
      <p:ext uri="{BB962C8B-B14F-4D97-AF65-F5344CB8AC3E}">
        <p14:creationId xmlns:p14="http://schemas.microsoft.com/office/powerpoint/2010/main" val="270802966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5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circle(in)">
                                      <p:cBhvr>
                                        <p:cTn id="11" dur="20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circle(in)">
                                      <p:cBhvr>
                                        <p:cTn id="16" dur="2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circle(in)">
                                      <p:cBhvr>
                                        <p:cTn id="21" dur="20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circle(in)">
                                      <p:cBhvr>
                                        <p:cTn id="26"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208212" y="26577"/>
            <a:ext cx="9619353" cy="2509213"/>
          </a:xfrm>
        </p:spPr>
        <p:txBody>
          <a:bodyPr/>
          <a:lstStyle/>
          <a:p>
            <a:pPr algn="r"/>
            <a:r>
              <a:rPr lang="en-US" b="1" i="1" cap="none" dirty="0">
                <a:ln w="6600">
                  <a:solidFill>
                    <a:srgbClr val="C00000"/>
                  </a:solidFill>
                  <a:prstDash val="solid"/>
                </a:ln>
                <a:solidFill>
                  <a:srgbClr val="C00000"/>
                </a:solidFill>
              </a:rPr>
              <a:t>Cultivate an Attitude</a:t>
            </a:r>
            <a:br>
              <a:rPr lang="en-US" b="1" i="1" cap="none" dirty="0">
                <a:ln w="6600">
                  <a:solidFill>
                    <a:srgbClr val="C00000"/>
                  </a:solidFill>
                  <a:prstDash val="solid"/>
                </a:ln>
                <a:solidFill>
                  <a:srgbClr val="C00000"/>
                </a:solidFill>
              </a:rPr>
            </a:br>
            <a:r>
              <a:rPr lang="en-US" b="1" i="1" cap="none" dirty="0">
                <a:ln w="6600">
                  <a:solidFill>
                    <a:srgbClr val="C00000"/>
                  </a:solidFill>
                  <a:prstDash val="solid"/>
                </a:ln>
                <a:solidFill>
                  <a:srgbClr val="C00000"/>
                </a:solidFill>
              </a:rPr>
              <a:t> of Gratitude!</a:t>
            </a:r>
          </a:p>
        </p:txBody>
      </p:sp>
    </p:spTree>
    <p:extLst>
      <p:ext uri="{BB962C8B-B14F-4D97-AF65-F5344CB8AC3E}">
        <p14:creationId xmlns:p14="http://schemas.microsoft.com/office/powerpoint/2010/main" val="396705309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xmlns=""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TM04033925[[fn=Droplet]]</Template>
  <TotalTime>2338</TotalTime>
  <Words>372</Words>
  <Application>Microsoft Macintosh PowerPoint</Application>
  <PresentationFormat>Custom</PresentationFormat>
  <Paragraphs>29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Droplet</vt:lpstr>
      <vt:lpstr>Cultivate an Attitude  of Gratitude!</vt:lpstr>
      <vt:lpstr>I. Jesus delivered ten lepers from their uncleanness </vt:lpstr>
      <vt:lpstr>PowerPoint Presentation</vt:lpstr>
      <vt:lpstr>I. Jesus delivered ten lepers from their uncleanness </vt:lpstr>
      <vt:lpstr>PowerPoint Presentation</vt:lpstr>
      <vt:lpstr>II. Jesus saved a thankful Samaritan leper because of his faith</vt:lpstr>
      <vt:lpstr>III. Cultivate an attitude of gratitude!</vt:lpstr>
      <vt:lpstr>Cultivate an Attitude  of Gratitude!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User1</dc:creator>
  <cp:lastModifiedBy>Leptondale Bible Church</cp:lastModifiedBy>
  <cp:revision>64</cp:revision>
  <dcterms:created xsi:type="dcterms:W3CDTF">2016-09-20T14:47:08Z</dcterms:created>
  <dcterms:modified xsi:type="dcterms:W3CDTF">2016-11-17T19:39:00Z</dcterms:modified>
</cp:coreProperties>
</file>