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9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4" y="-5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DEA850-7334-43B6-8BA0-EA9521E45457}" type="datetimeFigureOut">
              <a:rPr lang="en-US" smtClean="0"/>
              <a:t>9/10/2016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43F5A4-8AE3-4438-A5F7-E5C1DA94156C}" type="slidenum">
              <a:rPr lang="en-US" smtClean="0"/>
              <a:t>‹#›</a:t>
            </a:fld>
            <a:endParaRPr lang="en-US"/>
          </a:p>
        </p:txBody>
      </p:sp>
    </p:spTree>
    <p:extLst>
      <p:ext uri="{BB962C8B-B14F-4D97-AF65-F5344CB8AC3E}">
        <p14:creationId xmlns:p14="http://schemas.microsoft.com/office/powerpoint/2010/main" val="2380796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43F5A4-8AE3-4438-A5F7-E5C1DA94156C}" type="slidenum">
              <a:rPr lang="en-US" smtClean="0"/>
              <a:t>29</a:t>
            </a:fld>
            <a:endParaRPr lang="en-US"/>
          </a:p>
        </p:txBody>
      </p:sp>
    </p:spTree>
    <p:extLst>
      <p:ext uri="{BB962C8B-B14F-4D97-AF65-F5344CB8AC3E}">
        <p14:creationId xmlns:p14="http://schemas.microsoft.com/office/powerpoint/2010/main" val="644601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43F5A4-8AE3-4438-A5F7-E5C1DA94156C}" type="slidenum">
              <a:rPr lang="en-US" smtClean="0"/>
              <a:t>32</a:t>
            </a:fld>
            <a:endParaRPr lang="en-US"/>
          </a:p>
        </p:txBody>
      </p:sp>
    </p:spTree>
    <p:extLst>
      <p:ext uri="{BB962C8B-B14F-4D97-AF65-F5344CB8AC3E}">
        <p14:creationId xmlns:p14="http://schemas.microsoft.com/office/powerpoint/2010/main" val="644601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43F5A4-8AE3-4438-A5F7-E5C1DA94156C}" type="slidenum">
              <a:rPr lang="en-US" smtClean="0"/>
              <a:t>36</a:t>
            </a:fld>
            <a:endParaRPr lang="en-US"/>
          </a:p>
        </p:txBody>
      </p:sp>
    </p:spTree>
    <p:extLst>
      <p:ext uri="{BB962C8B-B14F-4D97-AF65-F5344CB8AC3E}">
        <p14:creationId xmlns:p14="http://schemas.microsoft.com/office/powerpoint/2010/main" val="644601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43F5A4-8AE3-4438-A5F7-E5C1DA94156C}" type="slidenum">
              <a:rPr lang="en-US" smtClean="0"/>
              <a:t>38</a:t>
            </a:fld>
            <a:endParaRPr lang="en-US"/>
          </a:p>
        </p:txBody>
      </p:sp>
    </p:spTree>
    <p:extLst>
      <p:ext uri="{BB962C8B-B14F-4D97-AF65-F5344CB8AC3E}">
        <p14:creationId xmlns:p14="http://schemas.microsoft.com/office/powerpoint/2010/main" val="644601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5575C3-707A-43B1-BBDC-4C224344FC0E}"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D0A89-246A-4441-BAE4-BCDBBB45B6FC}" type="slidenum">
              <a:rPr lang="en-US" smtClean="0"/>
              <a:t>‹#›</a:t>
            </a:fld>
            <a:endParaRPr lang="en-US"/>
          </a:p>
        </p:txBody>
      </p:sp>
    </p:spTree>
    <p:extLst>
      <p:ext uri="{BB962C8B-B14F-4D97-AF65-F5344CB8AC3E}">
        <p14:creationId xmlns:p14="http://schemas.microsoft.com/office/powerpoint/2010/main" val="231629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575C3-707A-43B1-BBDC-4C224344FC0E}"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D0A89-246A-4441-BAE4-BCDBBB45B6FC}" type="slidenum">
              <a:rPr lang="en-US" smtClean="0"/>
              <a:t>‹#›</a:t>
            </a:fld>
            <a:endParaRPr lang="en-US"/>
          </a:p>
        </p:txBody>
      </p:sp>
    </p:spTree>
    <p:extLst>
      <p:ext uri="{BB962C8B-B14F-4D97-AF65-F5344CB8AC3E}">
        <p14:creationId xmlns:p14="http://schemas.microsoft.com/office/powerpoint/2010/main" val="469241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575C3-707A-43B1-BBDC-4C224344FC0E}"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D0A89-246A-4441-BAE4-BCDBBB45B6FC}" type="slidenum">
              <a:rPr lang="en-US" smtClean="0"/>
              <a:t>‹#›</a:t>
            </a:fld>
            <a:endParaRPr lang="en-US"/>
          </a:p>
        </p:txBody>
      </p:sp>
    </p:spTree>
    <p:extLst>
      <p:ext uri="{BB962C8B-B14F-4D97-AF65-F5344CB8AC3E}">
        <p14:creationId xmlns:p14="http://schemas.microsoft.com/office/powerpoint/2010/main" val="1228979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575C3-707A-43B1-BBDC-4C224344FC0E}"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D0A89-246A-4441-BAE4-BCDBBB45B6FC}" type="slidenum">
              <a:rPr lang="en-US" smtClean="0"/>
              <a:t>‹#›</a:t>
            </a:fld>
            <a:endParaRPr lang="en-US"/>
          </a:p>
        </p:txBody>
      </p:sp>
    </p:spTree>
    <p:extLst>
      <p:ext uri="{BB962C8B-B14F-4D97-AF65-F5344CB8AC3E}">
        <p14:creationId xmlns:p14="http://schemas.microsoft.com/office/powerpoint/2010/main" val="406986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5575C3-707A-43B1-BBDC-4C224344FC0E}"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D0A89-246A-4441-BAE4-BCDBBB45B6FC}" type="slidenum">
              <a:rPr lang="en-US" smtClean="0"/>
              <a:t>‹#›</a:t>
            </a:fld>
            <a:endParaRPr lang="en-US"/>
          </a:p>
        </p:txBody>
      </p:sp>
    </p:spTree>
    <p:extLst>
      <p:ext uri="{BB962C8B-B14F-4D97-AF65-F5344CB8AC3E}">
        <p14:creationId xmlns:p14="http://schemas.microsoft.com/office/powerpoint/2010/main" val="249543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5575C3-707A-43B1-BBDC-4C224344FC0E}"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6D0A89-246A-4441-BAE4-BCDBBB45B6FC}" type="slidenum">
              <a:rPr lang="en-US" smtClean="0"/>
              <a:t>‹#›</a:t>
            </a:fld>
            <a:endParaRPr lang="en-US"/>
          </a:p>
        </p:txBody>
      </p:sp>
    </p:spTree>
    <p:extLst>
      <p:ext uri="{BB962C8B-B14F-4D97-AF65-F5344CB8AC3E}">
        <p14:creationId xmlns:p14="http://schemas.microsoft.com/office/powerpoint/2010/main" val="3910966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5575C3-707A-43B1-BBDC-4C224344FC0E}" type="datetimeFigureOut">
              <a:rPr lang="en-US" smtClean="0"/>
              <a:t>9/10/2016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6D0A89-246A-4441-BAE4-BCDBBB45B6FC}" type="slidenum">
              <a:rPr lang="en-US" smtClean="0"/>
              <a:t>‹#›</a:t>
            </a:fld>
            <a:endParaRPr lang="en-US"/>
          </a:p>
        </p:txBody>
      </p:sp>
    </p:spTree>
    <p:extLst>
      <p:ext uri="{BB962C8B-B14F-4D97-AF65-F5344CB8AC3E}">
        <p14:creationId xmlns:p14="http://schemas.microsoft.com/office/powerpoint/2010/main" val="325432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5575C3-707A-43B1-BBDC-4C224344FC0E}" type="datetimeFigureOut">
              <a:rPr lang="en-US" smtClean="0"/>
              <a:t>9/10/2016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6D0A89-246A-4441-BAE4-BCDBBB45B6FC}" type="slidenum">
              <a:rPr lang="en-US" smtClean="0"/>
              <a:t>‹#›</a:t>
            </a:fld>
            <a:endParaRPr lang="en-US"/>
          </a:p>
        </p:txBody>
      </p:sp>
    </p:spTree>
    <p:extLst>
      <p:ext uri="{BB962C8B-B14F-4D97-AF65-F5344CB8AC3E}">
        <p14:creationId xmlns:p14="http://schemas.microsoft.com/office/powerpoint/2010/main" val="420270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575C3-707A-43B1-BBDC-4C224344FC0E}" type="datetimeFigureOut">
              <a:rPr lang="en-US" smtClean="0"/>
              <a:t>9/10/2016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6D0A89-246A-4441-BAE4-BCDBBB45B6FC}" type="slidenum">
              <a:rPr lang="en-US" smtClean="0"/>
              <a:t>‹#›</a:t>
            </a:fld>
            <a:endParaRPr lang="en-US"/>
          </a:p>
        </p:txBody>
      </p:sp>
    </p:spTree>
    <p:extLst>
      <p:ext uri="{BB962C8B-B14F-4D97-AF65-F5344CB8AC3E}">
        <p14:creationId xmlns:p14="http://schemas.microsoft.com/office/powerpoint/2010/main" val="32331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575C3-707A-43B1-BBDC-4C224344FC0E}"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6D0A89-246A-4441-BAE4-BCDBBB45B6FC}" type="slidenum">
              <a:rPr lang="en-US" smtClean="0"/>
              <a:t>‹#›</a:t>
            </a:fld>
            <a:endParaRPr lang="en-US"/>
          </a:p>
        </p:txBody>
      </p:sp>
    </p:spTree>
    <p:extLst>
      <p:ext uri="{BB962C8B-B14F-4D97-AF65-F5344CB8AC3E}">
        <p14:creationId xmlns:p14="http://schemas.microsoft.com/office/powerpoint/2010/main" val="137724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575C3-707A-43B1-BBDC-4C224344FC0E}"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6D0A89-246A-4441-BAE4-BCDBBB45B6FC}" type="slidenum">
              <a:rPr lang="en-US" smtClean="0"/>
              <a:t>‹#›</a:t>
            </a:fld>
            <a:endParaRPr lang="en-US"/>
          </a:p>
        </p:txBody>
      </p:sp>
    </p:spTree>
    <p:extLst>
      <p:ext uri="{BB962C8B-B14F-4D97-AF65-F5344CB8AC3E}">
        <p14:creationId xmlns:p14="http://schemas.microsoft.com/office/powerpoint/2010/main" val="352503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575C3-707A-43B1-BBDC-4C224344FC0E}" type="datetimeFigureOut">
              <a:rPr lang="en-US" smtClean="0"/>
              <a:t>9/10/2016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D0A89-246A-4441-BAE4-BCDBBB45B6FC}" type="slidenum">
              <a:rPr lang="en-US" smtClean="0"/>
              <a:t>‹#›</a:t>
            </a:fld>
            <a:endParaRPr lang="en-US"/>
          </a:p>
        </p:txBody>
      </p:sp>
    </p:spTree>
    <p:extLst>
      <p:ext uri="{BB962C8B-B14F-4D97-AF65-F5344CB8AC3E}">
        <p14:creationId xmlns:p14="http://schemas.microsoft.com/office/powerpoint/2010/main" val="3793131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biblegateway.com/passage/?search=1+Thessalonians+4:13-18&amp;version=NKJV#fen-NKJV-29618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blegateway.com/passage/?search=2+Thessalonians+2:1-3&amp;version=NKJV#fen-NKJV-29665b" TargetMode="External"/><Relationship Id="rId2" Type="http://schemas.openxmlformats.org/officeDocument/2006/relationships/hyperlink" Target="https://www.biblegateway.com/passage/?search=2+Thessalonians+2:1-3&amp;version=NKJV#fen-NKJV-29664a" TargetMode="External"/><Relationship Id="rId1" Type="http://schemas.openxmlformats.org/officeDocument/2006/relationships/slideLayout" Target="../slideLayouts/slideLayout2.xml"/><Relationship Id="rId5" Type="http://schemas.openxmlformats.org/officeDocument/2006/relationships/hyperlink" Target="https://www.biblegateway.com/passage/?search=2+Thessalonians+2:6-8&amp;version=NKJV#fen-NKJV-29669b" TargetMode="External"/><Relationship Id="rId4" Type="http://schemas.openxmlformats.org/officeDocument/2006/relationships/hyperlink" Target="https://www.biblegateway.com/passage/?search=2+Thessalonians+2:6-8&amp;version=NKJV#fen-NKJV-29669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iblegateway.com/passage/?search=John+14:1-3&amp;version=NKJV#fen-NKJV-26671b" TargetMode="External"/><Relationship Id="rId2" Type="http://schemas.openxmlformats.org/officeDocument/2006/relationships/hyperlink" Target="https://www.biblegateway.com/passage/?search=John+14:1-3&amp;version=NKJV#fen-NKJV-26671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biblegateway.com/passage/?search=1+John+2:28&amp;version=NKJV#fen-NKJV-30579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biblegateway.com/passage/?search=luke+21:34-36&amp;version=NKJV#fen-NKJV-25863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biblegateway.com/passage/?search=John+14:1-3&amp;version=NKJV#fen-NKJV-26671b" TargetMode="External"/><Relationship Id="rId2" Type="http://schemas.openxmlformats.org/officeDocument/2006/relationships/hyperlink" Target="https://www.biblegateway.com/passage/?search=John+14:1-3&amp;version=NKJV#fen-NKJV-26671a"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317625"/>
          </a:xfrm>
        </p:spPr>
        <p:txBody>
          <a:bodyPr>
            <a:normAutofit/>
          </a:bodyPr>
          <a:lstStyle/>
          <a:p>
            <a:r>
              <a:rPr lang="en-US" sz="3200" b="1" u="sng" dirty="0" smtClean="0">
                <a:latin typeface="Century Schoolbook" panose="02040604050505020304" pitchFamily="18" charset="0"/>
              </a:rPr>
              <a:t>1Thessalonians 4:13-18 </a:t>
            </a:r>
            <a:r>
              <a:rPr lang="en-US" sz="2000" b="1" u="sng" dirty="0" smtClean="0">
                <a:latin typeface="Century Schoolbook" panose="02040604050505020304" pitchFamily="18" charset="0"/>
              </a:rPr>
              <a:t>(NKJV)</a:t>
            </a:r>
            <a:r>
              <a:rPr lang="en-US" sz="3200" b="1" dirty="0" smtClean="0">
                <a:latin typeface="Century Schoolbook" panose="02040604050505020304" pitchFamily="18" charset="0"/>
              </a:rPr>
              <a:t/>
            </a:r>
            <a:br>
              <a:rPr lang="en-US" sz="3200" b="1" dirty="0" smtClean="0">
                <a:latin typeface="Century Schoolbook" panose="02040604050505020304" pitchFamily="18" charset="0"/>
              </a:rPr>
            </a:br>
            <a:r>
              <a:rPr lang="en-US" sz="2400" b="1" dirty="0" smtClean="0">
                <a:latin typeface="Century Schoolbook" panose="02040604050505020304" pitchFamily="18" charset="0"/>
              </a:rPr>
              <a:t>The Comfort Of Christ’s Coming</a:t>
            </a:r>
            <a:endParaRPr lang="en-US" sz="2400" b="1" dirty="0">
              <a:latin typeface="Century Schoolbook" panose="02040604050505020304" pitchFamily="18" charset="0"/>
            </a:endParaRPr>
          </a:p>
        </p:txBody>
      </p:sp>
      <p:sp>
        <p:nvSpPr>
          <p:cNvPr id="5" name="TextBox 4"/>
          <p:cNvSpPr txBox="1"/>
          <p:nvPr/>
        </p:nvSpPr>
        <p:spPr>
          <a:xfrm>
            <a:off x="304800" y="1521410"/>
            <a:ext cx="8686800" cy="4524315"/>
          </a:xfrm>
          <a:prstGeom prst="rect">
            <a:avLst/>
          </a:prstGeom>
          <a:noFill/>
        </p:spPr>
        <p:txBody>
          <a:bodyPr wrap="square" rtlCol="0">
            <a:spAutoFit/>
          </a:bodyPr>
          <a:lstStyle/>
          <a:p>
            <a:r>
              <a:rPr lang="en-US" sz="2400" b="1" baseline="30000" dirty="0">
                <a:latin typeface="+mj-lt"/>
                <a:cs typeface="Arial" panose="020B0604020202020204" pitchFamily="34" charset="0"/>
              </a:rPr>
              <a:t>13 </a:t>
            </a:r>
            <a:r>
              <a:rPr lang="en-US" sz="2400" b="1" dirty="0">
                <a:latin typeface="+mj-lt"/>
                <a:cs typeface="Arial" panose="020B0604020202020204" pitchFamily="34" charset="0"/>
              </a:rPr>
              <a:t>But I do not want you to be ignorant, brethren, concerning those who have fallen asleep, lest you sorrow as others who have no hope. </a:t>
            </a:r>
            <a:r>
              <a:rPr lang="en-US" sz="2400" b="1" baseline="30000" dirty="0">
                <a:latin typeface="+mj-lt"/>
                <a:cs typeface="Arial" panose="020B0604020202020204" pitchFamily="34" charset="0"/>
              </a:rPr>
              <a:t>14 </a:t>
            </a:r>
            <a:r>
              <a:rPr lang="en-US" sz="2400" b="1" dirty="0">
                <a:latin typeface="+mj-lt"/>
                <a:cs typeface="Arial" panose="020B0604020202020204" pitchFamily="34" charset="0"/>
              </a:rPr>
              <a:t>For if we believe that Jesus died and rose again, even so God will bring with Him those who sleep in Jesus.</a:t>
            </a:r>
            <a:r>
              <a:rPr lang="en-US" sz="2400" b="1" baseline="30000" dirty="0">
                <a:latin typeface="+mj-lt"/>
                <a:cs typeface="Arial" panose="020B0604020202020204" pitchFamily="34" charset="0"/>
              </a:rPr>
              <a:t>[</a:t>
            </a:r>
            <a:r>
              <a:rPr lang="en-US" sz="2400" b="1" baseline="30000" dirty="0">
                <a:latin typeface="+mj-lt"/>
                <a:cs typeface="Arial" panose="020B0604020202020204" pitchFamily="34" charset="0"/>
                <a:hlinkClick r:id="rId2" tooltip="See footnote a"/>
              </a:rPr>
              <a:t>a</a:t>
            </a:r>
            <a:r>
              <a:rPr lang="en-US" sz="2400" b="1" baseline="30000" dirty="0">
                <a:latin typeface="+mj-lt"/>
                <a:cs typeface="Arial" panose="020B0604020202020204" pitchFamily="34" charset="0"/>
              </a:rPr>
              <a:t>]</a:t>
            </a:r>
            <a:r>
              <a:rPr lang="en-US" sz="2400" dirty="0">
                <a:latin typeface="+mj-lt"/>
                <a:cs typeface="Arial" panose="020B0604020202020204" pitchFamily="34" charset="0"/>
              </a:rPr>
              <a:t> </a:t>
            </a:r>
            <a:r>
              <a:rPr lang="en-US" sz="2400" b="1" baseline="30000" dirty="0">
                <a:latin typeface="+mj-lt"/>
                <a:cs typeface="Arial" panose="020B0604020202020204" pitchFamily="34" charset="0"/>
              </a:rPr>
              <a:t>15 </a:t>
            </a:r>
            <a:r>
              <a:rPr lang="en-US" sz="2400" b="1" dirty="0">
                <a:latin typeface="+mj-lt"/>
                <a:cs typeface="Arial" panose="020B0604020202020204" pitchFamily="34" charset="0"/>
              </a:rPr>
              <a:t>For this we say to you by the word of the Lord, that we who are alive and remain until the coming of the Lord will by no means precede those who are asleep. </a:t>
            </a:r>
            <a:r>
              <a:rPr lang="en-US" sz="2400" b="1" baseline="30000" dirty="0">
                <a:latin typeface="+mj-lt"/>
                <a:cs typeface="Arial" panose="020B0604020202020204" pitchFamily="34" charset="0"/>
              </a:rPr>
              <a:t>16 </a:t>
            </a:r>
            <a:r>
              <a:rPr lang="en-US" sz="2400" b="1" dirty="0">
                <a:latin typeface="+mj-lt"/>
                <a:cs typeface="Arial" panose="020B0604020202020204" pitchFamily="34" charset="0"/>
              </a:rPr>
              <a:t>For the Lord Himself will descend from heaven with a shout, with the voice of an archangel, and with the trumpet of God. And the dead in Christ will rise first. </a:t>
            </a:r>
            <a:r>
              <a:rPr lang="en-US" sz="2400" b="1" baseline="30000" dirty="0">
                <a:latin typeface="+mj-lt"/>
                <a:cs typeface="Arial" panose="020B0604020202020204" pitchFamily="34" charset="0"/>
              </a:rPr>
              <a:t>17 </a:t>
            </a:r>
            <a:r>
              <a:rPr lang="en-US" sz="2400" b="1" dirty="0">
                <a:latin typeface="+mj-lt"/>
                <a:cs typeface="Arial" panose="020B0604020202020204" pitchFamily="34" charset="0"/>
              </a:rPr>
              <a:t>Then we who are alive and remain shall be caught up together with them in the clouds to meet the Lord in the air. And thus we shall always be with the Lord. </a:t>
            </a:r>
            <a:r>
              <a:rPr lang="en-US" sz="2400" b="1" baseline="30000" dirty="0">
                <a:latin typeface="+mj-lt"/>
                <a:cs typeface="Arial" panose="020B0604020202020204" pitchFamily="34" charset="0"/>
              </a:rPr>
              <a:t>18 </a:t>
            </a:r>
            <a:r>
              <a:rPr lang="en-US" sz="2400" b="1" dirty="0">
                <a:latin typeface="+mj-lt"/>
                <a:cs typeface="Arial" panose="020B0604020202020204" pitchFamily="34" charset="0"/>
              </a:rPr>
              <a:t>Therefore comfort one another with these words.</a:t>
            </a:r>
            <a:r>
              <a:rPr lang="en-US" sz="2400" dirty="0">
                <a:latin typeface="+mj-lt"/>
                <a:cs typeface="Arial" panose="020B0604020202020204" pitchFamily="34" charset="0"/>
              </a:rPr>
              <a:t> </a:t>
            </a:r>
          </a:p>
        </p:txBody>
      </p:sp>
    </p:spTree>
    <p:extLst>
      <p:ext uri="{BB962C8B-B14F-4D97-AF65-F5344CB8AC3E}">
        <p14:creationId xmlns:p14="http://schemas.microsoft.com/office/powerpoint/2010/main" val="2867761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a:bodyPr>
          <a:lstStyle/>
          <a:p>
            <a:r>
              <a:rPr lang="en-US" b="1" u="sng" dirty="0" smtClean="0">
                <a:latin typeface="Century Schoolbook" panose="02040604050505020304" pitchFamily="18" charset="0"/>
              </a:rPr>
              <a:t>1 Thessalonians 5:9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4000" b="1" i="1" baseline="30000" dirty="0"/>
              <a:t>9 </a:t>
            </a:r>
            <a:r>
              <a:rPr lang="en-US" sz="4000" b="1" i="1" dirty="0"/>
              <a:t>For God did not appoint us to wrath, but to obtain salvation through our Lord Jesus Christ,</a:t>
            </a:r>
          </a:p>
        </p:txBody>
      </p:sp>
    </p:spTree>
    <p:extLst>
      <p:ext uri="{BB962C8B-B14F-4D97-AF65-F5344CB8AC3E}">
        <p14:creationId xmlns:p14="http://schemas.microsoft.com/office/powerpoint/2010/main" val="214987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a:bodyPr>
          <a:lstStyle/>
          <a:p>
            <a:r>
              <a:rPr lang="en-US" b="1" u="sng" dirty="0" smtClean="0">
                <a:latin typeface="Century Schoolbook" panose="02040604050505020304" pitchFamily="18" charset="0"/>
              </a:rPr>
              <a:t>Hebrews 9:28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b="1" i="1" baseline="30000" dirty="0"/>
              <a:t>28 </a:t>
            </a:r>
            <a:r>
              <a:rPr lang="en-US" b="1" i="1" dirty="0"/>
              <a:t>so Christ was offered once to bear the sins of many. To those who eagerly wait for Him He will appear a second time, apart from sin, for salvation.</a:t>
            </a:r>
          </a:p>
        </p:txBody>
      </p:sp>
    </p:spTree>
    <p:extLst>
      <p:ext uri="{BB962C8B-B14F-4D97-AF65-F5344CB8AC3E}">
        <p14:creationId xmlns:p14="http://schemas.microsoft.com/office/powerpoint/2010/main" val="77295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4525963"/>
          </a:xfrm>
        </p:spPr>
        <p:txBody>
          <a:bodyPr>
            <a:normAutofit/>
          </a:bodyPr>
          <a:lstStyle/>
          <a:p>
            <a:pPr marL="0" indent="0" algn="ctr">
              <a:buNone/>
            </a:pPr>
            <a:r>
              <a:rPr lang="en-US" b="1" u="sng" dirty="0" smtClean="0">
                <a:latin typeface="Century Schoolbook" panose="02040604050505020304" pitchFamily="18" charset="0"/>
              </a:rPr>
              <a:t>The Rapture</a:t>
            </a:r>
          </a:p>
          <a:p>
            <a:pPr marL="0" indent="0" algn="ctr">
              <a:buNone/>
            </a:pPr>
            <a:endParaRPr lang="en-US" b="1" u="sng" dirty="0" smtClean="0">
              <a:latin typeface="Century Schoolbook" panose="02040604050505020304" pitchFamily="18" charset="0"/>
            </a:endParaRPr>
          </a:p>
          <a:p>
            <a:pPr marL="742950" indent="-742950">
              <a:buAutoNum type="arabicParenR"/>
            </a:pPr>
            <a:r>
              <a:rPr lang="en-US" sz="2200" b="1" dirty="0" smtClean="0">
                <a:latin typeface="Century Schoolbook" panose="02040604050505020304" pitchFamily="18" charset="0"/>
              </a:rPr>
              <a:t>It’s a Biblical Truth</a:t>
            </a:r>
          </a:p>
          <a:p>
            <a:pPr marL="400050" lvl="1" indent="0">
              <a:buNone/>
            </a:pPr>
            <a:r>
              <a:rPr lang="en-US" sz="2200" b="1" dirty="0">
                <a:latin typeface="Century Schoolbook" panose="02040604050505020304" pitchFamily="18" charset="0"/>
              </a:rPr>
              <a:t>A</a:t>
            </a:r>
            <a:r>
              <a:rPr lang="en-US" sz="2200" b="1" dirty="0" smtClean="0">
                <a:latin typeface="Century Schoolbook" panose="02040604050505020304" pitchFamily="18" charset="0"/>
              </a:rPr>
              <a:t>) 	So – where is it in the scriptures?</a:t>
            </a:r>
          </a:p>
          <a:p>
            <a:pPr marL="400050" lvl="1" indent="0">
              <a:buNone/>
            </a:pPr>
            <a:r>
              <a:rPr lang="en-US" sz="2200" b="1" dirty="0" smtClean="0">
                <a:solidFill>
                  <a:srgbClr val="002060"/>
                </a:solidFill>
                <a:latin typeface="Century Schoolbook" panose="02040604050505020304" pitchFamily="18" charset="0"/>
              </a:rPr>
              <a:t>B) Why does it need to happen?</a:t>
            </a:r>
            <a:endParaRPr lang="en-US" sz="2200" b="1"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4161963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a:bodyPr>
          <a:lstStyle/>
          <a:p>
            <a:r>
              <a:rPr lang="en-US" sz="3600" b="1" u="sng" dirty="0" smtClean="0">
                <a:latin typeface="Century Schoolbook" panose="02040604050505020304" pitchFamily="18" charset="0"/>
              </a:rPr>
              <a:t>2 Thessalonians 2:1-3; 6-8 </a:t>
            </a:r>
            <a:r>
              <a:rPr lang="en-US" sz="2000" b="1" u="sng" dirty="0">
                <a:latin typeface="Century Schoolbook" panose="02040604050505020304" pitchFamily="18" charset="0"/>
              </a:rPr>
              <a:t>(NKJV</a:t>
            </a:r>
            <a:r>
              <a:rPr lang="en-US" sz="20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2200" b="1" i="1" dirty="0"/>
              <a:t>2 Now, brethren, concerning the coming of our Lord Jesus Christ and our gathering together to Him, we ask you, </a:t>
            </a:r>
            <a:r>
              <a:rPr lang="en-US" sz="2200" b="1" i="1" baseline="30000" dirty="0"/>
              <a:t>2 </a:t>
            </a:r>
            <a:r>
              <a:rPr lang="en-US" sz="2200" b="1" i="1" dirty="0"/>
              <a:t>not to be soon shaken in mind or troubled, either by spirit or by word or by letter, as if from us, as though the day of Christ</a:t>
            </a:r>
            <a:r>
              <a:rPr lang="en-US" sz="2200" b="1" i="1" baseline="30000" dirty="0"/>
              <a:t>[</a:t>
            </a:r>
            <a:r>
              <a:rPr lang="en-US" sz="2200" b="1" i="1" baseline="30000" dirty="0">
                <a:hlinkClick r:id="rId2" tooltip="See footnote a"/>
              </a:rPr>
              <a:t>a</a:t>
            </a:r>
            <a:r>
              <a:rPr lang="en-US" sz="2200" b="1" i="1" baseline="30000" dirty="0"/>
              <a:t>]</a:t>
            </a:r>
            <a:r>
              <a:rPr lang="en-US" sz="2200" b="1" i="1" dirty="0"/>
              <a:t> had come. </a:t>
            </a:r>
            <a:r>
              <a:rPr lang="en-US" sz="2200" b="1" i="1" baseline="30000" dirty="0"/>
              <a:t>3 </a:t>
            </a:r>
            <a:r>
              <a:rPr lang="en-US" sz="2200" b="1" i="1" dirty="0"/>
              <a:t>Let no one deceive you by any means; for that Day will not come unless the falling away comes first, and the man of sin</a:t>
            </a:r>
            <a:r>
              <a:rPr lang="en-US" sz="2200" b="1" i="1" baseline="30000" dirty="0"/>
              <a:t>[</a:t>
            </a:r>
            <a:r>
              <a:rPr lang="en-US" sz="2200" b="1" i="1" baseline="30000" dirty="0">
                <a:hlinkClick r:id="rId3" tooltip="See footnote b"/>
              </a:rPr>
              <a:t>b</a:t>
            </a:r>
            <a:r>
              <a:rPr lang="en-US" sz="2200" b="1" i="1" baseline="30000" dirty="0"/>
              <a:t>]</a:t>
            </a:r>
            <a:r>
              <a:rPr lang="en-US" sz="2200" b="1" i="1" dirty="0"/>
              <a:t> is revealed, the son of perdition</a:t>
            </a:r>
            <a:r>
              <a:rPr lang="en-US" sz="2200" b="1" i="1" dirty="0" smtClean="0"/>
              <a:t>,</a:t>
            </a:r>
            <a:br>
              <a:rPr lang="en-US" sz="2200" b="1" i="1" dirty="0" smtClean="0"/>
            </a:br>
            <a:r>
              <a:rPr lang="en-US" sz="2200" b="1" i="1" dirty="0" smtClean="0"/>
              <a:t/>
            </a:r>
            <a:br>
              <a:rPr lang="en-US" sz="2200" b="1" i="1" dirty="0" smtClean="0"/>
            </a:br>
            <a:r>
              <a:rPr lang="en-US" sz="2200" b="1" i="1" baseline="30000" dirty="0"/>
              <a:t>6 </a:t>
            </a:r>
            <a:r>
              <a:rPr lang="en-US" sz="2200" b="1" i="1" dirty="0"/>
              <a:t>And now you know what is restraining, that he may be revealed in his own time. </a:t>
            </a:r>
            <a:r>
              <a:rPr lang="en-US" sz="2200" b="1" i="1" baseline="30000" dirty="0"/>
              <a:t>7 </a:t>
            </a:r>
            <a:r>
              <a:rPr lang="en-US" sz="2200" b="1" i="1" dirty="0"/>
              <a:t>For the mystery of lawlessness is already at work; only He</a:t>
            </a:r>
            <a:r>
              <a:rPr lang="en-US" sz="2200" b="1" i="1" baseline="30000" dirty="0"/>
              <a:t>[</a:t>
            </a:r>
            <a:r>
              <a:rPr lang="en-US" sz="2200" b="1" i="1" baseline="30000" dirty="0">
                <a:hlinkClick r:id="rId4" tooltip="See footnote a"/>
              </a:rPr>
              <a:t>a</a:t>
            </a:r>
            <a:r>
              <a:rPr lang="en-US" sz="2200" b="1" i="1" baseline="30000" dirty="0"/>
              <a:t>]</a:t>
            </a:r>
            <a:r>
              <a:rPr lang="en-US" sz="2200" b="1" i="1" dirty="0"/>
              <a:t>who now restrains will do so until He</a:t>
            </a:r>
            <a:r>
              <a:rPr lang="en-US" sz="2200" b="1" i="1" baseline="30000" dirty="0"/>
              <a:t>[</a:t>
            </a:r>
            <a:r>
              <a:rPr lang="en-US" sz="2200" b="1" i="1" baseline="30000" dirty="0">
                <a:hlinkClick r:id="rId5" tooltip="See footnote b"/>
              </a:rPr>
              <a:t>b</a:t>
            </a:r>
            <a:r>
              <a:rPr lang="en-US" sz="2200" b="1" i="1" baseline="30000" dirty="0"/>
              <a:t>]</a:t>
            </a:r>
            <a:r>
              <a:rPr lang="en-US" sz="2200" b="1" i="1" dirty="0"/>
              <a:t> is taken out of the way. </a:t>
            </a:r>
            <a:r>
              <a:rPr lang="en-US" sz="2200" b="1" i="1" baseline="30000" dirty="0"/>
              <a:t>8 </a:t>
            </a:r>
            <a:r>
              <a:rPr lang="en-US" sz="2200" b="1" i="1" dirty="0"/>
              <a:t>And then the lawless one will be revealed, whom the Lord will consume with the breath of His mouth and destroy with the brightness of His coming.</a:t>
            </a:r>
          </a:p>
        </p:txBody>
      </p:sp>
    </p:spTree>
    <p:extLst>
      <p:ext uri="{BB962C8B-B14F-4D97-AF65-F5344CB8AC3E}">
        <p14:creationId xmlns:p14="http://schemas.microsoft.com/office/powerpoint/2010/main" val="3957309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a:bodyPr>
          <a:lstStyle/>
          <a:p>
            <a:r>
              <a:rPr lang="en-US" b="1" u="sng" dirty="0">
                <a:latin typeface="Century Schoolbook" panose="02040604050505020304" pitchFamily="18" charset="0"/>
              </a:rPr>
              <a:t>2</a:t>
            </a:r>
            <a:r>
              <a:rPr lang="en-US" b="1" u="sng" dirty="0" smtClean="0">
                <a:latin typeface="Century Schoolbook" panose="02040604050505020304" pitchFamily="18" charset="0"/>
              </a:rPr>
              <a:t> Thessalonians 2:11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4000" b="1" i="1" dirty="0"/>
              <a:t>And for this reason God will send them strong delusion, that they should believe the lie, </a:t>
            </a:r>
            <a:r>
              <a:rPr lang="en-US" sz="4000" b="1" i="1" baseline="30000" dirty="0"/>
              <a:t>12 </a:t>
            </a:r>
            <a:r>
              <a:rPr lang="en-US" sz="4000" b="1" i="1" dirty="0"/>
              <a:t>that they all may be condemned who did not believe the truth but had pleasure in unrighteousness.</a:t>
            </a:r>
          </a:p>
        </p:txBody>
      </p:sp>
    </p:spTree>
    <p:extLst>
      <p:ext uri="{BB962C8B-B14F-4D97-AF65-F5344CB8AC3E}">
        <p14:creationId xmlns:p14="http://schemas.microsoft.com/office/powerpoint/2010/main" val="3472884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fontScale="90000"/>
          </a:bodyPr>
          <a:lstStyle/>
          <a:p>
            <a:r>
              <a:rPr lang="en-US" b="1" u="sng" dirty="0" smtClean="0">
                <a:latin typeface="Century Schoolbook" panose="02040604050505020304" pitchFamily="18" charset="0"/>
              </a:rPr>
              <a:t>1 John 14:1-3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4000" b="1" dirty="0" smtClean="0"/>
              <a:t>“Let </a:t>
            </a:r>
            <a:r>
              <a:rPr lang="en-US" sz="4000" b="1" dirty="0"/>
              <a:t>not your heart be troubled; you believe in God, believe also in Me. </a:t>
            </a:r>
            <a:r>
              <a:rPr lang="en-US" sz="4000" b="1" baseline="30000" dirty="0"/>
              <a:t>2 </a:t>
            </a:r>
            <a:r>
              <a:rPr lang="en-US" sz="4000" b="1" dirty="0"/>
              <a:t>In My Father’s house are many mansions;</a:t>
            </a:r>
            <a:r>
              <a:rPr lang="en-US" sz="4000" b="1" baseline="30000" dirty="0"/>
              <a:t>[</a:t>
            </a:r>
            <a:r>
              <a:rPr lang="en-US" sz="4000" b="1" baseline="30000" dirty="0">
                <a:hlinkClick r:id="rId2" tooltip="See footnote a"/>
              </a:rPr>
              <a:t>a</a:t>
            </a:r>
            <a:r>
              <a:rPr lang="en-US" sz="4000" b="1" baseline="30000" dirty="0"/>
              <a:t>]</a:t>
            </a:r>
            <a:r>
              <a:rPr lang="en-US" sz="4000" b="1" dirty="0"/>
              <a:t> if </a:t>
            </a:r>
            <a:r>
              <a:rPr lang="en-US" sz="4000" b="1" i="1" dirty="0"/>
              <a:t>it were</a:t>
            </a:r>
            <a:r>
              <a:rPr lang="en-US" sz="4000" b="1" dirty="0"/>
              <a:t> not </a:t>
            </a:r>
            <a:r>
              <a:rPr lang="en-US" sz="4000" b="1" i="1" dirty="0"/>
              <a:t>so,</a:t>
            </a:r>
            <a:r>
              <a:rPr lang="en-US" sz="4000" b="1" dirty="0"/>
              <a:t> I would have told you. I go to prepare a place for you.</a:t>
            </a:r>
            <a:r>
              <a:rPr lang="en-US" sz="4000" b="1" baseline="30000" dirty="0"/>
              <a:t>[</a:t>
            </a:r>
            <a:r>
              <a:rPr lang="en-US" sz="4000" b="1" baseline="30000" dirty="0">
                <a:hlinkClick r:id="rId3" tooltip="See footnote b"/>
              </a:rPr>
              <a:t>b</a:t>
            </a:r>
            <a:r>
              <a:rPr lang="en-US" sz="4000" b="1" baseline="30000" dirty="0"/>
              <a:t>]</a:t>
            </a:r>
            <a:r>
              <a:rPr lang="en-US" sz="4000" b="1" dirty="0"/>
              <a:t> </a:t>
            </a:r>
            <a:r>
              <a:rPr lang="en-US" sz="4000" b="1" baseline="30000" dirty="0"/>
              <a:t>3 </a:t>
            </a:r>
            <a:r>
              <a:rPr lang="en-US" sz="4000" b="1" dirty="0"/>
              <a:t>And if I go and prepare a place for you, I will come again and receive you to Myself; that where I am, </a:t>
            </a:r>
            <a:r>
              <a:rPr lang="en-US" sz="4000" b="1" i="1" dirty="0"/>
              <a:t>there</a:t>
            </a:r>
            <a:r>
              <a:rPr lang="en-US" sz="4000" b="1" dirty="0"/>
              <a:t> you may be also.</a:t>
            </a:r>
            <a:endParaRPr lang="en-US" sz="4000" b="1" i="1" dirty="0"/>
          </a:p>
        </p:txBody>
      </p:sp>
    </p:spTree>
    <p:extLst>
      <p:ext uri="{BB962C8B-B14F-4D97-AF65-F5344CB8AC3E}">
        <p14:creationId xmlns:p14="http://schemas.microsoft.com/office/powerpoint/2010/main" val="3005995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4525963"/>
          </a:xfrm>
        </p:spPr>
        <p:txBody>
          <a:bodyPr>
            <a:normAutofit/>
          </a:bodyPr>
          <a:lstStyle/>
          <a:p>
            <a:pPr marL="0" indent="0" algn="ctr">
              <a:buNone/>
            </a:pPr>
            <a:r>
              <a:rPr lang="en-US" b="1" u="sng" dirty="0" smtClean="0">
                <a:latin typeface="Century Schoolbook" panose="02040604050505020304" pitchFamily="18" charset="0"/>
              </a:rPr>
              <a:t>The Rapture</a:t>
            </a:r>
          </a:p>
          <a:p>
            <a:pPr marL="0" indent="0" algn="ctr">
              <a:buNone/>
            </a:pPr>
            <a:endParaRPr lang="en-US" b="1" u="sng" dirty="0" smtClean="0">
              <a:latin typeface="Century Schoolbook" panose="02040604050505020304" pitchFamily="18" charset="0"/>
            </a:endParaRPr>
          </a:p>
          <a:p>
            <a:pPr marL="742950" indent="-742950">
              <a:buAutoNum type="arabicParenR"/>
            </a:pPr>
            <a:r>
              <a:rPr lang="en-US" sz="2200" b="1" dirty="0" smtClean="0">
                <a:latin typeface="Century Schoolbook" panose="02040604050505020304" pitchFamily="18" charset="0"/>
              </a:rPr>
              <a:t>It’s a Biblical Truth</a:t>
            </a:r>
          </a:p>
          <a:p>
            <a:pPr marL="400050" lvl="1" indent="0">
              <a:buNone/>
            </a:pPr>
            <a:r>
              <a:rPr lang="en-US" sz="2200" b="1" dirty="0">
                <a:latin typeface="Century Schoolbook" panose="02040604050505020304" pitchFamily="18" charset="0"/>
              </a:rPr>
              <a:t>A</a:t>
            </a:r>
            <a:r>
              <a:rPr lang="en-US" sz="2200" b="1" dirty="0" smtClean="0">
                <a:latin typeface="Century Schoolbook" panose="02040604050505020304" pitchFamily="18" charset="0"/>
              </a:rPr>
              <a:t>) 	So – where is it in the scriptures?</a:t>
            </a:r>
          </a:p>
          <a:p>
            <a:pPr marL="400050" lvl="1" indent="0">
              <a:buNone/>
            </a:pPr>
            <a:r>
              <a:rPr lang="en-US" sz="2200" b="1" dirty="0" smtClean="0">
                <a:latin typeface="Century Schoolbook" panose="02040604050505020304" pitchFamily="18" charset="0"/>
              </a:rPr>
              <a:t>B) Why does it need to happen?</a:t>
            </a:r>
          </a:p>
          <a:p>
            <a:pPr marL="400050" lvl="1" indent="0">
              <a:buNone/>
            </a:pPr>
            <a:r>
              <a:rPr lang="en-US" sz="2200" b="1" dirty="0" smtClean="0">
                <a:solidFill>
                  <a:srgbClr val="002060"/>
                </a:solidFill>
                <a:latin typeface="Century Schoolbook" panose="02040604050505020304" pitchFamily="18" charset="0"/>
              </a:rPr>
              <a:t>C) What purpose does the Rapture serve?</a:t>
            </a:r>
            <a:endParaRPr lang="en-US" sz="2200" b="1"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3427219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fontScale="90000"/>
          </a:bodyPr>
          <a:lstStyle/>
          <a:p>
            <a:r>
              <a:rPr lang="en-US" b="1" u="sng" dirty="0" smtClean="0">
                <a:latin typeface="Century Schoolbook" panose="02040604050505020304" pitchFamily="18" charset="0"/>
              </a:rPr>
              <a:t>Isaiah 26:20-21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3600" b="1" dirty="0"/>
              <a:t>Come, my people, enter your chambers,</a:t>
            </a:r>
            <a:br>
              <a:rPr lang="en-US" sz="3600" b="1" dirty="0"/>
            </a:br>
            <a:r>
              <a:rPr lang="en-US" sz="3600" b="1" dirty="0"/>
              <a:t>And shut your doors behind you;</a:t>
            </a:r>
            <a:br>
              <a:rPr lang="en-US" sz="3600" b="1" dirty="0"/>
            </a:br>
            <a:r>
              <a:rPr lang="en-US" sz="3600" b="1" dirty="0"/>
              <a:t>Hide yourself, as it were, for a little moment,</a:t>
            </a:r>
            <a:br>
              <a:rPr lang="en-US" sz="3600" b="1" dirty="0"/>
            </a:br>
            <a:r>
              <a:rPr lang="en-US" sz="3600" b="1" dirty="0"/>
              <a:t>Until the indignation is past.</a:t>
            </a:r>
            <a:br>
              <a:rPr lang="en-US" sz="3600" b="1" dirty="0"/>
            </a:br>
            <a:r>
              <a:rPr lang="en-US" sz="3600" b="1" baseline="30000" dirty="0"/>
              <a:t>21 </a:t>
            </a:r>
            <a:r>
              <a:rPr lang="en-US" sz="3600" b="1" dirty="0"/>
              <a:t>For behold, the </a:t>
            </a:r>
            <a:r>
              <a:rPr lang="en-US" sz="3600" b="1" cap="small" dirty="0"/>
              <a:t>Lord</a:t>
            </a:r>
            <a:r>
              <a:rPr lang="en-US" sz="3600" b="1" dirty="0"/>
              <a:t> comes out of His place</a:t>
            </a:r>
            <a:br>
              <a:rPr lang="en-US" sz="3600" b="1" dirty="0"/>
            </a:br>
            <a:r>
              <a:rPr lang="en-US" sz="3600" b="1" dirty="0"/>
              <a:t>To punish the inhabitants of the earth for their iniquity;</a:t>
            </a:r>
            <a:br>
              <a:rPr lang="en-US" sz="3600" b="1" dirty="0"/>
            </a:br>
            <a:r>
              <a:rPr lang="en-US" sz="3600" b="1" dirty="0"/>
              <a:t>The earth will also disclose her blood,</a:t>
            </a:r>
            <a:br>
              <a:rPr lang="en-US" sz="3600" b="1" dirty="0"/>
            </a:br>
            <a:r>
              <a:rPr lang="en-US" sz="3600" b="1" dirty="0"/>
              <a:t>And will no more cover her slain.</a:t>
            </a:r>
            <a:endParaRPr lang="en-US" sz="4000" b="1" i="1" dirty="0"/>
          </a:p>
        </p:txBody>
      </p:sp>
    </p:spTree>
    <p:extLst>
      <p:ext uri="{BB962C8B-B14F-4D97-AF65-F5344CB8AC3E}">
        <p14:creationId xmlns:p14="http://schemas.microsoft.com/office/powerpoint/2010/main" val="1188954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a:bodyPr>
          <a:lstStyle/>
          <a:p>
            <a:r>
              <a:rPr lang="en-US" b="1" u="sng" dirty="0" smtClean="0">
                <a:latin typeface="Century Schoolbook" panose="02040604050505020304" pitchFamily="18" charset="0"/>
              </a:rPr>
              <a:t>Revelation 3:7a; 3:10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3200" b="1" baseline="30000" dirty="0"/>
              <a:t>7 </a:t>
            </a:r>
            <a:r>
              <a:rPr lang="en-US" sz="3200" b="1" dirty="0"/>
              <a:t>“And to the angel of the church in </a:t>
            </a:r>
            <a:r>
              <a:rPr lang="en-US" sz="3200" b="1" dirty="0" smtClean="0"/>
              <a:t>Philadelphia… </a:t>
            </a:r>
            <a:r>
              <a:rPr lang="en-US" sz="3200" b="1" baseline="30000" dirty="0" smtClean="0"/>
              <a:t>10</a:t>
            </a:r>
            <a:r>
              <a:rPr lang="en-US" sz="3200" b="1" baseline="30000" dirty="0"/>
              <a:t> </a:t>
            </a:r>
            <a:r>
              <a:rPr lang="en-US" sz="3200" b="1" dirty="0"/>
              <a:t>Because you have kept My command to persevere, I also will keep you from the hour of trial which shall come upon the whole world, to test those who dwell on the earth.</a:t>
            </a:r>
            <a:r>
              <a:rPr lang="en-US" sz="4000" b="1" dirty="0"/>
              <a:t> </a:t>
            </a:r>
            <a:endParaRPr lang="en-US" sz="4000" b="1" i="1" dirty="0"/>
          </a:p>
        </p:txBody>
      </p:sp>
    </p:spTree>
    <p:extLst>
      <p:ext uri="{BB962C8B-B14F-4D97-AF65-F5344CB8AC3E}">
        <p14:creationId xmlns:p14="http://schemas.microsoft.com/office/powerpoint/2010/main" val="1716505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a:bodyPr>
          <a:lstStyle/>
          <a:p>
            <a:r>
              <a:rPr lang="en-US" b="1" u="sng" dirty="0" smtClean="0">
                <a:latin typeface="Century Schoolbook" panose="02040604050505020304" pitchFamily="18" charset="0"/>
              </a:rPr>
              <a:t>Colossians 3:5-6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3200" b="1" baseline="30000" dirty="0"/>
              <a:t>5 </a:t>
            </a:r>
            <a:r>
              <a:rPr lang="en-US" sz="3200" b="1" dirty="0"/>
              <a:t>Therefore put to death your members which are on the earth: fornication, uncleanness, passion, evil desire, and covetousness, which is idolatry. </a:t>
            </a:r>
            <a:r>
              <a:rPr lang="en-US" sz="3200" b="1" baseline="30000" dirty="0"/>
              <a:t>6 </a:t>
            </a:r>
            <a:r>
              <a:rPr lang="en-US" sz="3200" b="1" dirty="0"/>
              <a:t>Because of these things the wrath of God is coming upon the sons of disobedience,</a:t>
            </a:r>
            <a:endParaRPr lang="en-US" sz="4000" b="1" i="1" dirty="0"/>
          </a:p>
        </p:txBody>
      </p:sp>
    </p:spTree>
    <p:extLst>
      <p:ext uri="{BB962C8B-B14F-4D97-AF65-F5344CB8AC3E}">
        <p14:creationId xmlns:p14="http://schemas.microsoft.com/office/powerpoint/2010/main" val="212384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4525963"/>
          </a:xfrm>
        </p:spPr>
        <p:txBody>
          <a:bodyPr>
            <a:normAutofit/>
          </a:bodyPr>
          <a:lstStyle/>
          <a:p>
            <a:pPr marL="0" indent="0" algn="ctr">
              <a:buNone/>
            </a:pPr>
            <a:r>
              <a:rPr lang="en-US" b="1" u="sng" dirty="0" smtClean="0">
                <a:latin typeface="Century Schoolbook" panose="02040604050505020304" pitchFamily="18" charset="0"/>
              </a:rPr>
              <a:t>The Rapture</a:t>
            </a:r>
          </a:p>
          <a:p>
            <a:pPr marL="742950" indent="-742950">
              <a:buAutoNum type="arabicParenR"/>
            </a:pPr>
            <a:r>
              <a:rPr lang="en-US" sz="2200" b="1" dirty="0" smtClean="0">
                <a:latin typeface="Century Schoolbook" panose="02040604050505020304" pitchFamily="18" charset="0"/>
              </a:rPr>
              <a:t>It’s a Biblical Truth</a:t>
            </a:r>
          </a:p>
        </p:txBody>
      </p:sp>
    </p:spTree>
    <p:extLst>
      <p:ext uri="{BB962C8B-B14F-4D97-AF65-F5344CB8AC3E}">
        <p14:creationId xmlns:p14="http://schemas.microsoft.com/office/powerpoint/2010/main" val="1130861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1"/>
            <a:ext cx="8229600" cy="3810000"/>
          </a:xfrm>
        </p:spPr>
        <p:txBody>
          <a:bodyPr>
            <a:normAutofit/>
          </a:bodyPr>
          <a:lstStyle/>
          <a:p>
            <a:pPr marL="0" indent="0" algn="ctr">
              <a:buNone/>
            </a:pPr>
            <a:r>
              <a:rPr lang="en-US" b="1" u="sng" dirty="0" smtClean="0">
                <a:latin typeface="Century Schoolbook" panose="02040604050505020304" pitchFamily="18" charset="0"/>
              </a:rPr>
              <a:t>The Rapture</a:t>
            </a:r>
          </a:p>
          <a:p>
            <a:pPr marL="0" indent="0" algn="ctr">
              <a:buNone/>
            </a:pPr>
            <a:endParaRPr lang="en-US" b="1" u="sng" dirty="0" smtClean="0">
              <a:latin typeface="Century Schoolbook" panose="02040604050505020304" pitchFamily="18" charset="0"/>
            </a:endParaRPr>
          </a:p>
          <a:p>
            <a:pPr marL="742950" indent="-742950">
              <a:buAutoNum type="arabicParenR"/>
            </a:pPr>
            <a:r>
              <a:rPr lang="en-US" sz="2200" b="1" dirty="0" smtClean="0">
                <a:latin typeface="Century Schoolbook" panose="02040604050505020304" pitchFamily="18" charset="0"/>
              </a:rPr>
              <a:t>It’s a Biblical Truth</a:t>
            </a:r>
          </a:p>
          <a:p>
            <a:pPr marL="400050" lvl="1" indent="0">
              <a:buNone/>
            </a:pPr>
            <a:r>
              <a:rPr lang="en-US" sz="2200" b="1" dirty="0">
                <a:latin typeface="Century Schoolbook" panose="02040604050505020304" pitchFamily="18" charset="0"/>
              </a:rPr>
              <a:t>A</a:t>
            </a:r>
            <a:r>
              <a:rPr lang="en-US" sz="2200" b="1" dirty="0" smtClean="0">
                <a:latin typeface="Century Schoolbook" panose="02040604050505020304" pitchFamily="18" charset="0"/>
              </a:rPr>
              <a:t>) 	So – where is it in the scriptures?</a:t>
            </a:r>
          </a:p>
          <a:p>
            <a:pPr marL="400050" lvl="1" indent="0">
              <a:buNone/>
            </a:pPr>
            <a:r>
              <a:rPr lang="en-US" sz="2200" b="1" dirty="0" smtClean="0">
                <a:latin typeface="Century Schoolbook" panose="02040604050505020304" pitchFamily="18" charset="0"/>
              </a:rPr>
              <a:t>B) Why does it need to happen?</a:t>
            </a:r>
          </a:p>
          <a:p>
            <a:pPr marL="400050" lvl="1" indent="0">
              <a:buNone/>
            </a:pPr>
            <a:r>
              <a:rPr lang="en-US" sz="2200" b="1" dirty="0" smtClean="0">
                <a:latin typeface="Century Schoolbook" panose="02040604050505020304" pitchFamily="18" charset="0"/>
              </a:rPr>
              <a:t>C) What purpose does the Rapture serve?</a:t>
            </a:r>
          </a:p>
        </p:txBody>
      </p:sp>
      <p:sp>
        <p:nvSpPr>
          <p:cNvPr id="2" name="TextBox 1"/>
          <p:cNvSpPr txBox="1"/>
          <p:nvPr/>
        </p:nvSpPr>
        <p:spPr>
          <a:xfrm>
            <a:off x="446314" y="3352800"/>
            <a:ext cx="8077200" cy="430887"/>
          </a:xfrm>
          <a:prstGeom prst="rect">
            <a:avLst/>
          </a:prstGeom>
          <a:noFill/>
        </p:spPr>
        <p:txBody>
          <a:bodyPr wrap="square" rtlCol="0">
            <a:spAutoFit/>
          </a:bodyPr>
          <a:lstStyle/>
          <a:p>
            <a:r>
              <a:rPr lang="en-US" sz="2200" b="1" dirty="0" smtClean="0">
                <a:solidFill>
                  <a:srgbClr val="002060"/>
                </a:solidFill>
                <a:latin typeface="Century Schoolbook" panose="02040604050505020304" pitchFamily="18" charset="0"/>
              </a:rPr>
              <a:t>2)</a:t>
            </a:r>
            <a:r>
              <a:rPr lang="en-US" sz="2200" b="1" dirty="0" smtClean="0">
                <a:latin typeface="Century Schoolbook" panose="02040604050505020304" pitchFamily="18" charset="0"/>
              </a:rPr>
              <a:t>	</a:t>
            </a:r>
            <a:r>
              <a:rPr lang="en-US" sz="2200" b="1" dirty="0" smtClean="0">
                <a:solidFill>
                  <a:srgbClr val="002060"/>
                </a:solidFill>
                <a:latin typeface="Century Schoolbook" panose="02040604050505020304" pitchFamily="18" charset="0"/>
              </a:rPr>
              <a:t>Is the Rapture Possible?</a:t>
            </a:r>
            <a:endParaRPr lang="en-US" sz="2200" b="1"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739065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1"/>
            <a:ext cx="8229600" cy="3810000"/>
          </a:xfrm>
        </p:spPr>
        <p:txBody>
          <a:bodyPr>
            <a:normAutofit/>
          </a:bodyPr>
          <a:lstStyle/>
          <a:p>
            <a:pPr marL="0" indent="0" algn="ctr">
              <a:buNone/>
            </a:pPr>
            <a:r>
              <a:rPr lang="en-US" b="1" u="sng" dirty="0" smtClean="0">
                <a:latin typeface="Century Schoolbook" panose="02040604050505020304" pitchFamily="18" charset="0"/>
              </a:rPr>
              <a:t>The Rapture</a:t>
            </a:r>
          </a:p>
          <a:p>
            <a:pPr marL="0" indent="0" algn="ctr">
              <a:buNone/>
            </a:pPr>
            <a:endParaRPr lang="en-US" sz="1800" b="1" u="sng" dirty="0" smtClean="0">
              <a:latin typeface="Century Schoolbook" panose="02040604050505020304" pitchFamily="18" charset="0"/>
            </a:endParaRPr>
          </a:p>
          <a:p>
            <a:pPr marL="742950" indent="-742950">
              <a:buAutoNum type="arabicParenR"/>
            </a:pPr>
            <a:r>
              <a:rPr lang="en-US" sz="2200" b="1" dirty="0" smtClean="0">
                <a:latin typeface="Century Schoolbook" panose="02040604050505020304" pitchFamily="18" charset="0"/>
              </a:rPr>
              <a:t>It’s a Biblical Truth</a:t>
            </a:r>
          </a:p>
          <a:p>
            <a:pPr marL="400050" lvl="1" indent="0">
              <a:buNone/>
            </a:pPr>
            <a:r>
              <a:rPr lang="en-US" sz="2200" b="1" dirty="0">
                <a:latin typeface="Century Schoolbook" panose="02040604050505020304" pitchFamily="18" charset="0"/>
              </a:rPr>
              <a:t>A</a:t>
            </a:r>
            <a:r>
              <a:rPr lang="en-US" sz="2200" b="1" dirty="0" smtClean="0">
                <a:latin typeface="Century Schoolbook" panose="02040604050505020304" pitchFamily="18" charset="0"/>
              </a:rPr>
              <a:t>) 	So – where is it in the scriptures?</a:t>
            </a:r>
          </a:p>
          <a:p>
            <a:pPr marL="400050" lvl="1" indent="0">
              <a:buNone/>
            </a:pPr>
            <a:r>
              <a:rPr lang="en-US" sz="2200" b="1" dirty="0" smtClean="0">
                <a:latin typeface="Century Schoolbook" panose="02040604050505020304" pitchFamily="18" charset="0"/>
              </a:rPr>
              <a:t>B) Why does it need to happen?</a:t>
            </a:r>
          </a:p>
          <a:p>
            <a:pPr marL="400050" lvl="1" indent="0">
              <a:buNone/>
            </a:pPr>
            <a:r>
              <a:rPr lang="en-US" sz="2200" b="1" dirty="0" smtClean="0">
                <a:latin typeface="Century Schoolbook" panose="02040604050505020304" pitchFamily="18" charset="0"/>
              </a:rPr>
              <a:t>C) What purpose does the Rapture serve?</a:t>
            </a:r>
          </a:p>
        </p:txBody>
      </p:sp>
      <p:sp>
        <p:nvSpPr>
          <p:cNvPr id="2" name="TextBox 1"/>
          <p:cNvSpPr txBox="1"/>
          <p:nvPr/>
        </p:nvSpPr>
        <p:spPr>
          <a:xfrm>
            <a:off x="457200" y="3146514"/>
            <a:ext cx="8077200" cy="769441"/>
          </a:xfrm>
          <a:prstGeom prst="rect">
            <a:avLst/>
          </a:prstGeom>
          <a:noFill/>
        </p:spPr>
        <p:txBody>
          <a:bodyPr wrap="square" rtlCol="0">
            <a:spAutoFit/>
          </a:bodyPr>
          <a:lstStyle/>
          <a:p>
            <a:pPr marL="742950" indent="-742950">
              <a:buAutoNum type="arabicParenR" startAt="2"/>
            </a:pPr>
            <a:r>
              <a:rPr lang="en-US" sz="2200" b="1" dirty="0" smtClean="0">
                <a:latin typeface="Century Schoolbook" panose="02040604050505020304" pitchFamily="18" charset="0"/>
              </a:rPr>
              <a:t>Is the Rapture Possible?</a:t>
            </a:r>
          </a:p>
          <a:p>
            <a:pPr lvl="1"/>
            <a:r>
              <a:rPr lang="en-US" sz="2200" b="1" dirty="0" smtClean="0">
                <a:solidFill>
                  <a:srgbClr val="002060"/>
                </a:solidFill>
                <a:latin typeface="Century Schoolbook" panose="02040604050505020304" pitchFamily="18" charset="0"/>
              </a:rPr>
              <a:t>A) How will the Rapture happen?</a:t>
            </a:r>
            <a:endParaRPr lang="en-US" sz="2200" b="1"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1255078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1"/>
            <a:ext cx="8229600" cy="2971799"/>
          </a:xfrm>
        </p:spPr>
        <p:txBody>
          <a:bodyPr>
            <a:normAutofit/>
          </a:bodyPr>
          <a:lstStyle/>
          <a:p>
            <a:pPr marL="0" indent="0" algn="ctr">
              <a:buNone/>
            </a:pPr>
            <a:r>
              <a:rPr lang="en-US" b="1" u="sng" dirty="0" smtClean="0">
                <a:latin typeface="Century Schoolbook" panose="02040604050505020304" pitchFamily="18" charset="0"/>
              </a:rPr>
              <a:t>The Rapture</a:t>
            </a:r>
          </a:p>
          <a:p>
            <a:pPr marL="0" indent="0" algn="ctr">
              <a:buNone/>
            </a:pPr>
            <a:endParaRPr lang="en-US" sz="1800" b="1" u="sng" dirty="0" smtClean="0">
              <a:latin typeface="Century Schoolbook" panose="02040604050505020304" pitchFamily="18" charset="0"/>
            </a:endParaRPr>
          </a:p>
          <a:p>
            <a:pPr marL="742950" indent="-742950">
              <a:buAutoNum type="arabicParenR"/>
            </a:pPr>
            <a:r>
              <a:rPr lang="en-US" sz="2200" b="1" dirty="0" smtClean="0">
                <a:latin typeface="Century Schoolbook" panose="02040604050505020304" pitchFamily="18" charset="0"/>
              </a:rPr>
              <a:t>It’s a Biblical Truth</a:t>
            </a:r>
          </a:p>
          <a:p>
            <a:pPr marL="400050" lvl="1" indent="0">
              <a:buNone/>
            </a:pPr>
            <a:r>
              <a:rPr lang="en-US" sz="2200" b="1" dirty="0">
                <a:latin typeface="Century Schoolbook" panose="02040604050505020304" pitchFamily="18" charset="0"/>
              </a:rPr>
              <a:t>A</a:t>
            </a:r>
            <a:r>
              <a:rPr lang="en-US" sz="2200" b="1" dirty="0" smtClean="0">
                <a:latin typeface="Century Schoolbook" panose="02040604050505020304" pitchFamily="18" charset="0"/>
              </a:rPr>
              <a:t>) 	So – where is it in the scriptures?</a:t>
            </a:r>
          </a:p>
          <a:p>
            <a:pPr marL="400050" lvl="1" indent="0">
              <a:buNone/>
            </a:pPr>
            <a:r>
              <a:rPr lang="en-US" sz="2200" b="1" dirty="0" smtClean="0">
                <a:latin typeface="Century Schoolbook" panose="02040604050505020304" pitchFamily="18" charset="0"/>
              </a:rPr>
              <a:t>B) Why does it need to happen?</a:t>
            </a:r>
          </a:p>
          <a:p>
            <a:pPr marL="400050" lvl="1" indent="0">
              <a:buNone/>
            </a:pPr>
            <a:r>
              <a:rPr lang="en-US" sz="2200" b="1" dirty="0" smtClean="0">
                <a:latin typeface="Century Schoolbook" panose="02040604050505020304" pitchFamily="18" charset="0"/>
              </a:rPr>
              <a:t>C) What purpose does the Rapture serve?</a:t>
            </a:r>
          </a:p>
        </p:txBody>
      </p:sp>
      <p:sp>
        <p:nvSpPr>
          <p:cNvPr id="2" name="TextBox 1"/>
          <p:cNvSpPr txBox="1"/>
          <p:nvPr/>
        </p:nvSpPr>
        <p:spPr>
          <a:xfrm>
            <a:off x="381000" y="2809410"/>
            <a:ext cx="8077200" cy="1107996"/>
          </a:xfrm>
          <a:prstGeom prst="rect">
            <a:avLst/>
          </a:prstGeom>
          <a:noFill/>
        </p:spPr>
        <p:txBody>
          <a:bodyPr wrap="square" rtlCol="0">
            <a:spAutoFit/>
          </a:bodyPr>
          <a:lstStyle/>
          <a:p>
            <a:pPr marL="742950" indent="-742950">
              <a:buAutoNum type="arabicParenR" startAt="2"/>
            </a:pPr>
            <a:r>
              <a:rPr lang="en-US" sz="2200" b="1" dirty="0" smtClean="0">
                <a:latin typeface="Century Schoolbook" panose="02040604050505020304" pitchFamily="18" charset="0"/>
              </a:rPr>
              <a:t>Is the Rapture Possible?</a:t>
            </a:r>
          </a:p>
          <a:p>
            <a:pPr marL="971550" lvl="1" indent="-514350">
              <a:buAutoNum type="alphaUcParenR"/>
            </a:pPr>
            <a:r>
              <a:rPr lang="en-US" sz="2200" b="1" dirty="0" smtClean="0">
                <a:latin typeface="Century Schoolbook" panose="02040604050505020304" pitchFamily="18" charset="0"/>
              </a:rPr>
              <a:t>How will the Rapture happen?</a:t>
            </a:r>
          </a:p>
          <a:p>
            <a:pPr marL="971550" lvl="1" indent="-514350">
              <a:buAutoNum type="alphaUcParenR"/>
            </a:pPr>
            <a:r>
              <a:rPr lang="en-US" sz="2200" b="1" dirty="0" smtClean="0">
                <a:solidFill>
                  <a:srgbClr val="002060"/>
                </a:solidFill>
                <a:latin typeface="Century Schoolbook" panose="02040604050505020304" pitchFamily="18" charset="0"/>
              </a:rPr>
              <a:t>What happens to those who miss the rapture?</a:t>
            </a:r>
            <a:endParaRPr lang="en-US" sz="2200" b="1"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1408743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1"/>
            <a:ext cx="8229600" cy="3124199"/>
          </a:xfrm>
        </p:spPr>
        <p:txBody>
          <a:bodyPr>
            <a:normAutofit/>
          </a:bodyPr>
          <a:lstStyle/>
          <a:p>
            <a:pPr marL="0" indent="0" algn="ctr">
              <a:buNone/>
            </a:pPr>
            <a:r>
              <a:rPr lang="en-US" sz="4800" b="1" u="sng" dirty="0" smtClean="0">
                <a:latin typeface="Century Schoolbook" panose="02040604050505020304" pitchFamily="18" charset="0"/>
              </a:rPr>
              <a:t>The Rapture</a:t>
            </a:r>
          </a:p>
          <a:p>
            <a:pPr marL="0" indent="0" algn="ctr">
              <a:buNone/>
            </a:pPr>
            <a:endParaRPr lang="en-US" sz="1800" b="1" u="sng" dirty="0" smtClean="0">
              <a:latin typeface="Century Schoolbook" panose="02040604050505020304" pitchFamily="18" charset="0"/>
            </a:endParaRPr>
          </a:p>
          <a:p>
            <a:pPr marL="742950" indent="-742950">
              <a:buAutoNum type="arabicParenR"/>
            </a:pPr>
            <a:r>
              <a:rPr lang="en-US" sz="2200" b="1" dirty="0" smtClean="0">
                <a:latin typeface="Century Schoolbook" panose="02040604050505020304" pitchFamily="18" charset="0"/>
              </a:rPr>
              <a:t>It’s a Biblical Truth</a:t>
            </a:r>
          </a:p>
          <a:p>
            <a:pPr marL="400050" lvl="1" indent="0">
              <a:buNone/>
            </a:pPr>
            <a:r>
              <a:rPr lang="en-US" sz="2200" b="1" dirty="0">
                <a:latin typeface="Century Schoolbook" panose="02040604050505020304" pitchFamily="18" charset="0"/>
              </a:rPr>
              <a:t>A</a:t>
            </a:r>
            <a:r>
              <a:rPr lang="en-US" sz="2200" b="1" dirty="0" smtClean="0">
                <a:latin typeface="Century Schoolbook" panose="02040604050505020304" pitchFamily="18" charset="0"/>
              </a:rPr>
              <a:t>) 	So – where is it in the scriptures?</a:t>
            </a:r>
          </a:p>
          <a:p>
            <a:pPr marL="400050" lvl="1" indent="0">
              <a:buNone/>
            </a:pPr>
            <a:r>
              <a:rPr lang="en-US" sz="2200" b="1" dirty="0" smtClean="0">
                <a:latin typeface="Century Schoolbook" panose="02040604050505020304" pitchFamily="18" charset="0"/>
              </a:rPr>
              <a:t>B) Why does it need to happen?</a:t>
            </a:r>
          </a:p>
          <a:p>
            <a:pPr marL="400050" lvl="1" indent="0">
              <a:buNone/>
            </a:pPr>
            <a:r>
              <a:rPr lang="en-US" sz="2200" b="1" dirty="0" smtClean="0">
                <a:latin typeface="Century Schoolbook" panose="02040604050505020304" pitchFamily="18" charset="0"/>
              </a:rPr>
              <a:t>C) What purpose does the Rapture serve?</a:t>
            </a:r>
          </a:p>
        </p:txBody>
      </p:sp>
      <p:sp>
        <p:nvSpPr>
          <p:cNvPr id="2" name="TextBox 1"/>
          <p:cNvSpPr txBox="1"/>
          <p:nvPr/>
        </p:nvSpPr>
        <p:spPr>
          <a:xfrm>
            <a:off x="435429" y="3192680"/>
            <a:ext cx="8077200" cy="1446550"/>
          </a:xfrm>
          <a:prstGeom prst="rect">
            <a:avLst/>
          </a:prstGeom>
          <a:noFill/>
        </p:spPr>
        <p:txBody>
          <a:bodyPr wrap="square" rtlCol="0">
            <a:spAutoFit/>
          </a:bodyPr>
          <a:lstStyle/>
          <a:p>
            <a:pPr marL="742950" indent="-742950">
              <a:buAutoNum type="arabicParenR" startAt="2"/>
            </a:pPr>
            <a:r>
              <a:rPr lang="en-US" sz="2200" b="1" dirty="0" smtClean="0">
                <a:latin typeface="Century Schoolbook" panose="02040604050505020304" pitchFamily="18" charset="0"/>
              </a:rPr>
              <a:t>Is the Rapture Possible?</a:t>
            </a:r>
          </a:p>
          <a:p>
            <a:pPr marL="971550" lvl="1" indent="-514350">
              <a:buAutoNum type="alphaUcParenR"/>
            </a:pPr>
            <a:r>
              <a:rPr lang="en-US" sz="2200" b="1" dirty="0" smtClean="0">
                <a:latin typeface="Century Schoolbook" panose="02040604050505020304" pitchFamily="18" charset="0"/>
              </a:rPr>
              <a:t>How will the Rapture happen?</a:t>
            </a:r>
          </a:p>
          <a:p>
            <a:pPr marL="971550" lvl="1" indent="-514350">
              <a:buAutoNum type="alphaUcParenR"/>
            </a:pPr>
            <a:r>
              <a:rPr lang="en-US" sz="2200" b="1" dirty="0" smtClean="0">
                <a:latin typeface="Century Schoolbook" panose="02040604050505020304" pitchFamily="18" charset="0"/>
              </a:rPr>
              <a:t>What happens to those who miss the rapture ?</a:t>
            </a:r>
          </a:p>
          <a:p>
            <a:pPr marL="971550" lvl="1" indent="-514350">
              <a:buAutoNum type="alphaUcParenR"/>
            </a:pPr>
            <a:r>
              <a:rPr lang="en-US" sz="2200" b="1" dirty="0" smtClean="0">
                <a:solidFill>
                  <a:srgbClr val="002060"/>
                </a:solidFill>
                <a:latin typeface="Century Schoolbook" panose="02040604050505020304" pitchFamily="18" charset="0"/>
              </a:rPr>
              <a:t>Will the rapture hurt?</a:t>
            </a:r>
            <a:endParaRPr lang="en-US" sz="2200" b="1"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979230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a:bodyPr>
          <a:lstStyle/>
          <a:p>
            <a:r>
              <a:rPr lang="en-US" b="1" u="sng" dirty="0" smtClean="0">
                <a:latin typeface="Century Schoolbook" panose="02040604050505020304" pitchFamily="18" charset="0"/>
              </a:rPr>
              <a:t>Philippians 3:20-21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3200" b="1" baseline="30000" dirty="0"/>
              <a:t>20 </a:t>
            </a:r>
            <a:r>
              <a:rPr lang="en-US" sz="3200" b="1" dirty="0"/>
              <a:t>For our citizenship is in heaven, from which we also eagerly wait for the Savior, the Lord Jesus Christ, </a:t>
            </a:r>
            <a:r>
              <a:rPr lang="en-US" sz="3200" b="1" baseline="30000" dirty="0"/>
              <a:t>21 </a:t>
            </a:r>
            <a:r>
              <a:rPr lang="en-US" sz="3200" b="1" dirty="0"/>
              <a:t>who will transform our lowly body that it may be conformed to His glorious body, according to the working by which He is able even to subdue all things to Himself.</a:t>
            </a:r>
            <a:endParaRPr lang="en-US" sz="4000" b="1" i="1" dirty="0"/>
          </a:p>
        </p:txBody>
      </p:sp>
    </p:spTree>
    <p:extLst>
      <p:ext uri="{BB962C8B-B14F-4D97-AF65-F5344CB8AC3E}">
        <p14:creationId xmlns:p14="http://schemas.microsoft.com/office/powerpoint/2010/main" val="1722503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6096000"/>
          </a:xfrm>
        </p:spPr>
        <p:txBody>
          <a:bodyPr>
            <a:normAutofit fontScale="90000"/>
          </a:bodyPr>
          <a:lstStyle/>
          <a:p>
            <a:r>
              <a:rPr lang="en-US" b="1" u="sng" dirty="0" smtClean="0">
                <a:latin typeface="Century Schoolbook" panose="02040604050505020304" pitchFamily="18" charset="0"/>
              </a:rPr>
              <a:t>1 Corinthians 15:50-53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3200" b="1" baseline="30000" dirty="0"/>
              <a:t>50 </a:t>
            </a:r>
            <a:r>
              <a:rPr lang="en-US" sz="3200" b="1" dirty="0"/>
              <a:t>Now this I say, brethren, that flesh and blood cannot inherit the kingdom of God; neither doth corruption inherit incorruption.</a:t>
            </a:r>
            <a:br>
              <a:rPr lang="en-US" sz="3200" b="1" dirty="0"/>
            </a:br>
            <a:r>
              <a:rPr lang="en-US" sz="3200" b="1" baseline="30000" dirty="0"/>
              <a:t>51 </a:t>
            </a:r>
            <a:r>
              <a:rPr lang="en-US" sz="3200" b="1" dirty="0"/>
              <a:t>Behold, I shew you a mystery; We shall not all sleep, but we shall all be changed,</a:t>
            </a:r>
            <a:br>
              <a:rPr lang="en-US" sz="3200" b="1" dirty="0"/>
            </a:br>
            <a:r>
              <a:rPr lang="en-US" sz="3200" b="1" baseline="30000" dirty="0"/>
              <a:t>52 </a:t>
            </a:r>
            <a:r>
              <a:rPr lang="en-US" sz="3200" b="1" dirty="0"/>
              <a:t>In a moment, in the twinkling of an eye, at the last trump: for the trumpet shall sound, and the dead shall be raised incorruptible, and we shall be changed.</a:t>
            </a:r>
            <a:br>
              <a:rPr lang="en-US" sz="3200" b="1" dirty="0"/>
            </a:br>
            <a:r>
              <a:rPr lang="en-US" sz="3200" b="1" baseline="30000" dirty="0"/>
              <a:t>53 </a:t>
            </a:r>
            <a:r>
              <a:rPr lang="en-US" sz="3200" b="1" dirty="0"/>
              <a:t>For this corruptible must put on incorruption, and this mortal must put on immortality.</a:t>
            </a:r>
          </a:p>
        </p:txBody>
      </p:sp>
    </p:spTree>
    <p:extLst>
      <p:ext uri="{BB962C8B-B14F-4D97-AF65-F5344CB8AC3E}">
        <p14:creationId xmlns:p14="http://schemas.microsoft.com/office/powerpoint/2010/main" val="3902126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1"/>
            <a:ext cx="8229600" cy="3047999"/>
          </a:xfrm>
        </p:spPr>
        <p:txBody>
          <a:bodyPr>
            <a:normAutofit/>
          </a:bodyPr>
          <a:lstStyle/>
          <a:p>
            <a:pPr marL="0" indent="0" algn="ctr">
              <a:buNone/>
            </a:pPr>
            <a:r>
              <a:rPr lang="en-US" b="1" dirty="0" smtClean="0">
                <a:latin typeface="Century Schoolbook" panose="02040604050505020304" pitchFamily="18" charset="0"/>
              </a:rPr>
              <a:t>The Rapture</a:t>
            </a:r>
          </a:p>
          <a:p>
            <a:pPr marL="0" indent="0" algn="ctr">
              <a:buNone/>
            </a:pPr>
            <a:endParaRPr lang="en-US" sz="1800" b="1" dirty="0" smtClean="0">
              <a:latin typeface="Century Schoolbook" panose="02040604050505020304" pitchFamily="18" charset="0"/>
            </a:endParaRPr>
          </a:p>
          <a:p>
            <a:pPr marL="742950" indent="-742950">
              <a:buAutoNum type="arabicParenR"/>
            </a:pPr>
            <a:r>
              <a:rPr lang="en-US" sz="2200" b="1" dirty="0" smtClean="0">
                <a:latin typeface="Century Schoolbook" panose="02040604050505020304" pitchFamily="18" charset="0"/>
              </a:rPr>
              <a:t>It’s A Biblical Truth</a:t>
            </a:r>
          </a:p>
          <a:p>
            <a:pPr marL="400050" lvl="1" indent="0">
              <a:buNone/>
            </a:pPr>
            <a:r>
              <a:rPr lang="en-US" sz="2200" b="1" dirty="0">
                <a:latin typeface="Century Schoolbook" panose="02040604050505020304" pitchFamily="18" charset="0"/>
              </a:rPr>
              <a:t>A</a:t>
            </a:r>
            <a:r>
              <a:rPr lang="en-US" sz="2200" b="1" dirty="0" smtClean="0">
                <a:latin typeface="Century Schoolbook" panose="02040604050505020304" pitchFamily="18" charset="0"/>
              </a:rPr>
              <a:t>) 	So – where is it in the scriptures?</a:t>
            </a:r>
          </a:p>
          <a:p>
            <a:pPr marL="400050" lvl="1" indent="0">
              <a:buNone/>
            </a:pPr>
            <a:r>
              <a:rPr lang="en-US" sz="2200" b="1" dirty="0" smtClean="0">
                <a:latin typeface="Century Schoolbook" panose="02040604050505020304" pitchFamily="18" charset="0"/>
              </a:rPr>
              <a:t>B) Why does it need to happen?</a:t>
            </a:r>
          </a:p>
          <a:p>
            <a:pPr marL="400050" lvl="1" indent="0">
              <a:buNone/>
            </a:pPr>
            <a:r>
              <a:rPr lang="en-US" sz="2200" b="1" dirty="0" smtClean="0">
                <a:latin typeface="Century Schoolbook" panose="02040604050505020304" pitchFamily="18" charset="0"/>
              </a:rPr>
              <a:t>C) What purpose does the Rapture serve?</a:t>
            </a:r>
          </a:p>
        </p:txBody>
      </p:sp>
      <p:sp>
        <p:nvSpPr>
          <p:cNvPr id="2" name="TextBox 1"/>
          <p:cNvSpPr txBox="1"/>
          <p:nvPr/>
        </p:nvSpPr>
        <p:spPr>
          <a:xfrm>
            <a:off x="424543" y="2743200"/>
            <a:ext cx="8077200" cy="1446550"/>
          </a:xfrm>
          <a:prstGeom prst="rect">
            <a:avLst/>
          </a:prstGeom>
          <a:noFill/>
        </p:spPr>
        <p:txBody>
          <a:bodyPr wrap="square" rtlCol="0">
            <a:spAutoFit/>
          </a:bodyPr>
          <a:lstStyle/>
          <a:p>
            <a:pPr marL="742950" indent="-742950">
              <a:buAutoNum type="arabicParenR" startAt="2"/>
            </a:pPr>
            <a:r>
              <a:rPr lang="en-US" sz="2200" b="1" dirty="0" smtClean="0">
                <a:latin typeface="Century Schoolbook" panose="02040604050505020304" pitchFamily="18" charset="0"/>
              </a:rPr>
              <a:t>Is The Rapture Possible?</a:t>
            </a:r>
          </a:p>
          <a:p>
            <a:pPr marL="971550" lvl="1" indent="-514350">
              <a:buAutoNum type="alphaUcParenR"/>
            </a:pPr>
            <a:r>
              <a:rPr lang="en-US" sz="2200" b="1" dirty="0" smtClean="0">
                <a:latin typeface="Century Schoolbook" panose="02040604050505020304" pitchFamily="18" charset="0"/>
              </a:rPr>
              <a:t>How will the Rapture happen?</a:t>
            </a:r>
          </a:p>
          <a:p>
            <a:pPr marL="971550" lvl="1" indent="-514350">
              <a:buAutoNum type="alphaUcParenR"/>
            </a:pPr>
            <a:r>
              <a:rPr lang="en-US" sz="2200" b="1" dirty="0" smtClean="0">
                <a:latin typeface="Century Schoolbook" panose="02040604050505020304" pitchFamily="18" charset="0"/>
              </a:rPr>
              <a:t>What happens to those who miss the rapture ?</a:t>
            </a:r>
          </a:p>
          <a:p>
            <a:pPr marL="971550" lvl="1" indent="-514350">
              <a:buAutoNum type="alphaUcParenR"/>
            </a:pPr>
            <a:r>
              <a:rPr lang="en-US" sz="2200" b="1" dirty="0" smtClean="0">
                <a:latin typeface="Century Schoolbook" panose="02040604050505020304" pitchFamily="18" charset="0"/>
              </a:rPr>
              <a:t>Will the rapture hurt?</a:t>
            </a:r>
            <a:endParaRPr lang="en-US" sz="2200" b="1" dirty="0">
              <a:latin typeface="Century Schoolbook" panose="02040604050505020304" pitchFamily="18" charset="0"/>
            </a:endParaRPr>
          </a:p>
        </p:txBody>
      </p:sp>
      <p:sp>
        <p:nvSpPr>
          <p:cNvPr id="4" name="TextBox 3"/>
          <p:cNvSpPr txBox="1"/>
          <p:nvPr/>
        </p:nvSpPr>
        <p:spPr>
          <a:xfrm>
            <a:off x="391886" y="4419600"/>
            <a:ext cx="5641288" cy="800219"/>
          </a:xfrm>
          <a:prstGeom prst="rect">
            <a:avLst/>
          </a:prstGeom>
          <a:noFill/>
        </p:spPr>
        <p:txBody>
          <a:bodyPr wrap="none" rtlCol="0">
            <a:spAutoFit/>
          </a:bodyPr>
          <a:lstStyle/>
          <a:p>
            <a:r>
              <a:rPr lang="en-US" sz="2400" b="1" dirty="0" smtClean="0">
                <a:latin typeface="Century Schoolbook" panose="02040604050505020304" pitchFamily="18" charset="0"/>
              </a:rPr>
              <a:t>3)</a:t>
            </a:r>
            <a:r>
              <a:rPr lang="en-US" sz="2200" b="1" dirty="0" smtClean="0">
                <a:latin typeface="Century Schoolbook" panose="02040604050505020304" pitchFamily="18" charset="0"/>
              </a:rPr>
              <a:t>	Is The Rapture Near?</a:t>
            </a:r>
            <a:endParaRPr lang="en-US" sz="2200" b="1" dirty="0">
              <a:latin typeface="Century Schoolbook" panose="02040604050505020304" pitchFamily="18" charset="0"/>
            </a:endParaRPr>
          </a:p>
          <a:p>
            <a:pPr marL="971550" lvl="1" indent="-514350">
              <a:buAutoNum type="alphaUcParenR"/>
            </a:pPr>
            <a:r>
              <a:rPr lang="en-US" sz="2200" b="1" dirty="0">
                <a:solidFill>
                  <a:srgbClr val="002060"/>
                </a:solidFill>
                <a:latin typeface="Century Schoolbook" panose="02040604050505020304" pitchFamily="18" charset="0"/>
              </a:rPr>
              <a:t>How will the Rapture happen</a:t>
            </a:r>
            <a:r>
              <a:rPr lang="en-US" sz="2200" b="1" dirty="0" smtClean="0">
                <a:solidFill>
                  <a:srgbClr val="002060"/>
                </a:solidFill>
                <a:latin typeface="Century Schoolbook" panose="02040604050505020304" pitchFamily="18" charset="0"/>
              </a:rPr>
              <a:t>?</a:t>
            </a:r>
            <a:endParaRPr lang="en-US" sz="2200" b="1"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3924068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1"/>
            <a:ext cx="8229600" cy="3047999"/>
          </a:xfrm>
        </p:spPr>
        <p:txBody>
          <a:bodyPr>
            <a:normAutofit/>
          </a:bodyPr>
          <a:lstStyle/>
          <a:p>
            <a:pPr marL="0" indent="0" algn="ctr">
              <a:buNone/>
            </a:pPr>
            <a:r>
              <a:rPr lang="en-US" b="1" u="sng" dirty="0" smtClean="0">
                <a:latin typeface="Century Schoolbook" panose="02040604050505020304" pitchFamily="18" charset="0"/>
              </a:rPr>
              <a:t>The Rapture</a:t>
            </a:r>
          </a:p>
          <a:p>
            <a:pPr marL="0" indent="0" algn="ctr">
              <a:buNone/>
            </a:pPr>
            <a:endParaRPr lang="en-US" sz="1800" b="1" u="sng" dirty="0" smtClean="0">
              <a:latin typeface="Century Schoolbook" panose="02040604050505020304" pitchFamily="18" charset="0"/>
            </a:endParaRPr>
          </a:p>
          <a:p>
            <a:pPr marL="742950" indent="-742950">
              <a:buAutoNum type="arabicParenR"/>
            </a:pPr>
            <a:r>
              <a:rPr lang="en-US" sz="2200" b="1" dirty="0" smtClean="0">
                <a:latin typeface="Century Schoolbook" panose="02040604050505020304" pitchFamily="18" charset="0"/>
              </a:rPr>
              <a:t>It’s A Biblical Truth</a:t>
            </a:r>
          </a:p>
          <a:p>
            <a:pPr marL="400050" lvl="1" indent="0">
              <a:buNone/>
            </a:pPr>
            <a:r>
              <a:rPr lang="en-US" sz="2200" b="1" dirty="0">
                <a:latin typeface="Century Schoolbook" panose="02040604050505020304" pitchFamily="18" charset="0"/>
              </a:rPr>
              <a:t>A</a:t>
            </a:r>
            <a:r>
              <a:rPr lang="en-US" sz="2200" b="1" dirty="0" smtClean="0">
                <a:latin typeface="Century Schoolbook" panose="02040604050505020304" pitchFamily="18" charset="0"/>
              </a:rPr>
              <a:t>) 	So – where is it in the scriptures?</a:t>
            </a:r>
          </a:p>
          <a:p>
            <a:pPr marL="400050" lvl="1" indent="0">
              <a:buNone/>
            </a:pPr>
            <a:r>
              <a:rPr lang="en-US" sz="2200" b="1" dirty="0" smtClean="0">
                <a:latin typeface="Century Schoolbook" panose="02040604050505020304" pitchFamily="18" charset="0"/>
              </a:rPr>
              <a:t>B) Why does it need to happen?</a:t>
            </a:r>
          </a:p>
          <a:p>
            <a:pPr marL="400050" lvl="1" indent="0">
              <a:buNone/>
            </a:pPr>
            <a:r>
              <a:rPr lang="en-US" sz="2200" b="1" dirty="0" smtClean="0">
                <a:latin typeface="Century Schoolbook" panose="02040604050505020304" pitchFamily="18" charset="0"/>
              </a:rPr>
              <a:t>C) What purpose does the Rapture serve?</a:t>
            </a:r>
          </a:p>
        </p:txBody>
      </p:sp>
      <p:sp>
        <p:nvSpPr>
          <p:cNvPr id="2" name="TextBox 1"/>
          <p:cNvSpPr txBox="1"/>
          <p:nvPr/>
        </p:nvSpPr>
        <p:spPr>
          <a:xfrm>
            <a:off x="424543" y="2743200"/>
            <a:ext cx="8077200" cy="1446550"/>
          </a:xfrm>
          <a:prstGeom prst="rect">
            <a:avLst/>
          </a:prstGeom>
          <a:noFill/>
        </p:spPr>
        <p:txBody>
          <a:bodyPr wrap="square" rtlCol="0">
            <a:spAutoFit/>
          </a:bodyPr>
          <a:lstStyle/>
          <a:p>
            <a:pPr marL="742950" indent="-742950">
              <a:buAutoNum type="arabicParenR" startAt="2"/>
            </a:pPr>
            <a:r>
              <a:rPr lang="en-US" sz="2200" b="1" dirty="0" smtClean="0">
                <a:latin typeface="Century Schoolbook" panose="02040604050505020304" pitchFamily="18" charset="0"/>
              </a:rPr>
              <a:t>Is The Rapture Possible?</a:t>
            </a:r>
          </a:p>
          <a:p>
            <a:pPr marL="971550" lvl="1" indent="-514350">
              <a:buAutoNum type="alphaUcParenR"/>
            </a:pPr>
            <a:r>
              <a:rPr lang="en-US" sz="2200" b="1" dirty="0" smtClean="0">
                <a:latin typeface="Century Schoolbook" panose="02040604050505020304" pitchFamily="18" charset="0"/>
              </a:rPr>
              <a:t>How will the Rapture happen?</a:t>
            </a:r>
          </a:p>
          <a:p>
            <a:pPr marL="971550" lvl="1" indent="-514350">
              <a:buAutoNum type="alphaUcParenR"/>
            </a:pPr>
            <a:r>
              <a:rPr lang="en-US" sz="2200" b="1" dirty="0" smtClean="0">
                <a:latin typeface="Century Schoolbook" panose="02040604050505020304" pitchFamily="18" charset="0"/>
              </a:rPr>
              <a:t>What happens to those who miss the rapture ?</a:t>
            </a:r>
          </a:p>
          <a:p>
            <a:pPr marL="971550" lvl="1" indent="-514350">
              <a:buAutoNum type="alphaUcParenR"/>
            </a:pPr>
            <a:r>
              <a:rPr lang="en-US" sz="2200" b="1" dirty="0" smtClean="0">
                <a:latin typeface="Century Schoolbook" panose="02040604050505020304" pitchFamily="18" charset="0"/>
              </a:rPr>
              <a:t>Will the rapture hurt?</a:t>
            </a:r>
            <a:endParaRPr lang="en-US" sz="2200" b="1" dirty="0">
              <a:latin typeface="Century Schoolbook" panose="02040604050505020304" pitchFamily="18" charset="0"/>
            </a:endParaRPr>
          </a:p>
        </p:txBody>
      </p:sp>
      <p:sp>
        <p:nvSpPr>
          <p:cNvPr id="4" name="TextBox 3"/>
          <p:cNvSpPr txBox="1"/>
          <p:nvPr/>
        </p:nvSpPr>
        <p:spPr>
          <a:xfrm>
            <a:off x="424542" y="4197306"/>
            <a:ext cx="7590539" cy="1138773"/>
          </a:xfrm>
          <a:prstGeom prst="rect">
            <a:avLst/>
          </a:prstGeom>
          <a:noFill/>
        </p:spPr>
        <p:txBody>
          <a:bodyPr wrap="none" rtlCol="0">
            <a:spAutoFit/>
          </a:bodyPr>
          <a:lstStyle/>
          <a:p>
            <a:r>
              <a:rPr lang="en-US" sz="2400" b="1" dirty="0" smtClean="0">
                <a:latin typeface="Century Schoolbook" panose="02040604050505020304" pitchFamily="18" charset="0"/>
              </a:rPr>
              <a:t>3)</a:t>
            </a:r>
            <a:r>
              <a:rPr lang="en-US" sz="2200" b="1" dirty="0" smtClean="0">
                <a:latin typeface="Century Schoolbook" panose="02040604050505020304" pitchFamily="18" charset="0"/>
              </a:rPr>
              <a:t>	Is The Rapture Near?</a:t>
            </a:r>
            <a:endParaRPr lang="en-US" sz="2200" b="1" dirty="0">
              <a:latin typeface="Century Schoolbook" panose="02040604050505020304" pitchFamily="18" charset="0"/>
            </a:endParaRPr>
          </a:p>
          <a:p>
            <a:pPr marL="971550" lvl="1" indent="-514350">
              <a:buAutoNum type="alphaUcParenR"/>
            </a:pPr>
            <a:r>
              <a:rPr lang="en-US" sz="2200" b="1" dirty="0">
                <a:latin typeface="Century Schoolbook" panose="02040604050505020304" pitchFamily="18" charset="0"/>
              </a:rPr>
              <a:t>How will the Rapture happen</a:t>
            </a:r>
            <a:r>
              <a:rPr lang="en-US" sz="2200" b="1" dirty="0" smtClean="0">
                <a:latin typeface="Century Schoolbook" panose="02040604050505020304" pitchFamily="18" charset="0"/>
              </a:rPr>
              <a:t>?</a:t>
            </a:r>
          </a:p>
          <a:p>
            <a:pPr marL="971550" lvl="1" indent="-514350">
              <a:buAutoNum type="alphaUcParenR"/>
            </a:pPr>
            <a:r>
              <a:rPr lang="en-US" sz="2200" b="1" dirty="0" smtClean="0">
                <a:solidFill>
                  <a:srgbClr val="002060"/>
                </a:solidFill>
                <a:latin typeface="Century Schoolbook" panose="02040604050505020304" pitchFamily="18" charset="0"/>
              </a:rPr>
              <a:t>How should I be living prior to the rapture?</a:t>
            </a:r>
            <a:endParaRPr lang="en-US" sz="2200" b="1"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2228280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6096000"/>
          </a:xfrm>
        </p:spPr>
        <p:txBody>
          <a:bodyPr>
            <a:normAutofit fontScale="90000"/>
          </a:bodyPr>
          <a:lstStyle/>
          <a:p>
            <a:r>
              <a:rPr lang="en-US" sz="3600" b="1" u="sng" dirty="0" smtClean="0">
                <a:latin typeface="Century Schoolbook" panose="02040604050505020304" pitchFamily="18" charset="0"/>
              </a:rPr>
              <a:t>1 Thessalonians 5:1-9 </a:t>
            </a:r>
            <a:r>
              <a:rPr lang="en-US" sz="2200" b="1" u="sng" dirty="0">
                <a:latin typeface="Century Schoolbook" panose="02040604050505020304" pitchFamily="18" charset="0"/>
              </a:rPr>
              <a:t>(NKJV</a:t>
            </a:r>
            <a:r>
              <a:rPr lang="en-US" sz="2200" b="1" u="sng" dirty="0" smtClean="0">
                <a:latin typeface="Century Schoolbook" panose="02040604050505020304" pitchFamily="18" charset="0"/>
              </a:rPr>
              <a:t>)</a:t>
            </a:r>
            <a:r>
              <a:rPr lang="en-US" dirty="0"/>
              <a:t/>
            </a:r>
            <a:br>
              <a:rPr lang="en-US" dirty="0"/>
            </a:br>
            <a:r>
              <a:rPr lang="en-US" sz="2800" b="1" dirty="0"/>
              <a:t>5 But concerning the times and the seasons, brethren, you have no need that I should write to you. </a:t>
            </a:r>
            <a:r>
              <a:rPr lang="en-US" sz="2800" b="1" baseline="30000" dirty="0"/>
              <a:t>2 </a:t>
            </a:r>
            <a:r>
              <a:rPr lang="en-US" sz="2800" b="1" dirty="0"/>
              <a:t>For you yourselves know perfectly that the day of the Lord so comes as a thief in the night. </a:t>
            </a:r>
            <a:r>
              <a:rPr lang="en-US" sz="2800" b="1" baseline="30000" dirty="0"/>
              <a:t>3 </a:t>
            </a:r>
            <a:r>
              <a:rPr lang="en-US" sz="2800" b="1" dirty="0"/>
              <a:t>For when they say, “Peace and safety!” then sudden destruction comes upon them, as labor pains upon a pregnant woman. And they shall not escape. </a:t>
            </a:r>
            <a:r>
              <a:rPr lang="en-US" sz="2800" b="1" baseline="30000" dirty="0"/>
              <a:t>4 </a:t>
            </a:r>
            <a:r>
              <a:rPr lang="en-US" sz="2800" b="1" dirty="0"/>
              <a:t>But you, brethren, are not in darkness, so that this Day should overtake you as a thief. </a:t>
            </a:r>
            <a:r>
              <a:rPr lang="en-US" sz="2800" b="1" baseline="30000" dirty="0"/>
              <a:t>5 </a:t>
            </a:r>
            <a:r>
              <a:rPr lang="en-US" sz="2800" b="1" dirty="0"/>
              <a:t>You are all sons of light and sons of the day. We are not of the night nor of darkness. </a:t>
            </a:r>
            <a:r>
              <a:rPr lang="en-US" sz="2800" b="1" baseline="30000" dirty="0"/>
              <a:t>6 </a:t>
            </a:r>
            <a:r>
              <a:rPr lang="en-US" sz="2800" b="1" dirty="0"/>
              <a:t>Therefore let us not sleep, as others </a:t>
            </a:r>
            <a:r>
              <a:rPr lang="en-US" sz="2800" b="1" i="1" dirty="0"/>
              <a:t>do,</a:t>
            </a:r>
            <a:r>
              <a:rPr lang="en-US" sz="2800" b="1" dirty="0"/>
              <a:t> but let us watch and be sober. </a:t>
            </a:r>
            <a:r>
              <a:rPr lang="en-US" sz="2800" b="1" baseline="30000" dirty="0"/>
              <a:t>7 </a:t>
            </a:r>
            <a:r>
              <a:rPr lang="en-US" sz="2800" b="1" dirty="0"/>
              <a:t>For those who sleep, sleep at night, and those who get drunk are drunk at night. </a:t>
            </a:r>
            <a:r>
              <a:rPr lang="en-US" sz="2800" b="1" baseline="30000" dirty="0"/>
              <a:t>8 </a:t>
            </a:r>
            <a:r>
              <a:rPr lang="en-US" sz="2800" b="1" dirty="0"/>
              <a:t>But let us who are of the day be sober, putting on the breastplate of faith and love, and </a:t>
            </a:r>
            <a:r>
              <a:rPr lang="en-US" sz="2800" b="1" i="1" dirty="0"/>
              <a:t>as</a:t>
            </a:r>
            <a:r>
              <a:rPr lang="en-US" sz="2800" b="1" dirty="0"/>
              <a:t> a helmet the hope of salvation. </a:t>
            </a:r>
            <a:r>
              <a:rPr lang="en-US" sz="2800" b="1" baseline="30000" dirty="0"/>
              <a:t>9 </a:t>
            </a:r>
            <a:r>
              <a:rPr lang="en-US" sz="2800" b="1" dirty="0"/>
              <a:t>For God did not appoint us to wrath, but to obtain salvation through our Lord Jesus Christ,</a:t>
            </a:r>
            <a:br>
              <a:rPr lang="en-US" sz="2800" b="1" dirty="0"/>
            </a:br>
            <a:endParaRPr lang="en-US" sz="2800" b="1" dirty="0"/>
          </a:p>
        </p:txBody>
      </p:sp>
    </p:spTree>
    <p:extLst>
      <p:ext uri="{BB962C8B-B14F-4D97-AF65-F5344CB8AC3E}">
        <p14:creationId xmlns:p14="http://schemas.microsoft.com/office/powerpoint/2010/main" val="27731540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1"/>
            <a:ext cx="8229600" cy="3047999"/>
          </a:xfrm>
        </p:spPr>
        <p:txBody>
          <a:bodyPr>
            <a:normAutofit/>
          </a:bodyPr>
          <a:lstStyle/>
          <a:p>
            <a:pPr marL="0" indent="0" algn="ctr">
              <a:buNone/>
            </a:pPr>
            <a:r>
              <a:rPr lang="en-US" b="1" u="sng" dirty="0" smtClean="0">
                <a:latin typeface="Century Schoolbook" panose="02040604050505020304" pitchFamily="18" charset="0"/>
              </a:rPr>
              <a:t>The Rapture</a:t>
            </a:r>
          </a:p>
          <a:p>
            <a:pPr marL="0" indent="0" algn="ctr">
              <a:buNone/>
            </a:pPr>
            <a:endParaRPr lang="en-US" sz="1800" b="1" u="sng" dirty="0" smtClean="0">
              <a:latin typeface="Century Schoolbook" panose="02040604050505020304" pitchFamily="18" charset="0"/>
            </a:endParaRPr>
          </a:p>
          <a:p>
            <a:pPr marL="742950" indent="-742950">
              <a:buAutoNum type="arabicParenR"/>
            </a:pPr>
            <a:r>
              <a:rPr lang="en-US" sz="2400" b="1" dirty="0" smtClean="0">
                <a:latin typeface="Century Schoolbook" panose="02040604050505020304" pitchFamily="18" charset="0"/>
              </a:rPr>
              <a:t>It’s A Biblical Truth</a:t>
            </a:r>
          </a:p>
          <a:p>
            <a:pPr marL="400050" lvl="1" indent="0">
              <a:buNone/>
            </a:pPr>
            <a:r>
              <a:rPr lang="en-US" sz="2400" b="1" dirty="0">
                <a:latin typeface="Century Schoolbook" panose="02040604050505020304" pitchFamily="18" charset="0"/>
              </a:rPr>
              <a:t>A</a:t>
            </a:r>
            <a:r>
              <a:rPr lang="en-US" sz="2400" b="1" dirty="0" smtClean="0">
                <a:latin typeface="Century Schoolbook" panose="02040604050505020304" pitchFamily="18" charset="0"/>
              </a:rPr>
              <a:t>) 	So – where is it in the scriptures?</a:t>
            </a:r>
          </a:p>
          <a:p>
            <a:pPr marL="400050" lvl="1" indent="0">
              <a:buNone/>
            </a:pPr>
            <a:r>
              <a:rPr lang="en-US" sz="2400" b="1" dirty="0" smtClean="0">
                <a:latin typeface="Century Schoolbook" panose="02040604050505020304" pitchFamily="18" charset="0"/>
              </a:rPr>
              <a:t>B) Why does it need to happen?</a:t>
            </a:r>
          </a:p>
          <a:p>
            <a:pPr marL="400050" lvl="1" indent="0">
              <a:buNone/>
            </a:pPr>
            <a:r>
              <a:rPr lang="en-US" sz="2400" b="1" dirty="0" smtClean="0">
                <a:latin typeface="Century Schoolbook" panose="02040604050505020304" pitchFamily="18" charset="0"/>
              </a:rPr>
              <a:t>C) What purpose does the Rapture serve?</a:t>
            </a:r>
          </a:p>
        </p:txBody>
      </p:sp>
      <p:sp>
        <p:nvSpPr>
          <p:cNvPr id="2" name="TextBox 1"/>
          <p:cNvSpPr txBox="1"/>
          <p:nvPr/>
        </p:nvSpPr>
        <p:spPr>
          <a:xfrm>
            <a:off x="424543" y="2947910"/>
            <a:ext cx="8077200" cy="1938992"/>
          </a:xfrm>
          <a:prstGeom prst="rect">
            <a:avLst/>
          </a:prstGeom>
          <a:noFill/>
        </p:spPr>
        <p:txBody>
          <a:bodyPr wrap="square" rtlCol="0">
            <a:spAutoFit/>
          </a:bodyPr>
          <a:lstStyle/>
          <a:p>
            <a:pPr marL="742950" indent="-742950">
              <a:buAutoNum type="arabicParenR" startAt="2"/>
            </a:pPr>
            <a:r>
              <a:rPr lang="en-US" sz="2400" b="1" dirty="0" smtClean="0">
                <a:latin typeface="Century Schoolbook" panose="02040604050505020304" pitchFamily="18" charset="0"/>
              </a:rPr>
              <a:t>Is The Rapture Possible?</a:t>
            </a:r>
          </a:p>
          <a:p>
            <a:pPr marL="971550" lvl="1" indent="-514350">
              <a:buAutoNum type="alphaUcParenR"/>
            </a:pPr>
            <a:r>
              <a:rPr lang="en-US" sz="2400" b="1" dirty="0" smtClean="0">
                <a:latin typeface="Century Schoolbook" panose="02040604050505020304" pitchFamily="18" charset="0"/>
              </a:rPr>
              <a:t>How will the Rapture happen?</a:t>
            </a:r>
          </a:p>
          <a:p>
            <a:pPr marL="971550" lvl="1" indent="-514350">
              <a:buAutoNum type="alphaUcParenR"/>
            </a:pPr>
            <a:r>
              <a:rPr lang="en-US" sz="2400" b="1" dirty="0" smtClean="0">
                <a:latin typeface="Century Schoolbook" panose="02040604050505020304" pitchFamily="18" charset="0"/>
              </a:rPr>
              <a:t>What happens to those who miss the rapture ?</a:t>
            </a:r>
          </a:p>
          <a:p>
            <a:pPr marL="971550" lvl="1" indent="-514350">
              <a:buAutoNum type="alphaUcParenR"/>
            </a:pPr>
            <a:r>
              <a:rPr lang="en-US" sz="2400" b="1" dirty="0" smtClean="0">
                <a:latin typeface="Century Schoolbook" panose="02040604050505020304" pitchFamily="18" charset="0"/>
              </a:rPr>
              <a:t>Will the rapture hurt?</a:t>
            </a:r>
            <a:endParaRPr lang="en-US" sz="2400" b="1" dirty="0">
              <a:latin typeface="Century Schoolbook" panose="02040604050505020304" pitchFamily="18" charset="0"/>
            </a:endParaRPr>
          </a:p>
        </p:txBody>
      </p:sp>
      <p:sp>
        <p:nvSpPr>
          <p:cNvPr id="4" name="TextBox 3"/>
          <p:cNvSpPr txBox="1"/>
          <p:nvPr/>
        </p:nvSpPr>
        <p:spPr>
          <a:xfrm>
            <a:off x="424543" y="5029200"/>
            <a:ext cx="8166018" cy="1569660"/>
          </a:xfrm>
          <a:prstGeom prst="rect">
            <a:avLst/>
          </a:prstGeom>
          <a:noFill/>
        </p:spPr>
        <p:txBody>
          <a:bodyPr wrap="none" rtlCol="0">
            <a:spAutoFit/>
          </a:bodyPr>
          <a:lstStyle/>
          <a:p>
            <a:r>
              <a:rPr lang="en-US" sz="2400" b="1" dirty="0" smtClean="0">
                <a:latin typeface="Century Schoolbook" panose="02040604050505020304" pitchFamily="18" charset="0"/>
              </a:rPr>
              <a:t>3)	Is The Rapture Near?</a:t>
            </a:r>
            <a:endParaRPr lang="en-US" sz="2400" b="1" dirty="0">
              <a:latin typeface="Century Schoolbook" panose="02040604050505020304" pitchFamily="18" charset="0"/>
            </a:endParaRPr>
          </a:p>
          <a:p>
            <a:pPr marL="971550" lvl="1" indent="-514350">
              <a:buAutoNum type="alphaUcParenR"/>
            </a:pPr>
            <a:r>
              <a:rPr lang="en-US" sz="2400" b="1" dirty="0">
                <a:latin typeface="Century Schoolbook" panose="02040604050505020304" pitchFamily="18" charset="0"/>
              </a:rPr>
              <a:t>How will the Rapture happen</a:t>
            </a:r>
            <a:r>
              <a:rPr lang="en-US" sz="2400" b="1" dirty="0" smtClean="0">
                <a:latin typeface="Century Schoolbook" panose="02040604050505020304" pitchFamily="18" charset="0"/>
              </a:rPr>
              <a:t>?</a:t>
            </a:r>
          </a:p>
          <a:p>
            <a:pPr marL="971550" lvl="1" indent="-514350">
              <a:buAutoNum type="alphaUcParenR"/>
            </a:pPr>
            <a:r>
              <a:rPr lang="en-US" sz="2400" b="1" dirty="0" smtClean="0">
                <a:latin typeface="Century Schoolbook" panose="02040604050505020304" pitchFamily="18" charset="0"/>
              </a:rPr>
              <a:t>How should I be living prior to the rapture?</a:t>
            </a:r>
          </a:p>
          <a:p>
            <a:pPr marL="971550" lvl="1" indent="-514350">
              <a:buAutoNum type="alphaUcParenR"/>
            </a:pPr>
            <a:r>
              <a:rPr lang="en-US" sz="2400" b="1" dirty="0" smtClean="0">
                <a:solidFill>
                  <a:srgbClr val="002060"/>
                </a:solidFill>
                <a:latin typeface="Century Schoolbook" panose="02040604050505020304" pitchFamily="18" charset="0"/>
              </a:rPr>
              <a:t>Can I miss the Rapture?</a:t>
            </a:r>
            <a:endParaRPr lang="en-US" sz="2400" b="1"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274413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867400"/>
          </a:xfrm>
        </p:spPr>
        <p:txBody>
          <a:bodyPr>
            <a:normAutofit/>
          </a:bodyPr>
          <a:lstStyle/>
          <a:p>
            <a:r>
              <a:rPr lang="en-US" b="1" u="sng" dirty="0">
                <a:latin typeface="Century Schoolbook" panose="02040604050505020304" pitchFamily="18" charset="0"/>
              </a:rPr>
              <a:t>Matthew </a:t>
            </a:r>
            <a:r>
              <a:rPr lang="en-US" b="1" u="sng" dirty="0" smtClean="0">
                <a:latin typeface="Century Schoolbook" panose="02040604050505020304" pitchFamily="18" charset="0"/>
              </a:rPr>
              <a:t>24:11-12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br>
              <a:rPr lang="en-US" sz="2800" b="1" u="sng" dirty="0" smtClean="0">
                <a:latin typeface="Century Schoolbook" panose="02040604050505020304" pitchFamily="18" charset="0"/>
              </a:rPr>
            </a:br>
            <a:r>
              <a:rPr lang="en-US" dirty="0"/>
              <a:t/>
            </a:r>
            <a:br>
              <a:rPr lang="en-US" dirty="0"/>
            </a:br>
            <a:r>
              <a:rPr lang="en-US" sz="4000" b="1" i="1" baseline="30000" dirty="0">
                <a:cs typeface="Arial" panose="020B0604020202020204" pitchFamily="34" charset="0"/>
              </a:rPr>
              <a:t>11 </a:t>
            </a:r>
            <a:r>
              <a:rPr lang="en-US" sz="4000" b="1" i="1" dirty="0">
                <a:cs typeface="Arial" panose="020B0604020202020204" pitchFamily="34" charset="0"/>
              </a:rPr>
              <a:t>Then many false prophets will rise up and deceive many. </a:t>
            </a:r>
            <a:r>
              <a:rPr lang="en-US" sz="4000" b="1" i="1" baseline="30000" dirty="0">
                <a:cs typeface="Arial" panose="020B0604020202020204" pitchFamily="34" charset="0"/>
              </a:rPr>
              <a:t>12 </a:t>
            </a:r>
            <a:r>
              <a:rPr lang="en-US" sz="4000" b="1" i="1" dirty="0">
                <a:cs typeface="Arial" panose="020B0604020202020204" pitchFamily="34" charset="0"/>
              </a:rPr>
              <a:t>And because lawlessness will abound, the love of many will grow cold.</a:t>
            </a:r>
          </a:p>
        </p:txBody>
      </p:sp>
    </p:spTree>
    <p:extLst>
      <p:ext uri="{BB962C8B-B14F-4D97-AF65-F5344CB8AC3E}">
        <p14:creationId xmlns:p14="http://schemas.microsoft.com/office/powerpoint/2010/main" val="3425783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a:bodyPr>
          <a:lstStyle/>
          <a:p>
            <a:r>
              <a:rPr lang="en-US" b="1" u="sng" dirty="0" smtClean="0">
                <a:latin typeface="Century Schoolbook" panose="02040604050505020304" pitchFamily="18" charset="0"/>
              </a:rPr>
              <a:t>Ephesians 4:30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3200" b="1" baseline="30000" dirty="0"/>
              <a:t>30 </a:t>
            </a:r>
            <a:r>
              <a:rPr lang="en-US" sz="3200" b="1" dirty="0"/>
              <a:t>And do not grieve the Holy Spirit of God, by whom you were sealed for the day of redemption.</a:t>
            </a:r>
            <a:endParaRPr lang="en-US" sz="4000" b="1" i="1" dirty="0"/>
          </a:p>
        </p:txBody>
      </p:sp>
    </p:spTree>
    <p:extLst>
      <p:ext uri="{BB962C8B-B14F-4D97-AF65-F5344CB8AC3E}">
        <p14:creationId xmlns:p14="http://schemas.microsoft.com/office/powerpoint/2010/main" val="3655245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a:bodyPr>
          <a:lstStyle/>
          <a:p>
            <a:r>
              <a:rPr lang="en-US" b="1" u="sng" dirty="0" smtClean="0">
                <a:latin typeface="Century Schoolbook" panose="02040604050505020304" pitchFamily="18" charset="0"/>
              </a:rPr>
              <a:t>1 John 2:28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3200" b="1" baseline="30000" dirty="0"/>
              <a:t>28 </a:t>
            </a:r>
            <a:r>
              <a:rPr lang="en-US" sz="3200" b="1" dirty="0"/>
              <a:t>And now, little children, abide in Him, that when</a:t>
            </a:r>
            <a:r>
              <a:rPr lang="en-US" sz="3200" b="1" baseline="30000" dirty="0"/>
              <a:t>[</a:t>
            </a:r>
            <a:r>
              <a:rPr lang="en-US" sz="3200" b="1" baseline="30000" dirty="0">
                <a:hlinkClick r:id="rId2" tooltip="See footnote a"/>
              </a:rPr>
              <a:t>a</a:t>
            </a:r>
            <a:r>
              <a:rPr lang="en-US" sz="3200" b="1" baseline="30000" dirty="0"/>
              <a:t>]</a:t>
            </a:r>
            <a:r>
              <a:rPr lang="en-US" sz="3200" b="1" dirty="0"/>
              <a:t> He appears, we may have confidence and not be ashamed before Him at His coming.</a:t>
            </a:r>
            <a:endParaRPr lang="en-US" sz="4000" b="1" i="1" dirty="0"/>
          </a:p>
        </p:txBody>
      </p:sp>
    </p:spTree>
    <p:extLst>
      <p:ext uri="{BB962C8B-B14F-4D97-AF65-F5344CB8AC3E}">
        <p14:creationId xmlns:p14="http://schemas.microsoft.com/office/powerpoint/2010/main" val="2252735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1"/>
            <a:ext cx="8229600" cy="2285999"/>
          </a:xfrm>
        </p:spPr>
        <p:txBody>
          <a:bodyPr>
            <a:normAutofit lnSpcReduction="10000"/>
          </a:bodyPr>
          <a:lstStyle/>
          <a:p>
            <a:pPr marL="0" indent="0" algn="ctr">
              <a:buNone/>
            </a:pPr>
            <a:r>
              <a:rPr lang="en-US" b="1" u="sng" dirty="0" smtClean="0">
                <a:latin typeface="Century Schoolbook" panose="02040604050505020304" pitchFamily="18" charset="0"/>
              </a:rPr>
              <a:t>The Rapture in the Bible</a:t>
            </a:r>
          </a:p>
          <a:p>
            <a:pPr marL="0" indent="0" algn="ctr">
              <a:buNone/>
            </a:pPr>
            <a:endParaRPr lang="en-US" sz="1100" b="1" dirty="0" smtClean="0">
              <a:latin typeface="Century Schoolbook" panose="02040604050505020304" pitchFamily="18" charset="0"/>
            </a:endParaRPr>
          </a:p>
          <a:p>
            <a:pPr marL="742950" indent="-742950">
              <a:buAutoNum type="arabicParenR"/>
            </a:pPr>
            <a:r>
              <a:rPr lang="en-US" sz="2200" b="1" dirty="0" smtClean="0">
                <a:latin typeface="Century Schoolbook" panose="02040604050505020304" pitchFamily="18" charset="0"/>
              </a:rPr>
              <a:t>It’s A Biblical Truth</a:t>
            </a:r>
          </a:p>
          <a:p>
            <a:pPr marL="400050" lvl="1" indent="0">
              <a:buNone/>
            </a:pPr>
            <a:r>
              <a:rPr lang="en-US" sz="2200" b="1" dirty="0">
                <a:latin typeface="Century Schoolbook" panose="02040604050505020304" pitchFamily="18" charset="0"/>
              </a:rPr>
              <a:t>A</a:t>
            </a:r>
            <a:r>
              <a:rPr lang="en-US" sz="2200" b="1" dirty="0" smtClean="0">
                <a:latin typeface="Century Schoolbook" panose="02040604050505020304" pitchFamily="18" charset="0"/>
              </a:rPr>
              <a:t>) 	So – where is it in the scriptures?</a:t>
            </a:r>
          </a:p>
          <a:p>
            <a:pPr marL="400050" lvl="1" indent="0">
              <a:buNone/>
            </a:pPr>
            <a:r>
              <a:rPr lang="en-US" sz="2200" b="1" dirty="0" smtClean="0">
                <a:latin typeface="Century Schoolbook" panose="02040604050505020304" pitchFamily="18" charset="0"/>
              </a:rPr>
              <a:t>B) Why does it need to happen?</a:t>
            </a:r>
          </a:p>
          <a:p>
            <a:pPr marL="400050" lvl="1" indent="0">
              <a:buNone/>
            </a:pPr>
            <a:r>
              <a:rPr lang="en-US" sz="2200" b="1" dirty="0" smtClean="0">
                <a:latin typeface="Century Schoolbook" panose="02040604050505020304" pitchFamily="18" charset="0"/>
              </a:rPr>
              <a:t>C) What purpose does the Rapture serve?</a:t>
            </a:r>
          </a:p>
        </p:txBody>
      </p:sp>
      <p:sp>
        <p:nvSpPr>
          <p:cNvPr id="2" name="TextBox 1"/>
          <p:cNvSpPr txBox="1"/>
          <p:nvPr/>
        </p:nvSpPr>
        <p:spPr>
          <a:xfrm>
            <a:off x="413657" y="2362200"/>
            <a:ext cx="8077200" cy="1446550"/>
          </a:xfrm>
          <a:prstGeom prst="rect">
            <a:avLst/>
          </a:prstGeom>
          <a:noFill/>
        </p:spPr>
        <p:txBody>
          <a:bodyPr wrap="square" rtlCol="0">
            <a:spAutoFit/>
          </a:bodyPr>
          <a:lstStyle/>
          <a:p>
            <a:pPr marL="742950" indent="-742950">
              <a:buAutoNum type="arabicParenR" startAt="2"/>
            </a:pPr>
            <a:r>
              <a:rPr lang="en-US" sz="2200" b="1" dirty="0" smtClean="0">
                <a:latin typeface="Century Schoolbook" panose="02040604050505020304" pitchFamily="18" charset="0"/>
              </a:rPr>
              <a:t>Is The Rapture Possible?</a:t>
            </a:r>
          </a:p>
          <a:p>
            <a:pPr marL="971550" lvl="1" indent="-514350">
              <a:buAutoNum type="alphaUcParenR"/>
            </a:pPr>
            <a:r>
              <a:rPr lang="en-US" sz="2200" b="1" dirty="0" smtClean="0">
                <a:latin typeface="Century Schoolbook" panose="02040604050505020304" pitchFamily="18" charset="0"/>
              </a:rPr>
              <a:t>How will the Rapture happen?</a:t>
            </a:r>
          </a:p>
          <a:p>
            <a:pPr marL="971550" lvl="1" indent="-514350">
              <a:buAutoNum type="alphaUcParenR"/>
            </a:pPr>
            <a:r>
              <a:rPr lang="en-US" sz="2200" b="1" dirty="0" smtClean="0">
                <a:latin typeface="Century Schoolbook" panose="02040604050505020304" pitchFamily="18" charset="0"/>
              </a:rPr>
              <a:t>What happens to those who miss the rapture ?</a:t>
            </a:r>
          </a:p>
          <a:p>
            <a:pPr marL="971550" lvl="1" indent="-514350">
              <a:buAutoNum type="alphaUcParenR"/>
            </a:pPr>
            <a:r>
              <a:rPr lang="en-US" sz="2200" b="1" dirty="0" smtClean="0">
                <a:latin typeface="Century Schoolbook" panose="02040604050505020304" pitchFamily="18" charset="0"/>
              </a:rPr>
              <a:t>Will the rapture hurt?</a:t>
            </a:r>
            <a:endParaRPr lang="en-US" sz="2200" b="1" dirty="0">
              <a:latin typeface="Century Schoolbook" panose="02040604050505020304" pitchFamily="18" charset="0"/>
            </a:endParaRPr>
          </a:p>
        </p:txBody>
      </p:sp>
      <p:sp>
        <p:nvSpPr>
          <p:cNvPr id="4" name="TextBox 3"/>
          <p:cNvSpPr txBox="1"/>
          <p:nvPr/>
        </p:nvSpPr>
        <p:spPr>
          <a:xfrm>
            <a:off x="424543" y="3962400"/>
            <a:ext cx="7590539" cy="1785104"/>
          </a:xfrm>
          <a:prstGeom prst="rect">
            <a:avLst/>
          </a:prstGeom>
          <a:noFill/>
        </p:spPr>
        <p:txBody>
          <a:bodyPr wrap="none" rtlCol="0">
            <a:spAutoFit/>
          </a:bodyPr>
          <a:lstStyle/>
          <a:p>
            <a:r>
              <a:rPr lang="en-US" sz="2200" b="1" dirty="0" smtClean="0">
                <a:latin typeface="Century Schoolbook" panose="02040604050505020304" pitchFamily="18" charset="0"/>
              </a:rPr>
              <a:t>3)	Is The Rapture Near?</a:t>
            </a:r>
            <a:endParaRPr lang="en-US" sz="2200" b="1" dirty="0">
              <a:latin typeface="Century Schoolbook" panose="02040604050505020304" pitchFamily="18" charset="0"/>
            </a:endParaRPr>
          </a:p>
          <a:p>
            <a:pPr marL="971550" lvl="1" indent="-514350">
              <a:buAutoNum type="alphaUcParenR"/>
            </a:pPr>
            <a:r>
              <a:rPr lang="en-US" sz="2200" b="1" dirty="0">
                <a:latin typeface="Century Schoolbook" panose="02040604050505020304" pitchFamily="18" charset="0"/>
              </a:rPr>
              <a:t>How will the Rapture happen</a:t>
            </a:r>
            <a:r>
              <a:rPr lang="en-US" sz="2200" b="1" dirty="0" smtClean="0">
                <a:latin typeface="Century Schoolbook" panose="02040604050505020304" pitchFamily="18" charset="0"/>
              </a:rPr>
              <a:t>?</a:t>
            </a:r>
          </a:p>
          <a:p>
            <a:pPr marL="971550" lvl="1" indent="-514350">
              <a:buAutoNum type="alphaUcParenR"/>
            </a:pPr>
            <a:r>
              <a:rPr lang="en-US" sz="2200" b="1" dirty="0" smtClean="0">
                <a:latin typeface="Century Schoolbook" panose="02040604050505020304" pitchFamily="18" charset="0"/>
              </a:rPr>
              <a:t>How should I be living prior to the rapture?</a:t>
            </a:r>
          </a:p>
          <a:p>
            <a:pPr marL="971550" lvl="1" indent="-514350">
              <a:buAutoNum type="alphaUcParenR"/>
            </a:pPr>
            <a:r>
              <a:rPr lang="en-US" sz="2200" b="1" dirty="0" smtClean="0">
                <a:latin typeface="Century Schoolbook" panose="02040604050505020304" pitchFamily="18" charset="0"/>
              </a:rPr>
              <a:t>Can I miss the Rapture?</a:t>
            </a:r>
          </a:p>
          <a:p>
            <a:pPr marL="971550" lvl="1" indent="-514350">
              <a:buAutoNum type="alphaUcParenR"/>
            </a:pPr>
            <a:r>
              <a:rPr lang="en-US" sz="2200" b="1" dirty="0" smtClean="0">
                <a:latin typeface="Century Schoolbook" panose="02040604050505020304" pitchFamily="18" charset="0"/>
              </a:rPr>
              <a:t>Is the Rapture real?</a:t>
            </a:r>
            <a:endParaRPr lang="en-US" sz="2200" b="1" dirty="0">
              <a:latin typeface="Century Schoolbook" panose="02040604050505020304" pitchFamily="18" charset="0"/>
            </a:endParaRPr>
          </a:p>
        </p:txBody>
      </p:sp>
    </p:spTree>
    <p:extLst>
      <p:ext uri="{BB962C8B-B14F-4D97-AF65-F5344CB8AC3E}">
        <p14:creationId xmlns:p14="http://schemas.microsoft.com/office/powerpoint/2010/main" val="1741341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fontScale="90000"/>
          </a:bodyPr>
          <a:lstStyle/>
          <a:p>
            <a:r>
              <a:rPr lang="en-US" b="1" u="sng" dirty="0" smtClean="0">
                <a:latin typeface="Century Schoolbook" panose="02040604050505020304" pitchFamily="18" charset="0"/>
              </a:rPr>
              <a:t>Luke 21:34-36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3200" b="1" baseline="30000" dirty="0"/>
              <a:t>34 </a:t>
            </a:r>
            <a:r>
              <a:rPr lang="en-US" sz="3200" b="1" dirty="0"/>
              <a:t>“But take heed to yourselves, lest your hearts be weighed down with carousing, drunkenness, and cares of this life, and that Day come on you unexpectedly. </a:t>
            </a:r>
            <a:r>
              <a:rPr lang="en-US" sz="3200" b="1" baseline="30000" dirty="0"/>
              <a:t>35 </a:t>
            </a:r>
            <a:r>
              <a:rPr lang="en-US" sz="3200" b="1" dirty="0"/>
              <a:t>For it will come as a snare on all those who dwell on the face of the whole earth. </a:t>
            </a:r>
            <a:r>
              <a:rPr lang="en-US" sz="3200" b="1" baseline="30000" dirty="0"/>
              <a:t>36 </a:t>
            </a:r>
            <a:r>
              <a:rPr lang="en-US" sz="3200" b="1" dirty="0"/>
              <a:t>Watch therefore, and pray always that you may be counted worthy</a:t>
            </a:r>
            <a:r>
              <a:rPr lang="en-US" sz="3200" b="1" baseline="30000" dirty="0"/>
              <a:t>[</a:t>
            </a:r>
            <a:r>
              <a:rPr lang="en-US" sz="3200" b="1" baseline="30000" dirty="0">
                <a:hlinkClick r:id="rId2" tooltip="See footnote a"/>
              </a:rPr>
              <a:t>a</a:t>
            </a:r>
            <a:r>
              <a:rPr lang="en-US" sz="3200" b="1" baseline="30000" dirty="0"/>
              <a:t>]</a:t>
            </a:r>
            <a:r>
              <a:rPr lang="en-US" sz="3200" b="1" dirty="0"/>
              <a:t> to escape all these things that will come to pass, and to stand before the Son of Man.”</a:t>
            </a:r>
            <a:endParaRPr lang="en-US" sz="4000" b="1" i="1" dirty="0"/>
          </a:p>
        </p:txBody>
      </p:sp>
    </p:spTree>
    <p:extLst>
      <p:ext uri="{BB962C8B-B14F-4D97-AF65-F5344CB8AC3E}">
        <p14:creationId xmlns:p14="http://schemas.microsoft.com/office/powerpoint/2010/main" val="22278197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fontScale="90000"/>
          </a:bodyPr>
          <a:lstStyle/>
          <a:p>
            <a:r>
              <a:rPr lang="en-US" b="1" u="sng" dirty="0" smtClean="0">
                <a:latin typeface="Century Schoolbook" panose="02040604050505020304" pitchFamily="18" charset="0"/>
              </a:rPr>
              <a:t>1 Thessalonians 4:16-17a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4000" b="1" i="1" baseline="30000" dirty="0"/>
              <a:t>16 </a:t>
            </a:r>
            <a:r>
              <a:rPr lang="en-US" sz="4000" b="1" i="1" dirty="0"/>
              <a:t>For the Lord Himself will descend from heaven with a shout, with the voice of an archangel, and with the trumpet of God. And the dead in Christ will rise first. </a:t>
            </a:r>
            <a:r>
              <a:rPr lang="en-US" sz="4000" b="1" i="1" baseline="30000" dirty="0"/>
              <a:t>17 </a:t>
            </a:r>
            <a:r>
              <a:rPr lang="en-US" sz="4000" b="1" i="1" dirty="0"/>
              <a:t>Then we who are alive and remain shall be caught up together with them in the clouds to meet the Lord in the air.</a:t>
            </a:r>
          </a:p>
        </p:txBody>
      </p:sp>
    </p:spTree>
    <p:extLst>
      <p:ext uri="{BB962C8B-B14F-4D97-AF65-F5344CB8AC3E}">
        <p14:creationId xmlns:p14="http://schemas.microsoft.com/office/powerpoint/2010/main" val="537926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fontScale="90000"/>
          </a:bodyPr>
          <a:lstStyle/>
          <a:p>
            <a:r>
              <a:rPr lang="en-US" b="1" u="sng" dirty="0" smtClean="0">
                <a:latin typeface="Century Schoolbook" panose="02040604050505020304" pitchFamily="18" charset="0"/>
              </a:rPr>
              <a:t>1 John 14:1-3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4000" b="1" dirty="0" smtClean="0"/>
              <a:t>“Let </a:t>
            </a:r>
            <a:r>
              <a:rPr lang="en-US" sz="4000" b="1" dirty="0"/>
              <a:t>not your heart be troubled; you believe in God, believe also in Me. </a:t>
            </a:r>
            <a:r>
              <a:rPr lang="en-US" sz="4000" b="1" baseline="30000" dirty="0"/>
              <a:t>2 </a:t>
            </a:r>
            <a:r>
              <a:rPr lang="en-US" sz="4000" b="1" dirty="0"/>
              <a:t>In My Father’s house are many mansions;</a:t>
            </a:r>
            <a:r>
              <a:rPr lang="en-US" sz="4000" b="1" baseline="30000" dirty="0"/>
              <a:t>[</a:t>
            </a:r>
            <a:r>
              <a:rPr lang="en-US" sz="4000" b="1" baseline="30000" dirty="0">
                <a:hlinkClick r:id="rId2" tooltip="See footnote a"/>
              </a:rPr>
              <a:t>a</a:t>
            </a:r>
            <a:r>
              <a:rPr lang="en-US" sz="4000" b="1" baseline="30000" dirty="0"/>
              <a:t>]</a:t>
            </a:r>
            <a:r>
              <a:rPr lang="en-US" sz="4000" b="1" dirty="0"/>
              <a:t> if </a:t>
            </a:r>
            <a:r>
              <a:rPr lang="en-US" sz="4000" b="1" i="1" dirty="0"/>
              <a:t>it were</a:t>
            </a:r>
            <a:r>
              <a:rPr lang="en-US" sz="4000" b="1" dirty="0"/>
              <a:t> not </a:t>
            </a:r>
            <a:r>
              <a:rPr lang="en-US" sz="4000" b="1" i="1" dirty="0"/>
              <a:t>so,</a:t>
            </a:r>
            <a:r>
              <a:rPr lang="en-US" sz="4000" b="1" dirty="0"/>
              <a:t> I would have told you. I go to prepare a place for you.</a:t>
            </a:r>
            <a:r>
              <a:rPr lang="en-US" sz="4000" b="1" baseline="30000" dirty="0"/>
              <a:t>[</a:t>
            </a:r>
            <a:r>
              <a:rPr lang="en-US" sz="4000" b="1" baseline="30000" dirty="0">
                <a:hlinkClick r:id="rId3" tooltip="See footnote b"/>
              </a:rPr>
              <a:t>b</a:t>
            </a:r>
            <a:r>
              <a:rPr lang="en-US" sz="4000" b="1" baseline="30000" dirty="0"/>
              <a:t>]</a:t>
            </a:r>
            <a:r>
              <a:rPr lang="en-US" sz="4000" b="1" dirty="0"/>
              <a:t> </a:t>
            </a:r>
            <a:r>
              <a:rPr lang="en-US" sz="4000" b="1" baseline="30000" dirty="0"/>
              <a:t>3 </a:t>
            </a:r>
            <a:r>
              <a:rPr lang="en-US" sz="4000" b="1" dirty="0"/>
              <a:t>And if I go and prepare a place for you, I will come again and receive you to Myself; that where I am, </a:t>
            </a:r>
            <a:r>
              <a:rPr lang="en-US" sz="4000" b="1" i="1" dirty="0"/>
              <a:t>there</a:t>
            </a:r>
            <a:r>
              <a:rPr lang="en-US" sz="4000" b="1" dirty="0"/>
              <a:t> you may be also.</a:t>
            </a:r>
            <a:endParaRPr lang="en-US" sz="4000" b="1" i="1" dirty="0"/>
          </a:p>
        </p:txBody>
      </p:sp>
    </p:spTree>
    <p:extLst>
      <p:ext uri="{BB962C8B-B14F-4D97-AF65-F5344CB8AC3E}">
        <p14:creationId xmlns:p14="http://schemas.microsoft.com/office/powerpoint/2010/main" val="3756513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1"/>
            <a:ext cx="8229600" cy="2285999"/>
          </a:xfrm>
        </p:spPr>
        <p:txBody>
          <a:bodyPr>
            <a:normAutofit lnSpcReduction="10000"/>
          </a:bodyPr>
          <a:lstStyle/>
          <a:p>
            <a:pPr marL="0" indent="0" algn="ctr">
              <a:buNone/>
            </a:pPr>
            <a:r>
              <a:rPr lang="en-US" b="1" u="sng" dirty="0" smtClean="0">
                <a:latin typeface="Century Schoolbook" panose="02040604050505020304" pitchFamily="18" charset="0"/>
              </a:rPr>
              <a:t>The Rapture in the Bible</a:t>
            </a:r>
          </a:p>
          <a:p>
            <a:pPr marL="0" indent="0" algn="ctr">
              <a:buNone/>
            </a:pPr>
            <a:endParaRPr lang="en-US" sz="1100" b="1" dirty="0" smtClean="0">
              <a:latin typeface="Century Schoolbook" panose="02040604050505020304" pitchFamily="18" charset="0"/>
            </a:endParaRPr>
          </a:p>
          <a:p>
            <a:pPr marL="742950" indent="-742950">
              <a:buAutoNum type="arabicParenR"/>
            </a:pPr>
            <a:r>
              <a:rPr lang="en-US" sz="2200" b="1" dirty="0" smtClean="0">
                <a:latin typeface="Century Schoolbook" panose="02040604050505020304" pitchFamily="18" charset="0"/>
              </a:rPr>
              <a:t>It’s A Biblical Truth</a:t>
            </a:r>
          </a:p>
          <a:p>
            <a:pPr marL="400050" lvl="1" indent="0">
              <a:buNone/>
            </a:pPr>
            <a:r>
              <a:rPr lang="en-US" sz="2200" b="1" dirty="0">
                <a:latin typeface="Century Schoolbook" panose="02040604050505020304" pitchFamily="18" charset="0"/>
              </a:rPr>
              <a:t>A</a:t>
            </a:r>
            <a:r>
              <a:rPr lang="en-US" sz="2200" b="1" dirty="0" smtClean="0">
                <a:latin typeface="Century Schoolbook" panose="02040604050505020304" pitchFamily="18" charset="0"/>
              </a:rPr>
              <a:t>) 	So – where is it in the scriptures?</a:t>
            </a:r>
          </a:p>
          <a:p>
            <a:pPr marL="400050" lvl="1" indent="0">
              <a:buNone/>
            </a:pPr>
            <a:r>
              <a:rPr lang="en-US" sz="2200" b="1" dirty="0" smtClean="0">
                <a:latin typeface="Century Schoolbook" panose="02040604050505020304" pitchFamily="18" charset="0"/>
              </a:rPr>
              <a:t>B) Why does it need to happen?</a:t>
            </a:r>
          </a:p>
          <a:p>
            <a:pPr marL="400050" lvl="1" indent="0">
              <a:buNone/>
            </a:pPr>
            <a:r>
              <a:rPr lang="en-US" sz="2200" b="1" dirty="0" smtClean="0">
                <a:latin typeface="Century Schoolbook" panose="02040604050505020304" pitchFamily="18" charset="0"/>
              </a:rPr>
              <a:t>C) What purpose does the Rapture serve?</a:t>
            </a:r>
          </a:p>
        </p:txBody>
      </p:sp>
      <p:sp>
        <p:nvSpPr>
          <p:cNvPr id="2" name="TextBox 1"/>
          <p:cNvSpPr txBox="1"/>
          <p:nvPr/>
        </p:nvSpPr>
        <p:spPr>
          <a:xfrm>
            <a:off x="413657" y="2362200"/>
            <a:ext cx="8077200" cy="1446550"/>
          </a:xfrm>
          <a:prstGeom prst="rect">
            <a:avLst/>
          </a:prstGeom>
          <a:noFill/>
        </p:spPr>
        <p:txBody>
          <a:bodyPr wrap="square" rtlCol="0">
            <a:spAutoFit/>
          </a:bodyPr>
          <a:lstStyle/>
          <a:p>
            <a:pPr marL="742950" indent="-742950">
              <a:buAutoNum type="arabicParenR" startAt="2"/>
            </a:pPr>
            <a:r>
              <a:rPr lang="en-US" sz="2200" b="1" dirty="0" smtClean="0">
                <a:latin typeface="Century Schoolbook" panose="02040604050505020304" pitchFamily="18" charset="0"/>
              </a:rPr>
              <a:t>Is The Rapture Possible?</a:t>
            </a:r>
          </a:p>
          <a:p>
            <a:pPr marL="971550" lvl="1" indent="-514350">
              <a:buAutoNum type="alphaUcParenR"/>
            </a:pPr>
            <a:r>
              <a:rPr lang="en-US" sz="2200" b="1" dirty="0" smtClean="0">
                <a:latin typeface="Century Schoolbook" panose="02040604050505020304" pitchFamily="18" charset="0"/>
              </a:rPr>
              <a:t>How will the Rapture happen?</a:t>
            </a:r>
          </a:p>
          <a:p>
            <a:pPr marL="971550" lvl="1" indent="-514350">
              <a:buAutoNum type="alphaUcParenR"/>
            </a:pPr>
            <a:r>
              <a:rPr lang="en-US" sz="2200" b="1" dirty="0" smtClean="0">
                <a:latin typeface="Century Schoolbook" panose="02040604050505020304" pitchFamily="18" charset="0"/>
              </a:rPr>
              <a:t>What happens to those who miss the rapture ?</a:t>
            </a:r>
          </a:p>
          <a:p>
            <a:pPr marL="971550" lvl="1" indent="-514350">
              <a:buAutoNum type="alphaUcParenR"/>
            </a:pPr>
            <a:r>
              <a:rPr lang="en-US" sz="2200" b="1" dirty="0" smtClean="0">
                <a:latin typeface="Century Schoolbook" panose="02040604050505020304" pitchFamily="18" charset="0"/>
              </a:rPr>
              <a:t>Will the rapture hurt?</a:t>
            </a:r>
            <a:endParaRPr lang="en-US" sz="2200" b="1" dirty="0">
              <a:latin typeface="Century Schoolbook" panose="02040604050505020304" pitchFamily="18" charset="0"/>
            </a:endParaRPr>
          </a:p>
        </p:txBody>
      </p:sp>
      <p:sp>
        <p:nvSpPr>
          <p:cNvPr id="4" name="TextBox 3"/>
          <p:cNvSpPr txBox="1"/>
          <p:nvPr/>
        </p:nvSpPr>
        <p:spPr>
          <a:xfrm>
            <a:off x="424543" y="3962400"/>
            <a:ext cx="7590539" cy="2123658"/>
          </a:xfrm>
          <a:prstGeom prst="rect">
            <a:avLst/>
          </a:prstGeom>
          <a:noFill/>
        </p:spPr>
        <p:txBody>
          <a:bodyPr wrap="none" rtlCol="0">
            <a:spAutoFit/>
          </a:bodyPr>
          <a:lstStyle/>
          <a:p>
            <a:r>
              <a:rPr lang="en-US" sz="2200" b="1" dirty="0" smtClean="0">
                <a:latin typeface="Century Schoolbook" panose="02040604050505020304" pitchFamily="18" charset="0"/>
              </a:rPr>
              <a:t>3)	Is The Rapture Near?</a:t>
            </a:r>
            <a:endParaRPr lang="en-US" sz="2200" b="1" dirty="0">
              <a:latin typeface="Century Schoolbook" panose="02040604050505020304" pitchFamily="18" charset="0"/>
            </a:endParaRPr>
          </a:p>
          <a:p>
            <a:pPr marL="971550" lvl="1" indent="-514350">
              <a:buAutoNum type="alphaUcParenR"/>
            </a:pPr>
            <a:r>
              <a:rPr lang="en-US" sz="2200" b="1" dirty="0">
                <a:latin typeface="Century Schoolbook" panose="02040604050505020304" pitchFamily="18" charset="0"/>
              </a:rPr>
              <a:t>How will the Rapture happen</a:t>
            </a:r>
            <a:r>
              <a:rPr lang="en-US" sz="2200" b="1" dirty="0" smtClean="0">
                <a:latin typeface="Century Schoolbook" panose="02040604050505020304" pitchFamily="18" charset="0"/>
              </a:rPr>
              <a:t>?</a:t>
            </a:r>
          </a:p>
          <a:p>
            <a:pPr marL="971550" lvl="1" indent="-514350">
              <a:buAutoNum type="alphaUcParenR"/>
            </a:pPr>
            <a:r>
              <a:rPr lang="en-US" sz="2200" b="1" dirty="0" smtClean="0">
                <a:latin typeface="Century Schoolbook" panose="02040604050505020304" pitchFamily="18" charset="0"/>
              </a:rPr>
              <a:t>How should I be living prior to the rapture?</a:t>
            </a:r>
          </a:p>
          <a:p>
            <a:pPr marL="971550" lvl="1" indent="-514350">
              <a:buAutoNum type="alphaUcParenR"/>
            </a:pPr>
            <a:r>
              <a:rPr lang="en-US" sz="2200" b="1" dirty="0" smtClean="0">
                <a:latin typeface="Century Schoolbook" panose="02040604050505020304" pitchFamily="18" charset="0"/>
              </a:rPr>
              <a:t>Can I miss the Rapture?</a:t>
            </a:r>
          </a:p>
          <a:p>
            <a:pPr marL="971550" lvl="1" indent="-514350">
              <a:buAutoNum type="alphaUcParenR"/>
            </a:pPr>
            <a:r>
              <a:rPr lang="en-US" sz="2200" b="1" dirty="0" smtClean="0">
                <a:latin typeface="Century Schoolbook" panose="02040604050505020304" pitchFamily="18" charset="0"/>
              </a:rPr>
              <a:t>Is the Rapture real?</a:t>
            </a:r>
          </a:p>
          <a:p>
            <a:pPr marL="971550" lvl="1" indent="-514350">
              <a:buAutoNum type="alphaUcParenR"/>
            </a:pPr>
            <a:r>
              <a:rPr lang="en-US" sz="2200" b="1" dirty="0" smtClean="0">
                <a:solidFill>
                  <a:srgbClr val="002060"/>
                </a:solidFill>
                <a:latin typeface="Century Schoolbook" panose="02040604050505020304" pitchFamily="18" charset="0"/>
              </a:rPr>
              <a:t>Can I anticipate the Rapture to happen?</a:t>
            </a:r>
            <a:endParaRPr lang="en-US" sz="2200" b="1"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1643695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a:bodyPr>
          <a:lstStyle/>
          <a:p>
            <a:r>
              <a:rPr lang="en-US" b="1" u="sng" dirty="0" smtClean="0">
                <a:latin typeface="Century Schoolbook" panose="02040604050505020304" pitchFamily="18" charset="0"/>
              </a:rPr>
              <a:t>Colossians 3:4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3200" b="1" dirty="0"/>
              <a:t>When Christ </a:t>
            </a:r>
            <a:r>
              <a:rPr lang="en-US" sz="3200" b="1" i="1" dirty="0"/>
              <a:t>who is</a:t>
            </a:r>
            <a:r>
              <a:rPr lang="en-US" sz="3200" b="1" dirty="0"/>
              <a:t> our life appears, then you also will appear with Him in glory.</a:t>
            </a:r>
            <a:endParaRPr lang="en-US" sz="4000" b="1" i="1" dirty="0"/>
          </a:p>
        </p:txBody>
      </p:sp>
    </p:spTree>
    <p:extLst>
      <p:ext uri="{BB962C8B-B14F-4D97-AF65-F5344CB8AC3E}">
        <p14:creationId xmlns:p14="http://schemas.microsoft.com/office/powerpoint/2010/main" val="1419208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1"/>
            <a:ext cx="8229600" cy="2285999"/>
          </a:xfrm>
        </p:spPr>
        <p:txBody>
          <a:bodyPr>
            <a:normAutofit lnSpcReduction="10000"/>
          </a:bodyPr>
          <a:lstStyle/>
          <a:p>
            <a:pPr marL="0" indent="0" algn="ctr">
              <a:buNone/>
            </a:pPr>
            <a:r>
              <a:rPr lang="en-US" b="1" u="sng" dirty="0" smtClean="0">
                <a:latin typeface="Century Schoolbook" panose="02040604050505020304" pitchFamily="18" charset="0"/>
              </a:rPr>
              <a:t>The Rapture</a:t>
            </a:r>
          </a:p>
          <a:p>
            <a:pPr marL="0" indent="0" algn="ctr">
              <a:buNone/>
            </a:pPr>
            <a:endParaRPr lang="en-US" sz="1100" b="1" dirty="0" smtClean="0">
              <a:latin typeface="Century Schoolbook" panose="02040604050505020304" pitchFamily="18" charset="0"/>
            </a:endParaRPr>
          </a:p>
          <a:p>
            <a:pPr marL="742950" indent="-742950">
              <a:buAutoNum type="arabicParenR"/>
            </a:pPr>
            <a:r>
              <a:rPr lang="en-US" sz="2200" b="1" dirty="0" smtClean="0">
                <a:latin typeface="Century Schoolbook" panose="02040604050505020304" pitchFamily="18" charset="0"/>
              </a:rPr>
              <a:t>It’s A Biblical Truth</a:t>
            </a:r>
          </a:p>
          <a:p>
            <a:pPr marL="400050" lvl="1" indent="0">
              <a:buNone/>
            </a:pPr>
            <a:r>
              <a:rPr lang="en-US" sz="2200" b="1" dirty="0" smtClean="0">
                <a:latin typeface="Century Schoolbook" panose="02040604050505020304" pitchFamily="18" charset="0"/>
              </a:rPr>
              <a:t>A) 	So – where is it in the scriptures?</a:t>
            </a:r>
          </a:p>
          <a:p>
            <a:pPr marL="400050" lvl="1" indent="0">
              <a:buNone/>
            </a:pPr>
            <a:r>
              <a:rPr lang="en-US" sz="2200" b="1" dirty="0" smtClean="0">
                <a:latin typeface="Century Schoolbook" panose="02040604050505020304" pitchFamily="18" charset="0"/>
              </a:rPr>
              <a:t>B) Why does it need to happen?</a:t>
            </a:r>
          </a:p>
          <a:p>
            <a:pPr marL="400050" lvl="1" indent="0">
              <a:buNone/>
            </a:pPr>
            <a:r>
              <a:rPr lang="en-US" sz="2200" b="1" dirty="0" smtClean="0">
                <a:latin typeface="Century Schoolbook" panose="02040604050505020304" pitchFamily="18" charset="0"/>
              </a:rPr>
              <a:t>C) What purpose does the Rapture serve?</a:t>
            </a:r>
          </a:p>
        </p:txBody>
      </p:sp>
      <p:sp>
        <p:nvSpPr>
          <p:cNvPr id="2" name="TextBox 1"/>
          <p:cNvSpPr txBox="1"/>
          <p:nvPr/>
        </p:nvSpPr>
        <p:spPr>
          <a:xfrm>
            <a:off x="413657" y="2362200"/>
            <a:ext cx="8077200" cy="1446550"/>
          </a:xfrm>
          <a:prstGeom prst="rect">
            <a:avLst/>
          </a:prstGeom>
          <a:noFill/>
        </p:spPr>
        <p:txBody>
          <a:bodyPr wrap="square" rtlCol="0">
            <a:spAutoFit/>
          </a:bodyPr>
          <a:lstStyle/>
          <a:p>
            <a:pPr marL="742950" indent="-742950">
              <a:buAutoNum type="arabicParenR" startAt="2"/>
            </a:pPr>
            <a:r>
              <a:rPr lang="en-US" sz="2200" b="1" dirty="0" smtClean="0">
                <a:latin typeface="Century Schoolbook" panose="02040604050505020304" pitchFamily="18" charset="0"/>
              </a:rPr>
              <a:t>Is The Rapture Possible?</a:t>
            </a:r>
          </a:p>
          <a:p>
            <a:pPr marL="971550" lvl="1" indent="-514350">
              <a:buAutoNum type="alphaUcParenR"/>
            </a:pPr>
            <a:r>
              <a:rPr lang="en-US" sz="2200" b="1" dirty="0" smtClean="0">
                <a:latin typeface="Century Schoolbook" panose="02040604050505020304" pitchFamily="18" charset="0"/>
              </a:rPr>
              <a:t>How will the Rapture happen?</a:t>
            </a:r>
          </a:p>
          <a:p>
            <a:pPr marL="971550" lvl="1" indent="-514350">
              <a:buAutoNum type="alphaUcParenR"/>
            </a:pPr>
            <a:r>
              <a:rPr lang="en-US" sz="2200" b="1" dirty="0" smtClean="0">
                <a:latin typeface="Century Schoolbook" panose="02040604050505020304" pitchFamily="18" charset="0"/>
              </a:rPr>
              <a:t>What happens to those who miss the rapture ?</a:t>
            </a:r>
          </a:p>
          <a:p>
            <a:pPr marL="971550" lvl="1" indent="-514350">
              <a:buAutoNum type="alphaUcParenR"/>
            </a:pPr>
            <a:r>
              <a:rPr lang="en-US" sz="2200" b="1" dirty="0" smtClean="0">
                <a:latin typeface="Century Schoolbook" panose="02040604050505020304" pitchFamily="18" charset="0"/>
              </a:rPr>
              <a:t>Will the rapture hurt?</a:t>
            </a:r>
            <a:endParaRPr lang="en-US" sz="2200" b="1" dirty="0">
              <a:latin typeface="Century Schoolbook" panose="02040604050505020304" pitchFamily="18" charset="0"/>
            </a:endParaRPr>
          </a:p>
        </p:txBody>
      </p:sp>
      <p:sp>
        <p:nvSpPr>
          <p:cNvPr id="4" name="TextBox 3"/>
          <p:cNvSpPr txBox="1"/>
          <p:nvPr/>
        </p:nvSpPr>
        <p:spPr>
          <a:xfrm>
            <a:off x="424543" y="3962400"/>
            <a:ext cx="7590539" cy="2462213"/>
          </a:xfrm>
          <a:prstGeom prst="rect">
            <a:avLst/>
          </a:prstGeom>
          <a:noFill/>
        </p:spPr>
        <p:txBody>
          <a:bodyPr wrap="none" rtlCol="0">
            <a:spAutoFit/>
          </a:bodyPr>
          <a:lstStyle/>
          <a:p>
            <a:r>
              <a:rPr lang="en-US" sz="2200" b="1" dirty="0" smtClean="0">
                <a:latin typeface="Century Schoolbook" panose="02040604050505020304" pitchFamily="18" charset="0"/>
              </a:rPr>
              <a:t>3)	Is The Rapture Near?</a:t>
            </a:r>
            <a:endParaRPr lang="en-US" sz="2200" b="1" dirty="0">
              <a:latin typeface="Century Schoolbook" panose="02040604050505020304" pitchFamily="18" charset="0"/>
            </a:endParaRPr>
          </a:p>
          <a:p>
            <a:pPr marL="971550" lvl="1" indent="-514350">
              <a:buAutoNum type="alphaUcParenR"/>
            </a:pPr>
            <a:r>
              <a:rPr lang="en-US" sz="2200" b="1" dirty="0">
                <a:latin typeface="Century Schoolbook" panose="02040604050505020304" pitchFamily="18" charset="0"/>
              </a:rPr>
              <a:t>How will the Rapture happen</a:t>
            </a:r>
            <a:r>
              <a:rPr lang="en-US" sz="2200" b="1" dirty="0" smtClean="0">
                <a:latin typeface="Century Schoolbook" panose="02040604050505020304" pitchFamily="18" charset="0"/>
              </a:rPr>
              <a:t>?</a:t>
            </a:r>
          </a:p>
          <a:p>
            <a:pPr marL="971550" lvl="1" indent="-514350">
              <a:buAutoNum type="alphaUcParenR"/>
            </a:pPr>
            <a:r>
              <a:rPr lang="en-US" sz="2200" b="1" dirty="0" smtClean="0">
                <a:latin typeface="Century Schoolbook" panose="02040604050505020304" pitchFamily="18" charset="0"/>
              </a:rPr>
              <a:t>How should I be living prior to the rapture?</a:t>
            </a:r>
          </a:p>
          <a:p>
            <a:pPr marL="971550" lvl="1" indent="-514350">
              <a:buAutoNum type="alphaUcParenR"/>
            </a:pPr>
            <a:r>
              <a:rPr lang="en-US" sz="2200" b="1" dirty="0" smtClean="0">
                <a:latin typeface="Century Schoolbook" panose="02040604050505020304" pitchFamily="18" charset="0"/>
              </a:rPr>
              <a:t>Can I miss the Rapture?</a:t>
            </a:r>
          </a:p>
          <a:p>
            <a:pPr marL="971550" lvl="1" indent="-514350">
              <a:buAutoNum type="alphaUcParenR"/>
            </a:pPr>
            <a:r>
              <a:rPr lang="en-US" sz="2200" b="1" dirty="0" smtClean="0">
                <a:latin typeface="Century Schoolbook" panose="02040604050505020304" pitchFamily="18" charset="0"/>
              </a:rPr>
              <a:t>Is the Rapture real?</a:t>
            </a:r>
          </a:p>
          <a:p>
            <a:pPr marL="971550" lvl="1" indent="-514350">
              <a:buAutoNum type="alphaUcParenR"/>
            </a:pPr>
            <a:r>
              <a:rPr lang="en-US" sz="2200" b="1" dirty="0" smtClean="0">
                <a:latin typeface="Century Schoolbook" panose="02040604050505020304" pitchFamily="18" charset="0"/>
              </a:rPr>
              <a:t>Can I anticipate the Rapture to happen?</a:t>
            </a:r>
          </a:p>
          <a:p>
            <a:pPr marL="971550" lvl="1" indent="-514350">
              <a:buAutoNum type="alphaUcParenR"/>
            </a:pPr>
            <a:r>
              <a:rPr lang="en-US" sz="2200" b="1" dirty="0" smtClean="0">
                <a:solidFill>
                  <a:srgbClr val="002060"/>
                </a:solidFill>
                <a:latin typeface="Century Schoolbook" panose="02040604050505020304" pitchFamily="18" charset="0"/>
              </a:rPr>
              <a:t>How do I prepare for the Rapture?</a:t>
            </a:r>
            <a:endParaRPr lang="en-US" sz="2200" b="1" dirty="0">
              <a:solidFill>
                <a:srgbClr val="002060"/>
              </a:solidFill>
              <a:latin typeface="Century Schoolbook" panose="02040604050505020304" pitchFamily="18" charset="0"/>
            </a:endParaRPr>
          </a:p>
        </p:txBody>
      </p:sp>
    </p:spTree>
    <p:extLst>
      <p:ext uri="{BB962C8B-B14F-4D97-AF65-F5344CB8AC3E}">
        <p14:creationId xmlns:p14="http://schemas.microsoft.com/office/powerpoint/2010/main" val="10834182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a:bodyPr>
          <a:lstStyle/>
          <a:p>
            <a:r>
              <a:rPr lang="en-US" b="1" u="sng" dirty="0" smtClean="0">
                <a:latin typeface="Century Schoolbook" panose="02040604050505020304" pitchFamily="18" charset="0"/>
              </a:rPr>
              <a:t>Jude 21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3200" b="1" baseline="30000" dirty="0"/>
              <a:t>21 </a:t>
            </a:r>
            <a:r>
              <a:rPr lang="en-US" sz="3200" b="1" dirty="0"/>
              <a:t>keep yourselves in the love of God, looking for the mercy of our Lord Jesus Christ unto eternal life.</a:t>
            </a:r>
            <a:endParaRPr lang="en-US" sz="4000" b="1" i="1" dirty="0"/>
          </a:p>
        </p:txBody>
      </p:sp>
    </p:spTree>
    <p:extLst>
      <p:ext uri="{BB962C8B-B14F-4D97-AF65-F5344CB8AC3E}">
        <p14:creationId xmlns:p14="http://schemas.microsoft.com/office/powerpoint/2010/main" val="3044274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0"/>
          </a:xfrm>
        </p:spPr>
        <p:txBody>
          <a:bodyPr>
            <a:normAutofit/>
          </a:bodyPr>
          <a:lstStyle/>
          <a:p>
            <a:r>
              <a:rPr lang="en-US" b="1" u="sng" dirty="0">
                <a:latin typeface="Century Schoolbook" panose="02040604050505020304" pitchFamily="18" charset="0"/>
              </a:rPr>
              <a:t>Titus </a:t>
            </a:r>
            <a:r>
              <a:rPr lang="en-US" b="1" u="sng" dirty="0" smtClean="0">
                <a:latin typeface="Century Schoolbook" panose="02040604050505020304" pitchFamily="18" charset="0"/>
              </a:rPr>
              <a:t>2:13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br>
              <a:rPr lang="en-US" sz="2800" b="1" u="sng" dirty="0" smtClean="0">
                <a:latin typeface="Century Schoolbook" panose="02040604050505020304" pitchFamily="18" charset="0"/>
              </a:rPr>
            </a:br>
            <a:r>
              <a:rPr lang="en-US" sz="2800" b="1" dirty="0" smtClean="0">
                <a:latin typeface="Century Schoolbook" panose="02040604050505020304" pitchFamily="18" charset="0"/>
              </a:rPr>
              <a:t/>
            </a:r>
            <a:br>
              <a:rPr lang="en-US" sz="2800" b="1" dirty="0" smtClean="0">
                <a:latin typeface="Century Schoolbook" panose="02040604050505020304" pitchFamily="18" charset="0"/>
              </a:rPr>
            </a:br>
            <a:r>
              <a:rPr lang="en-US" dirty="0"/>
              <a:t/>
            </a:r>
            <a:br>
              <a:rPr lang="en-US" dirty="0"/>
            </a:br>
            <a:r>
              <a:rPr lang="en-US" sz="4000" b="1" i="1" baseline="30000" dirty="0">
                <a:cs typeface="Arial" panose="020B0604020202020204" pitchFamily="34" charset="0"/>
              </a:rPr>
              <a:t>13 </a:t>
            </a:r>
            <a:r>
              <a:rPr lang="en-US" sz="4000" b="1" i="1" dirty="0">
                <a:cs typeface="Arial" panose="020B0604020202020204" pitchFamily="34" charset="0"/>
              </a:rPr>
              <a:t>looking for the blessed hope and glorious appearing of our great God and Savior Jesus Christ,</a:t>
            </a:r>
          </a:p>
        </p:txBody>
      </p:sp>
    </p:spTree>
    <p:extLst>
      <p:ext uri="{BB962C8B-B14F-4D97-AF65-F5344CB8AC3E}">
        <p14:creationId xmlns:p14="http://schemas.microsoft.com/office/powerpoint/2010/main" val="25018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4525963"/>
          </a:xfrm>
        </p:spPr>
        <p:txBody>
          <a:bodyPr>
            <a:normAutofit/>
          </a:bodyPr>
          <a:lstStyle/>
          <a:p>
            <a:pPr marL="0" indent="0" algn="ctr">
              <a:buNone/>
            </a:pPr>
            <a:r>
              <a:rPr lang="en-US" b="1" u="sng" dirty="0" smtClean="0">
                <a:latin typeface="Century Schoolbook" panose="02040604050505020304" pitchFamily="18" charset="0"/>
              </a:rPr>
              <a:t>The Rapture</a:t>
            </a:r>
          </a:p>
          <a:p>
            <a:pPr marL="742950" indent="-742950">
              <a:buAutoNum type="arabicParenR"/>
            </a:pPr>
            <a:r>
              <a:rPr lang="en-US" sz="2200" b="1" dirty="0" smtClean="0">
                <a:latin typeface="Century Schoolbook" panose="02040604050505020304" pitchFamily="18" charset="0"/>
              </a:rPr>
              <a:t>It’s a Biblical Truth</a:t>
            </a:r>
          </a:p>
          <a:p>
            <a:pPr marL="1143000" lvl="1" indent="-742950">
              <a:buAutoNum type="arabicParenR"/>
            </a:pPr>
            <a:r>
              <a:rPr lang="en-US" sz="2200" b="1" dirty="0" smtClean="0">
                <a:solidFill>
                  <a:srgbClr val="0070C0"/>
                </a:solidFill>
                <a:latin typeface="Century Schoolbook" panose="02040604050505020304" pitchFamily="18" charset="0"/>
              </a:rPr>
              <a:t>So – where is it in the scriptures?</a:t>
            </a:r>
            <a:endParaRPr lang="en-US" sz="2200" b="1" dirty="0">
              <a:solidFill>
                <a:srgbClr val="0070C0"/>
              </a:solidFill>
              <a:latin typeface="Century Schoolbook" panose="02040604050505020304" pitchFamily="18" charset="0"/>
            </a:endParaRPr>
          </a:p>
        </p:txBody>
      </p:sp>
    </p:spTree>
    <p:extLst>
      <p:ext uri="{BB962C8B-B14F-4D97-AF65-F5344CB8AC3E}">
        <p14:creationId xmlns:p14="http://schemas.microsoft.com/office/powerpoint/2010/main" val="715285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0"/>
          </a:xfrm>
        </p:spPr>
        <p:txBody>
          <a:bodyPr>
            <a:normAutofit/>
          </a:bodyPr>
          <a:lstStyle/>
          <a:p>
            <a:r>
              <a:rPr lang="en-US" b="1" u="sng" dirty="0" smtClean="0">
                <a:latin typeface="Century Schoolbook" panose="02040604050505020304" pitchFamily="18" charset="0"/>
              </a:rPr>
              <a:t>1 Thessalonians 1:10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br>
              <a:rPr lang="en-US" sz="2800" b="1" u="sng" dirty="0" smtClean="0">
                <a:latin typeface="Century Schoolbook" panose="02040604050505020304" pitchFamily="18" charset="0"/>
              </a:rPr>
            </a:br>
            <a:r>
              <a:rPr lang="en-US" dirty="0"/>
              <a:t/>
            </a:r>
            <a:br>
              <a:rPr lang="en-US" dirty="0"/>
            </a:br>
            <a:r>
              <a:rPr lang="en-US" sz="4000" b="1" i="1" baseline="30000" dirty="0"/>
              <a:t>10 </a:t>
            </a:r>
            <a:r>
              <a:rPr lang="en-US" sz="4000" b="1" i="1" dirty="0"/>
              <a:t>and to wait for His Son from heaven, whom He raised from the dead, even Jesus who delivers us from the wrath to come.</a:t>
            </a:r>
            <a:endParaRPr lang="en-US" sz="4000" dirty="0"/>
          </a:p>
        </p:txBody>
      </p:sp>
    </p:spTree>
    <p:extLst>
      <p:ext uri="{BB962C8B-B14F-4D97-AF65-F5344CB8AC3E}">
        <p14:creationId xmlns:p14="http://schemas.microsoft.com/office/powerpoint/2010/main" val="2124684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0"/>
          </a:xfrm>
        </p:spPr>
        <p:txBody>
          <a:bodyPr>
            <a:normAutofit/>
          </a:bodyPr>
          <a:lstStyle/>
          <a:p>
            <a:r>
              <a:rPr lang="en-US" b="1" u="sng" dirty="0" smtClean="0">
                <a:latin typeface="Century Schoolbook" panose="02040604050505020304" pitchFamily="18" charset="0"/>
              </a:rPr>
              <a:t>1 Thessalonians 2:19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br>
              <a:rPr lang="en-US" sz="2800" b="1" u="sng" dirty="0" smtClean="0">
                <a:latin typeface="Century Schoolbook" panose="02040604050505020304" pitchFamily="18" charset="0"/>
              </a:rPr>
            </a:br>
            <a:r>
              <a:rPr lang="en-US" dirty="0"/>
              <a:t/>
            </a:r>
            <a:br>
              <a:rPr lang="en-US" dirty="0"/>
            </a:br>
            <a:r>
              <a:rPr lang="en-US" b="1" i="1" baseline="30000" dirty="0"/>
              <a:t>19 </a:t>
            </a:r>
            <a:r>
              <a:rPr lang="en-US" b="1" i="1" dirty="0"/>
              <a:t>For what is our hope, or joy, or crown of rejoicing? Is it not even you in the presence of our Lord Jesus Christ at His coming?</a:t>
            </a:r>
          </a:p>
        </p:txBody>
      </p:sp>
    </p:spTree>
    <p:extLst>
      <p:ext uri="{BB962C8B-B14F-4D97-AF65-F5344CB8AC3E}">
        <p14:creationId xmlns:p14="http://schemas.microsoft.com/office/powerpoint/2010/main" val="1033235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0"/>
          </a:xfrm>
        </p:spPr>
        <p:txBody>
          <a:bodyPr>
            <a:normAutofit fontScale="90000"/>
          </a:bodyPr>
          <a:lstStyle/>
          <a:p>
            <a:r>
              <a:rPr lang="en-US" b="1" u="sng" dirty="0" smtClean="0">
                <a:latin typeface="Century Schoolbook" panose="02040604050505020304" pitchFamily="18" charset="0"/>
              </a:rPr>
              <a:t>1 Thessalonians 3:13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smtClean="0">
                <a:latin typeface="Century Schoolbook" panose="02040604050505020304" pitchFamily="18" charset="0"/>
              </a:rPr>
              <a:t/>
            </a:r>
            <a:br>
              <a:rPr lang="en-US" sz="2800" b="1" dirty="0" smtClean="0">
                <a:latin typeface="Century Schoolbook" panose="02040604050505020304" pitchFamily="18" charset="0"/>
              </a:rPr>
            </a:br>
            <a:r>
              <a:rPr lang="en-US" dirty="0"/>
              <a:t/>
            </a:r>
            <a:br>
              <a:rPr lang="en-US" dirty="0"/>
            </a:br>
            <a:r>
              <a:rPr lang="en-US" sz="4900" b="1" i="1" baseline="30000" dirty="0"/>
              <a:t>13 </a:t>
            </a:r>
            <a:r>
              <a:rPr lang="en-US" sz="4900" b="1" i="1" dirty="0"/>
              <a:t>so that He may establish your hearts blameless in holiness before our God and Father at the coming of our Lord Jesus Christ with all His saints.</a:t>
            </a:r>
          </a:p>
        </p:txBody>
      </p:sp>
    </p:spTree>
    <p:extLst>
      <p:ext uri="{BB962C8B-B14F-4D97-AF65-F5344CB8AC3E}">
        <p14:creationId xmlns:p14="http://schemas.microsoft.com/office/powerpoint/2010/main" val="2228901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p:spPr>
        <p:txBody>
          <a:bodyPr>
            <a:normAutofit fontScale="90000"/>
          </a:bodyPr>
          <a:lstStyle/>
          <a:p>
            <a:r>
              <a:rPr lang="en-US" b="1" u="sng" dirty="0" smtClean="0">
                <a:latin typeface="Century Schoolbook" panose="02040604050505020304" pitchFamily="18" charset="0"/>
              </a:rPr>
              <a:t>1 Thessalonians 4:16-17a </a:t>
            </a:r>
            <a:r>
              <a:rPr lang="en-US" sz="2800" b="1" u="sng" dirty="0">
                <a:latin typeface="Century Schoolbook" panose="02040604050505020304" pitchFamily="18" charset="0"/>
              </a:rPr>
              <a:t>(NKJV</a:t>
            </a:r>
            <a:r>
              <a:rPr lang="en-US" sz="2800" b="1" u="sng" dirty="0" smtClean="0">
                <a:latin typeface="Century Schoolbook" panose="02040604050505020304" pitchFamily="18" charset="0"/>
              </a:rPr>
              <a:t>)</a:t>
            </a:r>
            <a:r>
              <a:rPr lang="en-US" sz="2800" b="1" dirty="0">
                <a:latin typeface="Century Schoolbook" panose="02040604050505020304" pitchFamily="18" charset="0"/>
              </a:rPr>
              <a:t/>
            </a:r>
            <a:br>
              <a:rPr lang="en-US" sz="2800" b="1" dirty="0">
                <a:latin typeface="Century Schoolbook" panose="02040604050505020304" pitchFamily="18" charset="0"/>
              </a:rPr>
            </a:br>
            <a:r>
              <a:rPr lang="en-US" dirty="0"/>
              <a:t/>
            </a:r>
            <a:br>
              <a:rPr lang="en-US" dirty="0"/>
            </a:br>
            <a:r>
              <a:rPr lang="en-US" sz="4000" b="1" i="1" baseline="30000" dirty="0"/>
              <a:t>16 </a:t>
            </a:r>
            <a:r>
              <a:rPr lang="en-US" sz="4000" b="1" i="1" dirty="0"/>
              <a:t>For the Lord Himself will descend from heaven with a shout, with the voice of an archangel, and with the trumpet of God. And the dead in Christ will rise first. </a:t>
            </a:r>
            <a:r>
              <a:rPr lang="en-US" sz="4000" b="1" i="1" baseline="30000" dirty="0"/>
              <a:t>17 </a:t>
            </a:r>
            <a:r>
              <a:rPr lang="en-US" sz="4000" b="1" i="1" dirty="0"/>
              <a:t>Then we who are alive and remain shall be caught up together with them in the clouds to meet the Lord in the air.</a:t>
            </a:r>
          </a:p>
        </p:txBody>
      </p:sp>
    </p:spTree>
    <p:extLst>
      <p:ext uri="{BB962C8B-B14F-4D97-AF65-F5344CB8AC3E}">
        <p14:creationId xmlns:p14="http://schemas.microsoft.com/office/powerpoint/2010/main" val="837259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1118</TotalTime>
  <Words>492</Words>
  <Application>Microsoft Office PowerPoint</Application>
  <PresentationFormat>On-screen Show (4:3)</PresentationFormat>
  <Paragraphs>167</Paragraphs>
  <Slides>39</Slides>
  <Notes>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1Thessalonians 4:13-18 (NKJV) The Comfort Of Christ’s Coming</vt:lpstr>
      <vt:lpstr>PowerPoint Presentation</vt:lpstr>
      <vt:lpstr>Matthew 24:11-12 (NKJV)  11 Then many false prophets will rise up and deceive many. 12 And because lawlessness will abound, the love of many will grow cold.</vt:lpstr>
      <vt:lpstr>Titus 2:13 (NKJV)   13 looking for the blessed hope and glorious appearing of our great God and Savior Jesus Christ,</vt:lpstr>
      <vt:lpstr>PowerPoint Presentation</vt:lpstr>
      <vt:lpstr>1 Thessalonians 1:10 (NKJV)  10 and to wait for His Son from heaven, whom He raised from the dead, even Jesus who delivers us from the wrath to come.</vt:lpstr>
      <vt:lpstr>1 Thessalonians 2:19 (NKJV)  19 For what is our hope, or joy, or crown of rejoicing? Is it not even you in the presence of our Lord Jesus Christ at His coming?</vt:lpstr>
      <vt:lpstr>1 Thessalonians 3:13 (NKJV)  13 so that He may establish your hearts blameless in holiness before our God and Father at the coming of our Lord Jesus Christ with all His saints.</vt:lpstr>
      <vt:lpstr>1 Thessalonians 4:16-17a (NKJV)  16 For the Lord Himself will descend from heaven with a shout, with the voice of an archangel, and with the trumpet of God. And the dead in Christ will rise first. 17 Then we who are alive and remain shall be caught up together with them in the clouds to meet the Lord in the air.</vt:lpstr>
      <vt:lpstr>1 Thessalonians 5:9 (NKJV)  9 For God did not appoint us to wrath, but to obtain salvation through our Lord Jesus Christ,</vt:lpstr>
      <vt:lpstr>Hebrews 9:28 (NKJV)  28 so Christ was offered once to bear the sins of many. To those who eagerly wait for Him He will appear a second time, apart from sin, for salvation.</vt:lpstr>
      <vt:lpstr>PowerPoint Presentation</vt:lpstr>
      <vt:lpstr>2 Thessalonians 2:1-3; 6-8 (NKJV)  2 Now, brethren, concerning the coming of our Lord Jesus Christ and our gathering together to Him, we ask you, 2 not to be soon shaken in mind or troubled, either by spirit or by word or by letter, as if from us, as though the day of Christ[a] had come. 3 Let no one deceive you by any means; for that Day will not come unless the falling away comes first, and the man of sin[b] is revealed, the son of perdition,  6 And now you know what is restraining, that he may be revealed in his own time. 7 For the mystery of lawlessness is already at work; only He[a]who now restrains will do so until He[b] is taken out of the way. 8 And then the lawless one will be revealed, whom the Lord will consume with the breath of His mouth and destroy with the brightness of His coming.</vt:lpstr>
      <vt:lpstr>2 Thessalonians 2:11 (NKJV)  And for this reason God will send them strong delusion, that they should believe the lie, 12 that they all may be condemned who did not believe the truth but had pleasure in unrighteousness.</vt:lpstr>
      <vt:lpstr>1 John 14:1-3 (NKJV)  “Let not your heart be troubled; you believe in God, believe also in Me. 2 In My Father’s house are many mansions;[a] if it were not so, I would have told you. I go to prepare a place for you.[b] 3 And if I go and prepare a place for you, I will come again and receive you to Myself; that where I am, there you may be also.</vt:lpstr>
      <vt:lpstr>PowerPoint Presentation</vt:lpstr>
      <vt:lpstr>Isaiah 26:20-21 (NKJV)  Come, my people, enter your chambers, And shut your doors behind you; Hide yourself, as it were, for a little moment, Until the indignation is past. 21 For behold, the Lord comes out of His place To punish the inhabitants of the earth for their iniquity; The earth will also disclose her blood, And will no more cover her slain.</vt:lpstr>
      <vt:lpstr>Revelation 3:7a; 3:10 (NKJV)  7 “And to the angel of the church in Philadelphia… 10 Because you have kept My command to persevere, I also will keep you from the hour of trial which shall come upon the whole world, to test those who dwell on the earth. </vt:lpstr>
      <vt:lpstr>Colossians 3:5-6 (NKJV)  5 Therefore put to death your members which are on the earth: fornication, uncleanness, passion, evil desire, and covetousness, which is idolatry. 6 Because of these things the wrath of God is coming upon the sons of disobedience,</vt:lpstr>
      <vt:lpstr>PowerPoint Presentation</vt:lpstr>
      <vt:lpstr>PowerPoint Presentation</vt:lpstr>
      <vt:lpstr>PowerPoint Presentation</vt:lpstr>
      <vt:lpstr>PowerPoint Presentation</vt:lpstr>
      <vt:lpstr>Philippians 3:20-21 (NKJV)  20 For our citizenship is in heaven, from which we also eagerly wait for the Savior, the Lord Jesus Christ, 21 who will transform our lowly body that it may be conformed to His glorious body, according to the working by which He is able even to subdue all things to Himself.</vt:lpstr>
      <vt:lpstr>1 Corinthians 15:50-53 (NKJV)  50 Now this I say, brethren, that flesh and blood cannot inherit the kingdom of God; neither doth corruption inherit incorruption. 51 Behold, I shew you a mystery; We shall not all sleep, but we shall all be changed, 52 In a moment, in the twinkling of an eye, at the last trump: for the trumpet shall sound, and the dead shall be raised incorruptible, and we shall be changed. 53 For this corruptible must put on incorruption, and this mortal must put on immortality.</vt:lpstr>
      <vt:lpstr>PowerPoint Presentation</vt:lpstr>
      <vt:lpstr>PowerPoint Presentation</vt:lpstr>
      <vt:lpstr>1 Thessalonians 5:1-9 (NKJV) 5 But concerning the times and the seasons, brethren, you have no need that I should write to you. 2 For you yourselves know perfectly that the day of the Lord so comes as a thief in the night. 3 For when they say, “Peace and safety!” then sudden destruction comes upon them, as labor pains upon a pregnant woman. And they shall not escape. 4 But you, brethren, are not in darkness, so that this Day should overtake you as a thief. 5 You are all sons of light and sons of the day. We are not of the night nor of darkness. 6 Therefore let us not sleep, as others do, but let us watch and be sober. 7 For those who sleep, sleep at night, and those who get drunk are drunk at night. 8 But let us who are of the day be sober, putting on the breastplate of faith and love, and as a helmet the hope of salvation. 9 For God did not appoint us to wrath, but to obtain salvation through our Lord Jesus Christ, </vt:lpstr>
      <vt:lpstr>PowerPoint Presentation</vt:lpstr>
      <vt:lpstr>Ephesians 4:30 (NKJV)  30 And do not grieve the Holy Spirit of God, by whom you were sealed for the day of redemption.</vt:lpstr>
      <vt:lpstr>1 John 2:28 (NKJV)  28 And now, little children, abide in Him, that when[a] He appears, we may have confidence and not be ashamed before Him at His coming.</vt:lpstr>
      <vt:lpstr>PowerPoint Presentation</vt:lpstr>
      <vt:lpstr>Luke 21:34-36 (NKJV)  34 “But take heed to yourselves, lest your hearts be weighed down with carousing, drunkenness, and cares of this life, and that Day come on you unexpectedly. 35 For it will come as a snare on all those who dwell on the face of the whole earth. 36 Watch therefore, and pray always that you may be counted worthy[a] to escape all these things that will come to pass, and to stand before the Son of Man.”</vt:lpstr>
      <vt:lpstr>1 Thessalonians 4:16-17a (NKJV)  16 For the Lord Himself will descend from heaven with a shout, with the voice of an archangel, and with the trumpet of God. And the dead in Christ will rise first. 17 Then we who are alive and remain shall be caught up together with them in the clouds to meet the Lord in the air.</vt:lpstr>
      <vt:lpstr>1 John 14:1-3 (NKJV)  “Let not your heart be troubled; you believe in God, believe also in Me. 2 In My Father’s house are many mansions;[a] if it were not so, I would have told you. I go to prepare a place for you.[b] 3 And if I go and prepare a place for you, I will come again and receive you to Myself; that where I am, there you may be also.</vt:lpstr>
      <vt:lpstr>PowerPoint Presentation</vt:lpstr>
      <vt:lpstr>Colossians 3:4 (NKJV)  When Christ who is our life appears, then you also will appear with Him in glory.</vt:lpstr>
      <vt:lpstr>PowerPoint Presentation</vt:lpstr>
      <vt:lpstr>Jude 21 (NKJV)  21 keep yourselves in the love of God, looking for the mercy of our Lord Jesus Christ unto eternal life.</vt:lpstr>
    </vt:vector>
  </TitlesOfParts>
  <Company>Stroock &amp; Stroock &amp; Lavan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loaner</dc:creator>
  <cp:lastModifiedBy>loaner</cp:lastModifiedBy>
  <cp:revision>42</cp:revision>
  <dcterms:created xsi:type="dcterms:W3CDTF">2016-08-28T19:06:15Z</dcterms:created>
  <dcterms:modified xsi:type="dcterms:W3CDTF">2016-09-10T21:07:05Z</dcterms:modified>
</cp:coreProperties>
</file>