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58"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18" d="100"/>
          <a:sy n="118" d="100"/>
        </p:scale>
        <p:origin x="-1184"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EE1FD-432A-47AB-8C7B-882B5C355F43}"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427649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1875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51965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993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206915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DEE1FD-432A-47AB-8C7B-882B5C355F43}" type="datetimeFigureOut">
              <a:rPr lang="en-US" smtClean="0"/>
              <a:t>9/22/16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756804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DEE1FD-432A-47AB-8C7B-882B5C355F43}" type="datetimeFigureOut">
              <a:rPr lang="en-US" smtClean="0"/>
              <a:t>9/22/16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269409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EE1FD-432A-47AB-8C7B-882B5C355F43}"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125457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EE1FD-432A-47AB-8C7B-882B5C355F43}"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9111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EE1FD-432A-47AB-8C7B-882B5C355F43}"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23992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DEE1FD-432A-47AB-8C7B-882B5C355F43}"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418675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EE1FD-432A-47AB-8C7B-882B5C355F43}"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420159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EE1FD-432A-47AB-8C7B-882B5C355F43}" type="datetimeFigureOut">
              <a:rPr lang="en-US" smtClean="0"/>
              <a:t>9/22/16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45329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EE1FD-432A-47AB-8C7B-882B5C355F43}" type="datetimeFigureOut">
              <a:rPr lang="en-US" smtClean="0"/>
              <a:t>9/22/16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287650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0DEE1FD-432A-47AB-8C7B-882B5C355F43}" type="datetimeFigureOut">
              <a:rPr lang="en-US" smtClean="0"/>
              <a:t>9/22/16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6696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63186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5488366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0DEE1FD-432A-47AB-8C7B-882B5C355F43}" type="datetimeFigureOut">
              <a:rPr lang="en-US" smtClean="0"/>
              <a:t>9/22/16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D0D634D-EC85-4244-ABD3-581CCF44265D}" type="slidenum">
              <a:rPr lang="en-US" smtClean="0"/>
              <a:t>‹#›</a:t>
            </a:fld>
            <a:endParaRPr lang="en-US"/>
          </a:p>
        </p:txBody>
      </p:sp>
    </p:spTree>
    <p:extLst>
      <p:ext uri="{BB962C8B-B14F-4D97-AF65-F5344CB8AC3E}">
        <p14:creationId xmlns:p14="http://schemas.microsoft.com/office/powerpoint/2010/main" val="3326930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alphaModFix/>
            <a:extLst>
              <a:ext uri="{BEBA8EAE-BF5A-486C-A8C5-ECC9F3942E4B}">
                <a14:imgProps xmlns:a14="http://schemas.microsoft.com/office/drawing/2010/main">
                  <a14:imgLayer r:embed="rId3">
                    <a14:imgEffect>
                      <a14:sharpenSoften amount="50000"/>
                    </a14:imgEffect>
                    <a14:imgEffect>
                      <a14:saturation sat="66000"/>
                    </a14:imgEffect>
                    <a14:imgEffect>
                      <a14:brightnessContrast bright="-20000"/>
                    </a14:imgEffect>
                  </a14:imgLayer>
                </a14:imgProps>
              </a:ext>
            </a:extLst>
          </a:blip>
          <a:srcRect l="16925" t="25960" r="18204" b="32925"/>
          <a:stretch/>
        </p:blipFill>
        <p:spPr>
          <a:xfrm>
            <a:off x="3433" y="0"/>
            <a:ext cx="12196910" cy="6858000"/>
          </a:xfrm>
          <a:prstGeom prst="rect">
            <a:avLst/>
          </a:prstGeom>
        </p:spPr>
      </p:pic>
      <p:sp>
        <p:nvSpPr>
          <p:cNvPr id="5" name="Arrow: Left 4"/>
          <p:cNvSpPr/>
          <p:nvPr/>
        </p:nvSpPr>
        <p:spPr>
          <a:xfrm rot="20365745">
            <a:off x="662611" y="1643263"/>
            <a:ext cx="8362122" cy="31540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Does this make me a follower?</a:t>
            </a:r>
          </a:p>
        </p:txBody>
      </p:sp>
    </p:spTree>
    <p:extLst>
      <p:ext uri="{BB962C8B-B14F-4D97-AF65-F5344CB8AC3E}">
        <p14:creationId xmlns:p14="http://schemas.microsoft.com/office/powerpoint/2010/main" val="1933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Leave everything and follow him!</a:t>
            </a:r>
          </a:p>
        </p:txBody>
      </p:sp>
      <p:sp>
        <p:nvSpPr>
          <p:cNvPr id="3" name="Subtitle 2"/>
          <p:cNvSpPr>
            <a:spLocks noGrp="1"/>
          </p:cNvSpPr>
          <p:nvPr>
            <p:ph type="subTitle" idx="1"/>
          </p:nvPr>
        </p:nvSpPr>
        <p:spPr/>
        <p:txBody>
          <a:bodyPr>
            <a:normAutofit/>
          </a:bodyPr>
          <a:lstStyle/>
          <a:p>
            <a:r>
              <a:rPr lang="en-US" sz="2400" b="1" dirty="0">
                <a:solidFill>
                  <a:srgbClr val="C00000"/>
                </a:solidFill>
              </a:rPr>
              <a:t>Luke 5:1-11</a:t>
            </a:r>
          </a:p>
        </p:txBody>
      </p:sp>
      <p:sp>
        <p:nvSpPr>
          <p:cNvPr id="4" name="TextBox 3"/>
          <p:cNvSpPr txBox="1"/>
          <p:nvPr/>
        </p:nvSpPr>
        <p:spPr>
          <a:xfrm>
            <a:off x="6361043" y="5694"/>
            <a:ext cx="5836923" cy="954107"/>
          </a:xfrm>
          <a:prstGeom prst="rect">
            <a:avLst/>
          </a:prstGeom>
          <a:noFill/>
        </p:spPr>
        <p:txBody>
          <a:bodyPr wrap="square" rtlCol="0">
            <a:spAutoFit/>
          </a:bodyPr>
          <a:lstStyle/>
          <a:p>
            <a:pPr algn="ctr"/>
            <a:r>
              <a:rPr lang="en-US" sz="2800" b="1" dirty="0">
                <a:solidFill>
                  <a:srgbClr val="C00000"/>
                </a:solidFill>
              </a:rPr>
              <a:t>Warning! Close Encounters With The Savior Can Lead You To…</a:t>
            </a:r>
          </a:p>
        </p:txBody>
      </p:sp>
    </p:spTree>
    <p:extLst>
      <p:ext uri="{BB962C8B-B14F-4D97-AF65-F5344CB8AC3E}">
        <p14:creationId xmlns:p14="http://schemas.microsoft.com/office/powerpoint/2010/main" val="22074328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C00000"/>
                </a:solidFill>
              </a:rPr>
              <a:t>I.</a:t>
            </a:r>
            <a:r>
              <a:rPr lang="en-US" b="1" dirty="0"/>
              <a:t> The follower of Jesus Christ gives him their undivided attention</a:t>
            </a:r>
          </a:p>
        </p:txBody>
      </p:sp>
      <p:sp>
        <p:nvSpPr>
          <p:cNvPr id="3" name="Content Placeholder 2"/>
          <p:cNvSpPr>
            <a:spLocks noGrp="1"/>
          </p:cNvSpPr>
          <p:nvPr>
            <p:ph sz="quarter" idx="13"/>
          </p:nvPr>
        </p:nvSpPr>
        <p:spPr/>
        <p:txBody>
          <a:bodyPr>
            <a:normAutofit/>
          </a:bodyPr>
          <a:lstStyle/>
          <a:p>
            <a:pPr marL="457200" indent="-457200">
              <a:buFont typeface="+mj-lt"/>
              <a:buAutoNum type="alphaUcPeriod"/>
            </a:pPr>
            <a:r>
              <a:rPr lang="en-US" sz="2800" b="1" dirty="0"/>
              <a:t>Jesus’ followers give him their undivided attention by focusing on the word of god </a:t>
            </a:r>
            <a:r>
              <a:rPr lang="en-US" sz="2800" b="1" i="1" dirty="0"/>
              <a:t>(verse 1)</a:t>
            </a:r>
          </a:p>
          <a:p>
            <a:pPr marL="457200" indent="-457200">
              <a:buFont typeface="+mj-lt"/>
              <a:buAutoNum type="alphaUcPeriod"/>
            </a:pPr>
            <a:r>
              <a:rPr lang="en-US" sz="2800" b="1" dirty="0"/>
              <a:t>Jesus’ followers give him their undivided attention by making him their first priority </a:t>
            </a:r>
            <a:r>
              <a:rPr lang="en-US" sz="2800" b="1" i="1" dirty="0"/>
              <a:t>(verses 2-3) </a:t>
            </a:r>
          </a:p>
          <a:p>
            <a:pPr marL="457200" indent="-457200">
              <a:buFont typeface="+mj-lt"/>
              <a:buAutoNum type="alphaUcPeriod"/>
            </a:pPr>
            <a:endParaRPr lang="en-US" sz="2800" b="1" dirty="0"/>
          </a:p>
        </p:txBody>
      </p:sp>
    </p:spTree>
    <p:extLst>
      <p:ext uri="{BB962C8B-B14F-4D97-AF65-F5344CB8AC3E}">
        <p14:creationId xmlns:p14="http://schemas.microsoft.com/office/powerpoint/2010/main" val="2513279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61392"/>
            <a:ext cx="11105948" cy="5764696"/>
          </a:xfrm>
        </p:spPr>
        <p:txBody>
          <a:bodyPr>
            <a:normAutofit/>
          </a:bodyPr>
          <a:lstStyle/>
          <a:p>
            <a:pPr marL="0" indent="0">
              <a:buNone/>
            </a:pPr>
            <a:r>
              <a:rPr lang="en-US" sz="2800" b="1" dirty="0"/>
              <a:t>Jesus’ followers give him their undivided attention by </a:t>
            </a:r>
            <a:r>
              <a:rPr lang="en-US" sz="2800" b="1" u="sng" dirty="0"/>
              <a:t>making him their first priority</a:t>
            </a:r>
            <a:endParaRPr lang="en-US" sz="2800" b="1" i="1" u="sng" dirty="0"/>
          </a:p>
          <a:p>
            <a:pPr marL="0" indent="0">
              <a:buNone/>
            </a:pPr>
            <a:r>
              <a:rPr lang="en-US" sz="2400" b="1" i="1" dirty="0">
                <a:solidFill>
                  <a:srgbClr val="C00000"/>
                </a:solidFill>
              </a:rPr>
              <a:t>“Now as they were traveling along, He entered a village; and a woman named Martha welcomed Him into her home. She had a sister called Mary, who was </a:t>
            </a:r>
            <a:r>
              <a:rPr lang="en-US" sz="2400" b="1" i="1" u="sng" dirty="0">
                <a:solidFill>
                  <a:srgbClr val="C00000"/>
                </a:solidFill>
              </a:rPr>
              <a:t>seated at the Lord’s feet, listening to His word</a:t>
            </a:r>
            <a:r>
              <a:rPr lang="en-US" sz="2400" b="1" i="1" dirty="0">
                <a:solidFill>
                  <a:srgbClr val="C00000"/>
                </a:solidFill>
              </a:rPr>
              <a:t>. </a:t>
            </a:r>
            <a:r>
              <a:rPr lang="en-US" sz="2400" b="1" i="1" u="sng" dirty="0">
                <a:solidFill>
                  <a:srgbClr val="C00000"/>
                </a:solidFill>
              </a:rPr>
              <a:t>But Martha was distracted</a:t>
            </a:r>
            <a:r>
              <a:rPr lang="en-US" sz="2400" b="1" i="1" dirty="0">
                <a:solidFill>
                  <a:srgbClr val="C00000"/>
                </a:solidFill>
              </a:rPr>
              <a:t> with all her preparations; and she came up to Him and said, ‘Lord, do You not care that my sister has left me to do all the serving alone? Then tell her to help me.’ But the Lord answered and said to her, ‘Martha, Martha, you are worried and bothered about so many things; </a:t>
            </a:r>
            <a:r>
              <a:rPr lang="en-US" sz="2400" b="1" i="1" u="sng" dirty="0">
                <a:solidFill>
                  <a:srgbClr val="C00000"/>
                </a:solidFill>
              </a:rPr>
              <a:t>but only one thing is necessary</a:t>
            </a:r>
            <a:r>
              <a:rPr lang="en-US" sz="2400" b="1" i="1" dirty="0">
                <a:solidFill>
                  <a:srgbClr val="C00000"/>
                </a:solidFill>
              </a:rPr>
              <a:t>, for </a:t>
            </a:r>
            <a:r>
              <a:rPr lang="en-US" sz="2400" b="1" i="1" u="sng" dirty="0">
                <a:solidFill>
                  <a:srgbClr val="C00000"/>
                </a:solidFill>
              </a:rPr>
              <a:t>Mary has chosen the good part</a:t>
            </a:r>
            <a:r>
              <a:rPr lang="en-US" sz="2400" b="1" i="1" dirty="0">
                <a:solidFill>
                  <a:srgbClr val="C00000"/>
                </a:solidFill>
              </a:rPr>
              <a:t>, which shall not be taken away from her.”</a:t>
            </a:r>
            <a:r>
              <a:rPr lang="en-US" sz="2400" b="1" dirty="0">
                <a:solidFill>
                  <a:srgbClr val="C00000"/>
                </a:solidFill>
              </a:rPr>
              <a:t>  </a:t>
            </a:r>
            <a:r>
              <a:rPr lang="en-US" sz="2400" b="1" dirty="0"/>
              <a:t>Luke 10:38-42</a:t>
            </a:r>
          </a:p>
          <a:p>
            <a:pPr marL="0" indent="0">
              <a:buNone/>
            </a:pPr>
            <a:endParaRPr lang="en-US" sz="2800" b="1" dirty="0"/>
          </a:p>
        </p:txBody>
      </p:sp>
    </p:spTree>
    <p:extLst>
      <p:ext uri="{BB962C8B-B14F-4D97-AF65-F5344CB8AC3E}">
        <p14:creationId xmlns:p14="http://schemas.microsoft.com/office/powerpoint/2010/main" val="4343788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C00000"/>
                </a:solidFill>
              </a:rPr>
              <a:t>Ii.</a:t>
            </a:r>
            <a:r>
              <a:rPr lang="en-US" b="1" dirty="0"/>
              <a:t> The follower of Jesus Christ chooses obedience over experience </a:t>
            </a:r>
            <a:r>
              <a:rPr lang="en-US" b="1" i="1" dirty="0"/>
              <a:t>(verses 4-5)</a:t>
            </a:r>
          </a:p>
        </p:txBody>
      </p:sp>
      <p:sp>
        <p:nvSpPr>
          <p:cNvPr id="4" name="Title 1"/>
          <p:cNvSpPr txBox="1">
            <a:spLocks/>
          </p:cNvSpPr>
          <p:nvPr/>
        </p:nvSpPr>
        <p:spPr>
          <a:xfrm>
            <a:off x="920403" y="2453946"/>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b="1" dirty="0">
                <a:solidFill>
                  <a:srgbClr val="C00000"/>
                </a:solidFill>
              </a:rPr>
              <a:t>Iii.</a:t>
            </a:r>
            <a:r>
              <a:rPr lang="en-US" b="1" dirty="0"/>
              <a:t> obedience transforms the experience of The follower of Jesus Christ </a:t>
            </a:r>
            <a:r>
              <a:rPr lang="en-US" b="1" i="1" dirty="0"/>
              <a:t>(verses 6-7)</a:t>
            </a:r>
          </a:p>
        </p:txBody>
      </p:sp>
      <p:sp>
        <p:nvSpPr>
          <p:cNvPr id="5" name="Title 1"/>
          <p:cNvSpPr txBox="1">
            <a:spLocks/>
          </p:cNvSpPr>
          <p:nvPr/>
        </p:nvSpPr>
        <p:spPr>
          <a:xfrm>
            <a:off x="920403" y="4147927"/>
            <a:ext cx="10364451" cy="2729947"/>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i="1" dirty="0">
                <a:solidFill>
                  <a:srgbClr val="C00000"/>
                </a:solidFill>
              </a:rPr>
              <a:t>God gives us direction, commands our obedience, and then, through faithful obedience in what we can do, He does what we cannot do… </a:t>
            </a:r>
          </a:p>
          <a:p>
            <a:r>
              <a:rPr lang="en-US" i="1" dirty="0">
                <a:solidFill>
                  <a:srgbClr val="002060"/>
                </a:solidFill>
              </a:rPr>
              <a:t>The challenge was not to their abilities but to their wills. </a:t>
            </a:r>
          </a:p>
        </p:txBody>
      </p:sp>
    </p:spTree>
    <p:extLst>
      <p:ext uri="{BB962C8B-B14F-4D97-AF65-F5344CB8AC3E}">
        <p14:creationId xmlns:p14="http://schemas.microsoft.com/office/powerpoint/2010/main" val="2228722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596177"/>
          </a:xfrm>
        </p:spPr>
        <p:txBody>
          <a:bodyPr/>
          <a:lstStyle/>
          <a:p>
            <a:pPr algn="l"/>
            <a:r>
              <a:rPr lang="en-US" b="1" dirty="0">
                <a:solidFill>
                  <a:srgbClr val="C00000"/>
                </a:solidFill>
              </a:rPr>
              <a:t>Iv.</a:t>
            </a:r>
            <a:r>
              <a:rPr lang="en-US" b="1" dirty="0"/>
              <a:t> The follower of Jesus Christ humbly embraces Jesus as lord </a:t>
            </a:r>
            <a:r>
              <a:rPr lang="en-US" b="1" i="1" u="sng" dirty="0"/>
              <a:t>and</a:t>
            </a:r>
            <a:r>
              <a:rPr lang="en-US" b="1" dirty="0"/>
              <a:t> embraces their new identity and purpose in him </a:t>
            </a:r>
          </a:p>
        </p:txBody>
      </p:sp>
      <p:sp>
        <p:nvSpPr>
          <p:cNvPr id="3" name="Content Placeholder 2"/>
          <p:cNvSpPr>
            <a:spLocks noGrp="1"/>
          </p:cNvSpPr>
          <p:nvPr>
            <p:ph sz="quarter" idx="13"/>
          </p:nvPr>
        </p:nvSpPr>
        <p:spPr/>
        <p:txBody>
          <a:bodyPr>
            <a:normAutofit/>
          </a:bodyPr>
          <a:lstStyle/>
          <a:p>
            <a:pPr marL="457200" indent="-457200">
              <a:buFont typeface="+mj-lt"/>
              <a:buAutoNum type="alphaUcPeriod"/>
            </a:pPr>
            <a:r>
              <a:rPr lang="en-US" sz="2800" b="1" dirty="0"/>
              <a:t>Simon Peter discovers a new level of recognition of who Jesus is </a:t>
            </a:r>
            <a:r>
              <a:rPr lang="en-US" sz="2800" b="1" i="1" dirty="0"/>
              <a:t>(verses 8-9)</a:t>
            </a:r>
          </a:p>
          <a:p>
            <a:pPr marL="457200" indent="-457200">
              <a:buFont typeface="+mj-lt"/>
              <a:buAutoNum type="alphaUcPeriod"/>
            </a:pPr>
            <a:r>
              <a:rPr lang="en-US" sz="2800" b="1" dirty="0"/>
              <a:t>Simon Peter finds new identity and purpose in Christ </a:t>
            </a:r>
            <a:r>
              <a:rPr lang="en-US" sz="2800" b="1" i="1" dirty="0"/>
              <a:t>(verses 8, 10) </a:t>
            </a:r>
          </a:p>
          <a:p>
            <a:pPr marL="457200" indent="-457200">
              <a:buFont typeface="+mj-lt"/>
              <a:buAutoNum type="alphaUcPeriod"/>
            </a:pPr>
            <a:endParaRPr lang="en-US" sz="2800" b="1" dirty="0"/>
          </a:p>
        </p:txBody>
      </p:sp>
    </p:spTree>
    <p:extLst>
      <p:ext uri="{BB962C8B-B14F-4D97-AF65-F5344CB8AC3E}">
        <p14:creationId xmlns:p14="http://schemas.microsoft.com/office/powerpoint/2010/main" val="3573734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C00000"/>
                </a:solidFill>
              </a:rPr>
              <a:t>v.</a:t>
            </a:r>
            <a:r>
              <a:rPr lang="en-US" b="1" dirty="0"/>
              <a:t> Leave everything and follow him! </a:t>
            </a:r>
            <a:r>
              <a:rPr lang="en-US" b="1" dirty="0" smtClean="0"/>
              <a:t/>
            </a:r>
            <a:br>
              <a:rPr lang="en-US" b="1" dirty="0" smtClean="0"/>
            </a:br>
            <a:r>
              <a:rPr lang="en-US" b="1" i="1" dirty="0" smtClean="0"/>
              <a:t>(</a:t>
            </a:r>
            <a:r>
              <a:rPr lang="en-US" b="1" i="1" dirty="0"/>
              <a:t>verse 11)</a:t>
            </a:r>
            <a:endParaRPr lang="en-US" b="1" dirty="0"/>
          </a:p>
        </p:txBody>
      </p:sp>
      <p:sp>
        <p:nvSpPr>
          <p:cNvPr id="3" name="Content Placeholder 2"/>
          <p:cNvSpPr>
            <a:spLocks noGrp="1"/>
          </p:cNvSpPr>
          <p:nvPr>
            <p:ph sz="quarter" idx="13"/>
          </p:nvPr>
        </p:nvSpPr>
        <p:spPr>
          <a:xfrm>
            <a:off x="251791" y="2367092"/>
            <a:ext cx="11595651" cy="3424107"/>
          </a:xfrm>
        </p:spPr>
        <p:txBody>
          <a:bodyPr>
            <a:normAutofit fontScale="92500" lnSpcReduction="20000"/>
          </a:bodyPr>
          <a:lstStyle/>
          <a:p>
            <a:pPr marL="514350" indent="-514350">
              <a:buFont typeface="+mj-lt"/>
              <a:buAutoNum type="arabicPeriod"/>
            </a:pPr>
            <a:r>
              <a:rPr lang="en-US" sz="2800" b="1" dirty="0"/>
              <a:t>Give Christ our undivided attention</a:t>
            </a:r>
          </a:p>
          <a:p>
            <a:pPr marL="514350" indent="-514350">
              <a:buFont typeface="+mj-lt"/>
              <a:buAutoNum type="arabicPeriod"/>
            </a:pPr>
            <a:r>
              <a:rPr lang="en-US" sz="2800" b="1" dirty="0"/>
              <a:t>Choose obedience to his direction over our own understanding</a:t>
            </a:r>
          </a:p>
          <a:p>
            <a:pPr marL="514350" indent="-514350">
              <a:buFont typeface="+mj-lt"/>
              <a:buAutoNum type="arabicPeriod"/>
            </a:pPr>
            <a:r>
              <a:rPr lang="en-US" sz="2800" b="1" dirty="0"/>
              <a:t>Embrace reality as </a:t>
            </a:r>
            <a:r>
              <a:rPr lang="en-US" sz="2800" b="1" u="sng" dirty="0"/>
              <a:t>a life where this obedience will lead to our experience of his handiwork in and through us</a:t>
            </a:r>
          </a:p>
          <a:p>
            <a:pPr marL="514350" indent="-514350">
              <a:buFont typeface="+mj-lt"/>
              <a:buAutoNum type="arabicPeriod"/>
            </a:pPr>
            <a:r>
              <a:rPr lang="en-US" sz="2800" b="1" dirty="0"/>
              <a:t>Cast aside all pride of self and embrace the humble posture before Christ as lord of your life, </a:t>
            </a:r>
            <a:r>
              <a:rPr lang="en-US" sz="2800" b="1" u="sng" dirty="0"/>
              <a:t>knowing that he has transformed your identity and your life’s purpose</a:t>
            </a:r>
            <a:r>
              <a:rPr lang="en-US" sz="2800" b="1" dirty="0"/>
              <a:t> </a:t>
            </a:r>
          </a:p>
        </p:txBody>
      </p:sp>
    </p:spTree>
    <p:extLst>
      <p:ext uri="{BB962C8B-B14F-4D97-AF65-F5344CB8AC3E}">
        <p14:creationId xmlns:p14="http://schemas.microsoft.com/office/powerpoint/2010/main" val="196649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Leave everything and follow him!</a:t>
            </a:r>
          </a:p>
        </p:txBody>
      </p:sp>
      <p:sp>
        <p:nvSpPr>
          <p:cNvPr id="4" name="TextBox 3"/>
          <p:cNvSpPr txBox="1"/>
          <p:nvPr/>
        </p:nvSpPr>
        <p:spPr>
          <a:xfrm>
            <a:off x="6361043" y="5694"/>
            <a:ext cx="5836923" cy="954107"/>
          </a:xfrm>
          <a:prstGeom prst="rect">
            <a:avLst/>
          </a:prstGeom>
          <a:noFill/>
        </p:spPr>
        <p:txBody>
          <a:bodyPr wrap="square" rtlCol="0">
            <a:spAutoFit/>
          </a:bodyPr>
          <a:lstStyle/>
          <a:p>
            <a:pPr algn="ctr"/>
            <a:r>
              <a:rPr lang="en-US" sz="2800" b="1" dirty="0">
                <a:solidFill>
                  <a:srgbClr val="C00000"/>
                </a:solidFill>
              </a:rPr>
              <a:t>Warning! Close Encounters With The Savior Can Lead You To…</a:t>
            </a:r>
          </a:p>
        </p:txBody>
      </p:sp>
    </p:spTree>
    <p:extLst>
      <p:ext uri="{BB962C8B-B14F-4D97-AF65-F5344CB8AC3E}">
        <p14:creationId xmlns:p14="http://schemas.microsoft.com/office/powerpoint/2010/main" val="18027815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633</TotalTime>
  <Words>460</Words>
  <Application>Microsoft Macintosh PowerPoint</Application>
  <PresentationFormat>Custom</PresentationFormat>
  <Paragraphs>23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Droplet</vt:lpstr>
      <vt:lpstr>PowerPoint Presentation</vt:lpstr>
      <vt:lpstr>Leave everything and follow him!</vt:lpstr>
      <vt:lpstr>I. The follower of Jesus Christ gives him their undivided attention</vt:lpstr>
      <vt:lpstr>PowerPoint Presentation</vt:lpstr>
      <vt:lpstr>Ii. The follower of Jesus Christ chooses obedience over experience (verses 4-5)</vt:lpstr>
      <vt:lpstr>Iv. The follower of Jesus Christ humbly embraces Jesus as lord and embraces their new identity and purpose in him </vt:lpstr>
      <vt:lpstr>v. Leave everything and follow him!  (verse 11)</vt:lpstr>
      <vt:lpstr>Leave everything and follow him!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Leptondale Bible Church</cp:lastModifiedBy>
  <cp:revision>10</cp:revision>
  <dcterms:created xsi:type="dcterms:W3CDTF">2016-09-20T14:47:08Z</dcterms:created>
  <dcterms:modified xsi:type="dcterms:W3CDTF">2016-09-22T19:15:03Z</dcterms:modified>
</cp:coreProperties>
</file>