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3" r:id="rId3"/>
    <p:sldId id="268" r:id="rId4"/>
    <p:sldId id="269" r:id="rId5"/>
    <p:sldId id="270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-11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7/21/16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7/21/16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7/21/16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7/21/16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7/21/16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7/21/16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7/21/16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7/21/16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7/21/16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7/21/16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7/21/16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7/21/16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7" y="1763524"/>
            <a:ext cx="9966960" cy="3035808"/>
          </a:xfrm>
        </p:spPr>
        <p:txBody>
          <a:bodyPr/>
          <a:lstStyle/>
          <a:p>
            <a:r>
              <a:rPr lang="en-US" sz="4800" b="1" i="1" dirty="0"/>
              <a:t>We love because he first loved us—part I</a:t>
            </a:r>
            <a:br>
              <a:rPr lang="en-US" sz="4800" b="1" i="1" dirty="0"/>
            </a:br>
            <a:endParaRPr lang="en-US" sz="4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7" y="4389120"/>
            <a:ext cx="10486049" cy="1069848"/>
          </a:xfrm>
        </p:spPr>
        <p:txBody>
          <a:bodyPr>
            <a:noAutofit/>
          </a:bodyPr>
          <a:lstStyle/>
          <a:p>
            <a:r>
              <a:rPr lang="en-US" sz="4000" b="1" i="1" dirty="0">
                <a:solidFill>
                  <a:srgbClr val="C00000"/>
                </a:solidFill>
              </a:rPr>
              <a:t>1 John 4:7-14</a:t>
            </a:r>
            <a:endParaRPr lang="en-US" sz="2800" b="1" i="1" u="sng" dirty="0">
              <a:solidFill>
                <a:srgbClr val="C0000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rgbClr val="C00000"/>
                </a:solidFill>
              </a:rPr>
              <a:t>God is the </a:t>
            </a:r>
            <a:r>
              <a:rPr lang="en-US" sz="3200" b="1" i="1" u="sng" dirty="0">
                <a:solidFill>
                  <a:srgbClr val="C00000"/>
                </a:solidFill>
              </a:rPr>
              <a:t>source</a:t>
            </a:r>
            <a:r>
              <a:rPr lang="en-US" sz="3200" b="1" i="1" dirty="0">
                <a:solidFill>
                  <a:srgbClr val="C00000"/>
                </a:solidFill>
              </a:rPr>
              <a:t> of our ability to love…as He defines love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rgbClr val="C00000"/>
                </a:solidFill>
              </a:rPr>
              <a:t>We ought to love one another as He loved us</a:t>
            </a:r>
            <a:endParaRPr lang="en-US" sz="4000" b="1" i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61120" y="5694"/>
            <a:ext cx="3236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Epistles of John </a:t>
            </a:r>
          </a:p>
        </p:txBody>
      </p:sp>
    </p:spTree>
    <p:extLst>
      <p:ext uri="{BB962C8B-B14F-4D97-AF65-F5344CB8AC3E}">
        <p14:creationId xmlns:p14="http://schemas.microsoft.com/office/powerpoint/2010/main" val="1649155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I.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0070C0"/>
                </a:solidFill>
              </a:rPr>
              <a:t>God is the </a:t>
            </a:r>
            <a:r>
              <a:rPr lang="en-US" sz="4000" b="1" u="sng" dirty="0">
                <a:solidFill>
                  <a:srgbClr val="0070C0"/>
                </a:solidFill>
              </a:rPr>
              <a:t>source</a:t>
            </a:r>
            <a:r>
              <a:rPr lang="en-US" sz="4000" b="1" dirty="0">
                <a:solidFill>
                  <a:srgbClr val="0070C0"/>
                </a:solidFill>
              </a:rPr>
              <a:t> of our ability to love as </a:t>
            </a:r>
            <a:r>
              <a:rPr lang="en-US" sz="4000" b="1" u="sng" dirty="0">
                <a:solidFill>
                  <a:srgbClr val="0070C0"/>
                </a:solidFill>
              </a:rPr>
              <a:t>he defines </a:t>
            </a:r>
            <a:r>
              <a:rPr lang="en-US" sz="4000" b="1" dirty="0">
                <a:solidFill>
                  <a:srgbClr val="0070C0"/>
                </a:solidFill>
              </a:rPr>
              <a:t>love</a:t>
            </a:r>
            <a:endParaRPr lang="en-US" sz="40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2121408"/>
            <a:ext cx="10288715" cy="4050792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en-US" sz="3200" b="1" dirty="0"/>
              <a:t>This divine source of love tests the authenticity of His children (verses 7-8) </a:t>
            </a:r>
          </a:p>
          <a:p>
            <a:pPr lvl="2"/>
            <a:r>
              <a:rPr lang="en-US" sz="2800" b="1" dirty="0">
                <a:solidFill>
                  <a:srgbClr val="0070C0"/>
                </a:solidFill>
              </a:rPr>
              <a:t>“whoever </a:t>
            </a:r>
            <a:r>
              <a:rPr lang="en-US" sz="2800" b="1" dirty="0">
                <a:solidFill>
                  <a:srgbClr val="FF0000"/>
                </a:solidFill>
              </a:rPr>
              <a:t>loves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B050"/>
                </a:solidFill>
              </a:rPr>
              <a:t>has been born </a:t>
            </a:r>
            <a:r>
              <a:rPr lang="en-US" sz="2800" b="1" dirty="0">
                <a:solidFill>
                  <a:srgbClr val="0070C0"/>
                </a:solidFill>
              </a:rPr>
              <a:t>of God and knows God” (ESV) </a:t>
            </a:r>
            <a:endParaRPr lang="en-US" sz="2800" b="1" i="1" dirty="0">
              <a:solidFill>
                <a:srgbClr val="0070C0"/>
              </a:solidFill>
            </a:endParaRPr>
          </a:p>
          <a:p>
            <a:pPr marL="742950" indent="-742950">
              <a:buFont typeface="+mj-lt"/>
              <a:buAutoNum type="alphaUcPeriod"/>
            </a:pPr>
            <a:r>
              <a:rPr lang="en-US" sz="3200" b="1" dirty="0"/>
              <a:t>This divine source of love is love as God defines it (verse 8b)</a:t>
            </a:r>
          </a:p>
        </p:txBody>
      </p:sp>
      <p:sp>
        <p:nvSpPr>
          <p:cNvPr id="4" name="Curved Down Arrow 3"/>
          <p:cNvSpPr/>
          <p:nvPr/>
        </p:nvSpPr>
        <p:spPr>
          <a:xfrm rot="10800000">
            <a:off x="3949148" y="3498573"/>
            <a:ext cx="1258957" cy="47707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26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I.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0070C0"/>
                </a:solidFill>
              </a:rPr>
              <a:t>God is the </a:t>
            </a:r>
            <a:r>
              <a:rPr lang="en-US" sz="4000" b="1" u="sng" dirty="0">
                <a:solidFill>
                  <a:srgbClr val="0070C0"/>
                </a:solidFill>
              </a:rPr>
              <a:t>source</a:t>
            </a:r>
            <a:r>
              <a:rPr lang="en-US" sz="4000" b="1" dirty="0">
                <a:solidFill>
                  <a:srgbClr val="0070C0"/>
                </a:solidFill>
              </a:rPr>
              <a:t> of our ability to love as </a:t>
            </a:r>
            <a:r>
              <a:rPr lang="en-US" sz="4000" b="1" u="sng" dirty="0">
                <a:solidFill>
                  <a:srgbClr val="0070C0"/>
                </a:solidFill>
              </a:rPr>
              <a:t>he defines </a:t>
            </a:r>
            <a:r>
              <a:rPr lang="en-US" sz="4000" b="1" dirty="0">
                <a:solidFill>
                  <a:srgbClr val="0070C0"/>
                </a:solidFill>
              </a:rPr>
              <a:t>love</a:t>
            </a:r>
            <a:endParaRPr lang="en-US" sz="40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2121408"/>
            <a:ext cx="10288715" cy="4050792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 startAt="3"/>
            </a:pPr>
            <a:r>
              <a:rPr lang="en-US" sz="3200" b="1" dirty="0"/>
              <a:t>This divine source of love is bound up in God’s saving work which defines it (verses 9-10)</a:t>
            </a:r>
          </a:p>
          <a:p>
            <a:pPr marL="1017270" lvl="1" indent="-742950">
              <a:buFont typeface="+mj-lt"/>
              <a:buAutoNum type="arabicPeriod"/>
            </a:pPr>
            <a:r>
              <a:rPr lang="en-US" sz="3000" b="1" dirty="0"/>
              <a:t>God’s saving work of love is rooted in who Jesus </a:t>
            </a:r>
            <a:r>
              <a:rPr lang="en-US" sz="3000" b="1" u="sng" dirty="0"/>
              <a:t>Christ is</a:t>
            </a:r>
            <a:r>
              <a:rPr lang="en-US" sz="3000" b="1" dirty="0"/>
              <a:t> (John 1:1-14)</a:t>
            </a:r>
          </a:p>
          <a:p>
            <a:pPr marL="1017270" lvl="1" indent="-742950">
              <a:buFont typeface="+mj-lt"/>
              <a:buAutoNum type="arabicPeriod"/>
            </a:pPr>
            <a:r>
              <a:rPr lang="en-US" sz="3000" b="1" dirty="0"/>
              <a:t>God’s saving work of love is rooted in what Jesus </a:t>
            </a:r>
            <a:r>
              <a:rPr lang="en-US" sz="3000" b="1" u="sng" dirty="0"/>
              <a:t>Christ has done</a:t>
            </a:r>
            <a:r>
              <a:rPr lang="en-US" sz="3000" b="1" dirty="0"/>
              <a:t> on our behalf (verses 9-10)  </a:t>
            </a:r>
          </a:p>
        </p:txBody>
      </p:sp>
    </p:spTree>
    <p:extLst>
      <p:ext uri="{BB962C8B-B14F-4D97-AF65-F5344CB8AC3E}">
        <p14:creationId xmlns:p14="http://schemas.microsoft.com/office/powerpoint/2010/main" val="2489281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God’s definition of love as demonstrated in Christ</a:t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(verses 9-10)</a:t>
            </a:r>
            <a:endParaRPr lang="en-US" sz="36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2121408"/>
            <a:ext cx="10288715" cy="40507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 </a:t>
            </a:r>
            <a:r>
              <a:rPr lang="en-US" sz="3200" b="1" dirty="0">
                <a:solidFill>
                  <a:srgbClr val="0070C0"/>
                </a:solidFill>
              </a:rPr>
              <a:t>“the love of God was made manifest”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800" b="1" dirty="0"/>
              <a:t> Love does what is essential to meet a need</a:t>
            </a:r>
            <a:endParaRPr lang="en-US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 </a:t>
            </a:r>
            <a:r>
              <a:rPr lang="en-US" sz="3200" b="1" dirty="0">
                <a:solidFill>
                  <a:srgbClr val="0070C0"/>
                </a:solidFill>
              </a:rPr>
              <a:t>“God sent his only Son into the world, so that we might live through him”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800" b="1" dirty="0"/>
              <a:t> Love takes the initiative to meet a need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800" b="1" dirty="0"/>
              <a:t> Love gives of what is priceless and precious to meet a need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800" b="1" dirty="0"/>
              <a:t> Love does not fail to meet the greatest needs  </a:t>
            </a:r>
          </a:p>
        </p:txBody>
      </p:sp>
    </p:spTree>
    <p:extLst>
      <p:ext uri="{BB962C8B-B14F-4D97-AF65-F5344CB8AC3E}">
        <p14:creationId xmlns:p14="http://schemas.microsoft.com/office/powerpoint/2010/main" val="3980146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God’s definition of love as demonstrated in </a:t>
            </a:r>
            <a:r>
              <a:rPr lang="en-US" sz="3600" b="1" dirty="0" err="1">
                <a:solidFill>
                  <a:srgbClr val="0070C0"/>
                </a:solidFill>
              </a:rPr>
              <a:t>christ</a:t>
            </a: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(verses 9-10)</a:t>
            </a:r>
            <a:endParaRPr lang="en-US" sz="36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2121408"/>
            <a:ext cx="10288715" cy="40507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  </a:t>
            </a:r>
            <a:r>
              <a:rPr lang="en-US" sz="3200" b="1" dirty="0">
                <a:solidFill>
                  <a:srgbClr val="0070C0"/>
                </a:solidFill>
              </a:rPr>
              <a:t>“In this is love, not that we have loved God but that he loved us and sent his Son”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800" b="1" dirty="0"/>
              <a:t> Love gives without any expectation of reciprocity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 </a:t>
            </a:r>
            <a:r>
              <a:rPr lang="en-US" sz="3200" b="1" dirty="0">
                <a:solidFill>
                  <a:srgbClr val="0070C0"/>
                </a:solidFill>
              </a:rPr>
              <a:t>“God…sent his Son to be the propitiation for our sins.”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800" b="1" dirty="0"/>
              <a:t> Love is sacrificial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800" b="1" dirty="0"/>
              <a:t> Love is forgiving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2800" b="1" dirty="0"/>
              <a:t> Love bears the hurt for the wrong others have done us </a:t>
            </a:r>
          </a:p>
        </p:txBody>
      </p:sp>
    </p:spTree>
    <p:extLst>
      <p:ext uri="{BB962C8B-B14F-4D97-AF65-F5344CB8AC3E}">
        <p14:creationId xmlns:p14="http://schemas.microsoft.com/office/powerpoint/2010/main" val="3803887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II.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rgbClr val="0070C0"/>
                </a:solidFill>
              </a:rPr>
              <a:t>If god so loved us in this way he defines it, then we ought to love one another in the same way</a:t>
            </a:r>
            <a:endParaRPr lang="en-US" sz="36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7" y="2121408"/>
            <a:ext cx="10288715" cy="405079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God is revealed in the human expression of Christians’ love toward others (verse 12)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3000" b="1" dirty="0"/>
              <a:t>The man who snuck </a:t>
            </a:r>
            <a:r>
              <a:rPr lang="en-US" sz="3000" b="1" u="sng" dirty="0"/>
              <a:t>into</a:t>
            </a:r>
            <a:r>
              <a:rPr lang="en-US" sz="3000" b="1" dirty="0"/>
              <a:t> Auschwitz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200" b="1" dirty="0"/>
              <a:t>Our love conforms with our confession (verses 13-14</a:t>
            </a:r>
            <a:r>
              <a:rPr lang="en-US" sz="3200" b="1" dirty="0" smtClean="0"/>
              <a:t>)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rgbClr val="0000FF"/>
                </a:solidFill>
              </a:rPr>
              <a:t>To be continued…</a:t>
            </a:r>
            <a:endParaRPr lang="en-US" sz="36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35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2764</TotalTime>
  <Words>403</Words>
  <Application>Microsoft Macintosh PowerPoint</Application>
  <PresentationFormat>Custom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Wood Type</vt:lpstr>
      <vt:lpstr>We love because he first loved us—part I </vt:lpstr>
      <vt:lpstr>I. God is the source of our ability to love as he defines love</vt:lpstr>
      <vt:lpstr>I. God is the source of our ability to love as he defines love</vt:lpstr>
      <vt:lpstr>God’s definition of love as demonstrated in Christ (verses 9-10)</vt:lpstr>
      <vt:lpstr>God’s definition of love as demonstrated in christ (verses 9-10)</vt:lpstr>
      <vt:lpstr>II. If god so loved us in this way he defines it, then we ought to love one another in the same way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epistles of john: an introduction</dc:title>
  <dc:creator>User1</dc:creator>
  <cp:lastModifiedBy>Leptondale Bible Church</cp:lastModifiedBy>
  <cp:revision>74</cp:revision>
  <dcterms:created xsi:type="dcterms:W3CDTF">2016-05-10T16:29:45Z</dcterms:created>
  <dcterms:modified xsi:type="dcterms:W3CDTF">2016-07-21T19:23:47Z</dcterms:modified>
</cp:coreProperties>
</file>