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6" r:id="rId2"/>
    <p:sldId id="256" r:id="rId3"/>
    <p:sldId id="263" r:id="rId4"/>
    <p:sldId id="265" r:id="rId5"/>
    <p:sldId id="267" r:id="rId6"/>
    <p:sldId id="268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-11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7/8/16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us 2"/>
          <p:cNvSpPr/>
          <p:nvPr/>
        </p:nvSpPr>
        <p:spPr>
          <a:xfrm>
            <a:off x="5128678" y="2486026"/>
            <a:ext cx="1443569" cy="204311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Christ</a:t>
            </a:r>
          </a:p>
        </p:txBody>
      </p:sp>
      <p:sp>
        <p:nvSpPr>
          <p:cNvPr id="6" name="Donut 5"/>
          <p:cNvSpPr/>
          <p:nvPr/>
        </p:nvSpPr>
        <p:spPr>
          <a:xfrm>
            <a:off x="3298714" y="1905001"/>
            <a:ext cx="5026152" cy="318714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2011680" rtlCol="0" anchor="t" anchorCtr="0"/>
          <a:lstStyle/>
          <a:p>
            <a:pPr algn="ctr"/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Believers</a:t>
            </a:r>
            <a:endParaRPr lang="en-US" sz="3200" dirty="0">
              <a:noFill/>
            </a:endParaRPr>
          </a:p>
        </p:txBody>
      </p:sp>
      <p:sp>
        <p:nvSpPr>
          <p:cNvPr id="9" name="Lightning Bolt 8"/>
          <p:cNvSpPr/>
          <p:nvPr/>
        </p:nvSpPr>
        <p:spPr>
          <a:xfrm>
            <a:off x="211016" y="445476"/>
            <a:ext cx="1955409" cy="10691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ghtning Bolt 9"/>
          <p:cNvSpPr/>
          <p:nvPr/>
        </p:nvSpPr>
        <p:spPr>
          <a:xfrm rot="10800000">
            <a:off x="9590799" y="5209442"/>
            <a:ext cx="1955409" cy="10691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ghtning Bolt 10"/>
          <p:cNvSpPr/>
          <p:nvPr/>
        </p:nvSpPr>
        <p:spPr>
          <a:xfrm rot="6580105">
            <a:off x="10053711" y="566014"/>
            <a:ext cx="1955409" cy="10691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/>
          <p:cNvSpPr/>
          <p:nvPr/>
        </p:nvSpPr>
        <p:spPr>
          <a:xfrm rot="17837865">
            <a:off x="367755" y="5209443"/>
            <a:ext cx="1955409" cy="1069145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/>
        </p:nvSpPr>
        <p:spPr>
          <a:xfrm>
            <a:off x="8324865" y="2174811"/>
            <a:ext cx="759655" cy="65297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 rot="19083025">
            <a:off x="2722193" y="1865410"/>
            <a:ext cx="783799" cy="822349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/>
          <p:cNvSpPr/>
          <p:nvPr/>
        </p:nvSpPr>
        <p:spPr>
          <a:xfrm rot="7673647">
            <a:off x="8184608" y="4236455"/>
            <a:ext cx="783799" cy="822349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/>
        </p:nvSpPr>
        <p:spPr>
          <a:xfrm>
            <a:off x="2640013" y="4402260"/>
            <a:ext cx="759655" cy="65297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3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763524"/>
            <a:ext cx="9966960" cy="3035808"/>
          </a:xfrm>
        </p:spPr>
        <p:txBody>
          <a:bodyPr/>
          <a:lstStyle/>
          <a:p>
            <a:r>
              <a:rPr lang="en-US" sz="4800" b="1" i="1" dirty="0"/>
              <a:t>Love one another in deed and truth!</a:t>
            </a:r>
            <a:br>
              <a:rPr lang="en-US" sz="4800" b="1" i="1" dirty="0"/>
            </a:b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8831391" cy="1069848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rgbClr val="C00000"/>
                </a:solidFill>
              </a:rPr>
              <a:t>1 John 3:11-24 </a:t>
            </a:r>
            <a:r>
              <a:rPr lang="en-US" sz="2800" b="1" i="1" u="sng" dirty="0">
                <a:solidFill>
                  <a:srgbClr val="C00000"/>
                </a:solidFill>
              </a:rPr>
              <a:t>in 3 movements…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C00000"/>
                </a:solidFill>
              </a:rPr>
              <a:t>Children of the devil—lack of love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C00000"/>
                </a:solidFill>
              </a:rPr>
              <a:t>Children of God—love in deed and truth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C00000"/>
                </a:solidFill>
              </a:rPr>
              <a:t>Two fundamental commandments</a:t>
            </a:r>
            <a:r>
              <a:rPr lang="en-US" sz="4000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1120" y="5694"/>
            <a:ext cx="32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Epistles of John </a:t>
            </a:r>
          </a:p>
        </p:txBody>
      </p:sp>
    </p:spTree>
    <p:extLst>
      <p:ext uri="{BB962C8B-B14F-4D97-AF65-F5344CB8AC3E}">
        <p14:creationId xmlns:p14="http://schemas.microsoft.com/office/powerpoint/2010/main" val="164915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I.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0070C0"/>
                </a:solidFill>
              </a:rPr>
              <a:t>Children of the devil betray their true paternity through lack of love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The distinctively righteous character of God’s children inspires hate in the children of the devil (verses 11-13)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Children of the devil are under the dominion of death; not life (verses 14-15)</a:t>
            </a:r>
          </a:p>
        </p:txBody>
      </p:sp>
    </p:spTree>
    <p:extLst>
      <p:ext uri="{BB962C8B-B14F-4D97-AF65-F5344CB8AC3E}">
        <p14:creationId xmlns:p14="http://schemas.microsoft.com/office/powerpoint/2010/main" val="23052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II.</a:t>
            </a:r>
            <a:r>
              <a:rPr lang="en-US" sz="3800" b="1" dirty="0"/>
              <a:t> </a:t>
            </a:r>
            <a:r>
              <a:rPr lang="en-US" sz="3800" b="1" dirty="0">
                <a:solidFill>
                  <a:srgbClr val="0070C0"/>
                </a:solidFill>
              </a:rPr>
              <a:t>Children of god demonstrate their true paternity by loving one another in deed and truth</a:t>
            </a:r>
            <a:endParaRPr lang="en-US" sz="3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We know what love is because Jesus demonstrated it (verse 16)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Loving one another is expressed by providing for the life sustaining needs of others (verses 17-18)</a:t>
            </a:r>
          </a:p>
        </p:txBody>
      </p:sp>
    </p:spTree>
    <p:extLst>
      <p:ext uri="{BB962C8B-B14F-4D97-AF65-F5344CB8AC3E}">
        <p14:creationId xmlns:p14="http://schemas.microsoft.com/office/powerpoint/2010/main" val="7263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-64902"/>
            <a:ext cx="10058400" cy="60331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l-GR" sz="3600" b="1" dirty="0">
                <a:solidFill>
                  <a:srgbClr val="FF0000"/>
                </a:solidFill>
              </a:rPr>
              <a:t>Βίος</a:t>
            </a:r>
            <a:r>
              <a:rPr lang="en-US" sz="3600" b="1" dirty="0">
                <a:solidFill>
                  <a:srgbClr val="FF0000"/>
                </a:solidFill>
              </a:rPr>
              <a:t> — Life — Goods </a:t>
            </a:r>
          </a:p>
          <a:p>
            <a:pPr marL="0" indent="0" algn="ctr">
              <a:buNone/>
            </a:pPr>
            <a:r>
              <a:rPr lang="en-US" sz="3000" b="1" dirty="0">
                <a:solidFill>
                  <a:srgbClr val="C00000"/>
                </a:solidFill>
              </a:rPr>
              <a:t>15</a:t>
            </a:r>
            <a:r>
              <a:rPr lang="en-US" sz="3000" b="1" dirty="0"/>
              <a:t> Do not love the world nor the things in the world. If anyone loves the world, </a:t>
            </a:r>
            <a:r>
              <a:rPr lang="en-US" sz="3000" b="1" i="1" u="sng" dirty="0"/>
              <a:t>the love of the Father is not in him</a:t>
            </a:r>
            <a:r>
              <a:rPr lang="en-US" sz="3000" b="1" dirty="0"/>
              <a:t>. </a:t>
            </a:r>
            <a:r>
              <a:rPr lang="en-US" sz="3000" b="1" dirty="0">
                <a:solidFill>
                  <a:srgbClr val="C00000"/>
                </a:solidFill>
              </a:rPr>
              <a:t>16</a:t>
            </a:r>
            <a:r>
              <a:rPr lang="en-US" sz="3000" b="1" dirty="0"/>
              <a:t> For all that is in the world, the lust of the flesh and the lust of the eyes and the boastful pride of </a:t>
            </a:r>
            <a:r>
              <a:rPr lang="en-US" sz="3600" b="1" dirty="0">
                <a:solidFill>
                  <a:srgbClr val="FF0000"/>
                </a:solidFill>
              </a:rPr>
              <a:t>Life</a:t>
            </a:r>
            <a:r>
              <a:rPr lang="en-US" sz="3000" b="1" dirty="0"/>
              <a:t>, is not from the Father, but is from the world. </a:t>
            </a:r>
          </a:p>
          <a:p>
            <a:pPr marL="0" indent="0" algn="ctr">
              <a:buNone/>
            </a:pPr>
            <a:r>
              <a:rPr lang="en-US" sz="3000" b="1" i="1" dirty="0"/>
              <a:t>1 John 2:15-16</a:t>
            </a:r>
          </a:p>
          <a:p>
            <a:pPr marL="0" indent="0" algn="ctr">
              <a:buNone/>
            </a:pPr>
            <a:endParaRPr lang="en-US" sz="3000" b="1" dirty="0"/>
          </a:p>
          <a:p>
            <a:pPr marL="0" indent="0" algn="ctr">
              <a:buNone/>
            </a:pPr>
            <a:r>
              <a:rPr lang="en-US" sz="3000" dirty="0"/>
              <a:t>	</a:t>
            </a:r>
            <a:r>
              <a:rPr lang="en-US" sz="3000" b="1" dirty="0">
                <a:solidFill>
                  <a:srgbClr val="C00000"/>
                </a:solidFill>
              </a:rPr>
              <a:t>17</a:t>
            </a:r>
            <a:r>
              <a:rPr lang="en-US" sz="3000" b="1" dirty="0"/>
              <a:t> But whoever has the world’s </a:t>
            </a:r>
            <a:r>
              <a:rPr lang="en-US" sz="3600" b="1" dirty="0">
                <a:solidFill>
                  <a:srgbClr val="FF0000"/>
                </a:solidFill>
              </a:rPr>
              <a:t>goods</a:t>
            </a:r>
            <a:r>
              <a:rPr lang="en-US" sz="3000" b="1" dirty="0"/>
              <a:t>, and sees his brother in need and closes his heart against him, </a:t>
            </a:r>
            <a:r>
              <a:rPr lang="en-US" sz="3000" b="1" i="1" u="sng" dirty="0"/>
              <a:t>how does the love of God abide in him</a:t>
            </a:r>
            <a:r>
              <a:rPr lang="en-US" sz="3000" b="1" dirty="0"/>
              <a:t>?</a:t>
            </a:r>
          </a:p>
          <a:p>
            <a:pPr marL="0" indent="0" algn="ctr">
              <a:buNone/>
            </a:pPr>
            <a:r>
              <a:rPr lang="en-US" sz="3000" b="1" i="1" dirty="0"/>
              <a:t>1 John 3:17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772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II.</a:t>
            </a:r>
            <a:r>
              <a:rPr lang="en-US" sz="3800" b="1" dirty="0"/>
              <a:t> </a:t>
            </a:r>
            <a:r>
              <a:rPr lang="en-US" sz="3800" b="1" dirty="0">
                <a:solidFill>
                  <a:srgbClr val="0070C0"/>
                </a:solidFill>
              </a:rPr>
              <a:t>Children of god demonstrate their true paternity by loving one another in deed and truth</a:t>
            </a:r>
            <a:endParaRPr lang="en-US" sz="3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3500" b="1" dirty="0"/>
              <a:t>This life of loving one another plays out in the intimate domain of our hearts (verses 19-22)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Option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1</a:t>
            </a:r>
            <a:r>
              <a:rPr lang="en-US" sz="3200" b="1" dirty="0"/>
              <a:t> </a:t>
            </a:r>
            <a:r>
              <a:rPr lang="en-US" sz="3200" b="1" dirty="0" smtClean="0"/>
              <a:t>—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/>
              <a:t>“</a:t>
            </a:r>
            <a:r>
              <a:rPr lang="en-US" sz="3200" b="1" u="sng" dirty="0"/>
              <a:t>Our actions will show that we belong to the truth, so we will be confident when we stand before God</a:t>
            </a:r>
            <a:r>
              <a:rPr lang="en-US" sz="3200" b="1" dirty="0"/>
              <a:t>. Even if we feel guilty, God is greater than our feelings, and he knows everything.” (NLT)</a:t>
            </a:r>
          </a:p>
          <a:p>
            <a:pPr marL="0" indent="0">
              <a:buNone/>
            </a:pPr>
            <a:endParaRPr lang="en-US" sz="24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3500" b="1" i="1" dirty="0">
                <a:solidFill>
                  <a:srgbClr val="0070C0"/>
                </a:solidFill>
              </a:rPr>
              <a:t>“The Desired Outcome”</a:t>
            </a:r>
          </a:p>
          <a:p>
            <a:pPr marL="0" indent="0" algn="ctr">
              <a:buNone/>
            </a:pPr>
            <a:r>
              <a:rPr lang="en-US" sz="2400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20760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II.</a:t>
            </a:r>
            <a:r>
              <a:rPr lang="en-US" sz="3800" b="1" dirty="0"/>
              <a:t> </a:t>
            </a:r>
            <a:r>
              <a:rPr lang="en-US" sz="3800" b="1" dirty="0">
                <a:solidFill>
                  <a:srgbClr val="0070C0"/>
                </a:solidFill>
              </a:rPr>
              <a:t>Children of god demonstrate their true paternity by loving one another in deed and truth</a:t>
            </a:r>
            <a:endParaRPr lang="en-US" sz="3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3500" b="1" dirty="0"/>
              <a:t>This life of loving one another plays out in the intimate domain of our hearts (verses 19-22)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Option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2</a:t>
            </a:r>
            <a:r>
              <a:rPr lang="en-US" sz="3200" b="1" dirty="0"/>
              <a:t> </a:t>
            </a:r>
            <a:r>
              <a:rPr lang="en-US" sz="3200" b="1" dirty="0" smtClean="0"/>
              <a:t>—</a:t>
            </a:r>
            <a:r>
              <a:rPr lang="en-US" sz="3200" b="1" dirty="0"/>
              <a:t> </a:t>
            </a:r>
            <a:r>
              <a:rPr lang="en-US" sz="3200" b="1" dirty="0" smtClean="0"/>
              <a:t>“Our </a:t>
            </a:r>
            <a:r>
              <a:rPr lang="en-US" sz="3200" b="1" dirty="0"/>
              <a:t>actions will show that we belong to the truth, so we will be confident when we stand before God. </a:t>
            </a:r>
            <a:r>
              <a:rPr lang="en-US" sz="3200" b="1" u="sng" dirty="0"/>
              <a:t>Even if we feel guilty, God is greater than our feelings, </a:t>
            </a:r>
            <a:r>
              <a:rPr lang="en-US" sz="3200" b="1" u="sng" dirty="0">
                <a:solidFill>
                  <a:srgbClr val="800000"/>
                </a:solidFill>
              </a:rPr>
              <a:t>and he knows everything</a:t>
            </a:r>
            <a:r>
              <a:rPr lang="en-US" sz="3200" b="1" dirty="0"/>
              <a:t>.” (NLT)</a:t>
            </a:r>
          </a:p>
          <a:p>
            <a:pPr marL="0" indent="0">
              <a:buNone/>
            </a:pPr>
            <a:endParaRPr lang="en-US" sz="24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3500" b="1" i="1" dirty="0">
                <a:solidFill>
                  <a:srgbClr val="0070C0"/>
                </a:solidFill>
              </a:rPr>
              <a:t>“Restored and Gently Crushed”</a:t>
            </a:r>
          </a:p>
          <a:p>
            <a:pPr marL="0" indent="0" algn="ctr">
              <a:buNone/>
            </a:pPr>
            <a:r>
              <a:rPr lang="en-US" sz="2400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5175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II.</a:t>
            </a:r>
            <a:r>
              <a:rPr lang="en-US" sz="3800" b="1" dirty="0"/>
              <a:t> </a:t>
            </a:r>
            <a:r>
              <a:rPr lang="en-US" sz="3800" b="1" dirty="0">
                <a:solidFill>
                  <a:srgbClr val="0070C0"/>
                </a:solidFill>
              </a:rPr>
              <a:t>Children of god demonstrate their true paternity by loving one another in deed and truth</a:t>
            </a:r>
            <a:endParaRPr lang="en-US" sz="3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45151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sz="3800" b="1" dirty="0"/>
              <a:t>This life of loving one another plays out in the intimate domain of our hearts (verses 19-22</a:t>
            </a:r>
            <a:r>
              <a:rPr lang="en-US" sz="3800" b="1" dirty="0" smtClean="0"/>
              <a:t>)</a:t>
            </a:r>
            <a:endParaRPr lang="en-US" sz="3800" b="1" dirty="0"/>
          </a:p>
          <a:p>
            <a:pPr>
              <a:spcAft>
                <a:spcPts val="600"/>
              </a:spcAft>
            </a:pPr>
            <a:r>
              <a:rPr lang="en-US" sz="3300" b="1" dirty="0">
                <a:solidFill>
                  <a:srgbClr val="FF0000"/>
                </a:solidFill>
              </a:rPr>
              <a:t>Option</a:t>
            </a:r>
            <a:r>
              <a:rPr lang="en-US" sz="3300" b="1" dirty="0"/>
              <a:t> </a:t>
            </a:r>
            <a:r>
              <a:rPr lang="en-US" sz="3300" b="1" dirty="0">
                <a:solidFill>
                  <a:srgbClr val="FF0000"/>
                </a:solidFill>
              </a:rPr>
              <a:t>3</a:t>
            </a:r>
            <a:r>
              <a:rPr lang="en-US" sz="3300" b="1" dirty="0"/>
              <a:t> </a:t>
            </a:r>
            <a:r>
              <a:rPr lang="en-US" sz="3300" b="1" dirty="0" smtClean="0"/>
              <a:t>—</a:t>
            </a:r>
            <a:r>
              <a:rPr lang="en-US" sz="3300" b="1" dirty="0"/>
              <a:t> </a:t>
            </a:r>
            <a:r>
              <a:rPr lang="en-US" sz="3300" b="1" dirty="0" smtClean="0"/>
              <a:t>“</a:t>
            </a:r>
            <a:r>
              <a:rPr lang="en-US" sz="3300" b="1" dirty="0"/>
              <a:t>This is how we know that we belong to the truth and how </a:t>
            </a:r>
            <a:r>
              <a:rPr lang="en-US" sz="3300" b="1" u="sng" dirty="0"/>
              <a:t>we set our hearts at rest in his presence</a:t>
            </a:r>
            <a:r>
              <a:rPr lang="en-US" sz="3300" b="1" dirty="0"/>
              <a:t>: </a:t>
            </a:r>
            <a:r>
              <a:rPr lang="en-US" sz="3300" b="1" u="sng" dirty="0"/>
              <a:t>If our hearts condemn us, we know that God is greater than our hearts</a:t>
            </a:r>
            <a:r>
              <a:rPr lang="en-US" sz="3300" b="1" dirty="0"/>
              <a:t>, and he knows everything.” (NIV)</a:t>
            </a:r>
          </a:p>
          <a:p>
            <a:pPr marL="0" indent="0">
              <a:buNone/>
            </a:pPr>
            <a:endParaRPr lang="en-US" sz="24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3500" b="1" i="1" dirty="0">
                <a:solidFill>
                  <a:srgbClr val="0070C0"/>
                </a:solidFill>
              </a:rPr>
              <a:t>“Full Fledged Mercy”</a:t>
            </a:r>
          </a:p>
          <a:p>
            <a:pPr marL="0" indent="0" algn="ctr">
              <a:buNone/>
            </a:pPr>
            <a:r>
              <a:rPr lang="en-US" sz="3500" dirty="0"/>
              <a:t> 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29915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870398"/>
            <a:ext cx="10058400" cy="160934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III.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0070C0"/>
                </a:solidFill>
              </a:rPr>
              <a:t>Believing in the name of Jesus Christ and loving one another are god’s fundamental commandments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0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2521</TotalTime>
  <Words>530</Words>
  <Application>Microsoft Macintosh PowerPoint</Application>
  <PresentationFormat>Custom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Wood Type</vt:lpstr>
      <vt:lpstr>PowerPoint Presentation</vt:lpstr>
      <vt:lpstr>Love one another in deed and truth! </vt:lpstr>
      <vt:lpstr>I. Children of the devil betray their true paternity through lack of love</vt:lpstr>
      <vt:lpstr>II. Children of god demonstrate their true paternity by loving one another in deed and truth</vt:lpstr>
      <vt:lpstr>PowerPoint Presentation</vt:lpstr>
      <vt:lpstr>II. Children of god demonstrate their true paternity by loving one another in deed and truth</vt:lpstr>
      <vt:lpstr>II. Children of god demonstrate their true paternity by loving one another in deed and truth</vt:lpstr>
      <vt:lpstr>II. Children of god demonstrate their true paternity by loving one another in deed and truth</vt:lpstr>
      <vt:lpstr>III. Believing in the name of Jesus Christ and loving one another are god’s fundamental commandments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epistles of john: an introduction</dc:title>
  <dc:creator>User1</dc:creator>
  <cp:lastModifiedBy>Leptondale Bible Church</cp:lastModifiedBy>
  <cp:revision>64</cp:revision>
  <dcterms:created xsi:type="dcterms:W3CDTF">2016-05-10T16:29:45Z</dcterms:created>
  <dcterms:modified xsi:type="dcterms:W3CDTF">2016-07-08T16:06:53Z</dcterms:modified>
</cp:coreProperties>
</file>