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61" r:id="rId2"/>
    <p:sldId id="256" r:id="rId3"/>
    <p:sldId id="258" r:id="rId4"/>
    <p:sldId id="262" r:id="rId5"/>
    <p:sldId id="263" r:id="rId6"/>
    <p:sldId id="264" r:id="rId7"/>
    <p:sldId id="259" r:id="rId8"/>
    <p:sldId id="260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-1104" y="-4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3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3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2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2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6/2/16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6/2/16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6/2/16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6/2/16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6/2/16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6/2/16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6/2/16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6/2/16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6/2/16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6/2/16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6/2/16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4" Type="http://schemas.microsoft.com/office/2007/relationships/hdphoto" Target="../media/hdphoto1.wdp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6/2/16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/>
              <a:t>“I believe in Christianity as I believe the Sun has risen, not only because I see it but because by it I see everything else.”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2800" i="1" dirty="0"/>
              <a:t>C.S. Lewis</a:t>
            </a:r>
          </a:p>
        </p:txBody>
      </p:sp>
    </p:spTree>
    <p:extLst>
      <p:ext uri="{BB962C8B-B14F-4D97-AF65-F5344CB8AC3E}">
        <p14:creationId xmlns:p14="http://schemas.microsoft.com/office/powerpoint/2010/main" val="6295741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dirty="0"/>
              <a:t>Walk in the Light!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800" b="1" dirty="0"/>
              <a:t>1 John 1:5-2:2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800" b="1" i="1" dirty="0"/>
              <a:t>God is Light, therefore…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800" b="1" i="1" dirty="0"/>
              <a:t>Walk in the Light!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961120" y="5694"/>
            <a:ext cx="3236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The Epistles of John </a:t>
            </a:r>
          </a:p>
        </p:txBody>
      </p:sp>
    </p:spTree>
    <p:extLst>
      <p:ext uri="{BB962C8B-B14F-4D97-AF65-F5344CB8AC3E}">
        <p14:creationId xmlns:p14="http://schemas.microsoft.com/office/powerpoint/2010/main" val="1649155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rgbClr val="C00000"/>
                </a:solidFill>
              </a:rPr>
              <a:t>I.</a:t>
            </a:r>
            <a:r>
              <a:rPr lang="en-US" sz="4400" b="1" dirty="0"/>
              <a:t> </a:t>
            </a:r>
            <a:r>
              <a:rPr lang="en-US" sz="4400" b="1" dirty="0">
                <a:solidFill>
                  <a:srgbClr val="0070C0"/>
                </a:solidFill>
              </a:rPr>
              <a:t>God is Light</a:t>
            </a:r>
          </a:p>
        </p:txBody>
      </p:sp>
    </p:spTree>
    <p:extLst>
      <p:ext uri="{BB962C8B-B14F-4D97-AF65-F5344CB8AC3E}">
        <p14:creationId xmlns:p14="http://schemas.microsoft.com/office/powerpoint/2010/main" val="2430779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us 2"/>
          <p:cNvSpPr/>
          <p:nvPr/>
        </p:nvSpPr>
        <p:spPr>
          <a:xfrm>
            <a:off x="5181600" y="2464904"/>
            <a:ext cx="1269172" cy="2067339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b="1" dirty="0"/>
              <a:t>Christ</a:t>
            </a:r>
          </a:p>
        </p:txBody>
      </p:sp>
      <p:sp>
        <p:nvSpPr>
          <p:cNvPr id="6" name="Donut 5"/>
          <p:cNvSpPr/>
          <p:nvPr/>
        </p:nvSpPr>
        <p:spPr>
          <a:xfrm>
            <a:off x="3298714" y="1905001"/>
            <a:ext cx="5026152" cy="3187148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2011680" rtlCol="0" anchor="t" anchorCtr="0"/>
          <a:lstStyle/>
          <a:p>
            <a:pPr algn="ctr"/>
            <a:r>
              <a:rPr lang="en-US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Believers</a:t>
            </a:r>
            <a:endParaRPr lang="en-US" sz="3200" dirty="0">
              <a:noFill/>
            </a:endParaRPr>
          </a:p>
        </p:txBody>
      </p:sp>
      <p:sp>
        <p:nvSpPr>
          <p:cNvPr id="9" name="Lightning Bolt 8"/>
          <p:cNvSpPr/>
          <p:nvPr/>
        </p:nvSpPr>
        <p:spPr>
          <a:xfrm>
            <a:off x="211016" y="445476"/>
            <a:ext cx="1955409" cy="1069145"/>
          </a:xfrm>
          <a:prstGeom prst="lightningBol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ightning Bolt 9"/>
          <p:cNvSpPr/>
          <p:nvPr/>
        </p:nvSpPr>
        <p:spPr>
          <a:xfrm rot="10800000">
            <a:off x="9590799" y="5209442"/>
            <a:ext cx="1955409" cy="1069145"/>
          </a:xfrm>
          <a:prstGeom prst="lightningBol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ightning Bolt 10"/>
          <p:cNvSpPr/>
          <p:nvPr/>
        </p:nvSpPr>
        <p:spPr>
          <a:xfrm rot="6580105">
            <a:off x="10053711" y="566014"/>
            <a:ext cx="1955409" cy="1069145"/>
          </a:xfrm>
          <a:prstGeom prst="lightningBol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ightning Bolt 11"/>
          <p:cNvSpPr/>
          <p:nvPr/>
        </p:nvSpPr>
        <p:spPr>
          <a:xfrm rot="17837865">
            <a:off x="367755" y="5209443"/>
            <a:ext cx="1955409" cy="1069145"/>
          </a:xfrm>
          <a:prstGeom prst="lightningBol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un 12"/>
          <p:cNvSpPr/>
          <p:nvPr/>
        </p:nvSpPr>
        <p:spPr>
          <a:xfrm>
            <a:off x="8324865" y="2174811"/>
            <a:ext cx="759655" cy="652976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Heart 13"/>
          <p:cNvSpPr/>
          <p:nvPr/>
        </p:nvSpPr>
        <p:spPr>
          <a:xfrm rot="19083025">
            <a:off x="2722193" y="1865410"/>
            <a:ext cx="783799" cy="822349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Heart 14"/>
          <p:cNvSpPr/>
          <p:nvPr/>
        </p:nvSpPr>
        <p:spPr>
          <a:xfrm rot="7673647">
            <a:off x="8184608" y="4236455"/>
            <a:ext cx="783799" cy="822349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un 15"/>
          <p:cNvSpPr/>
          <p:nvPr/>
        </p:nvSpPr>
        <p:spPr>
          <a:xfrm>
            <a:off x="2640013" y="4402260"/>
            <a:ext cx="759655" cy="652976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624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5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" presetClass="entr" presetSubtype="3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250"/>
                            </p:stCondLst>
                            <p:childTnLst>
                              <p:par>
                                <p:cTn id="3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250"/>
                            </p:stCondLst>
                            <p:childTnLst>
                              <p:par>
                                <p:cTn id="44" presetID="47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rgbClr val="C00000"/>
                </a:solidFill>
              </a:rPr>
              <a:t>I.</a:t>
            </a:r>
            <a:r>
              <a:rPr lang="en-US" sz="4400" b="1" dirty="0"/>
              <a:t> </a:t>
            </a:r>
            <a:r>
              <a:rPr lang="en-US" sz="4400" b="1" dirty="0">
                <a:solidFill>
                  <a:srgbClr val="0070C0"/>
                </a:solidFill>
              </a:rPr>
              <a:t>God is Light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en-US" sz="3200" b="1" dirty="0"/>
              <a:t>Who God is (verse 1:5)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3200" b="1" dirty="0"/>
              <a:t>What God has done and is doing (verses 2:1b-2)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sz="3000" b="1" dirty="0"/>
              <a:t>What God has </a:t>
            </a:r>
            <a:r>
              <a:rPr lang="en-US" sz="3000" b="1" u="sng" dirty="0"/>
              <a:t>done</a:t>
            </a:r>
            <a:r>
              <a:rPr lang="en-US" sz="3000" b="1" dirty="0"/>
              <a:t> (2:2)</a:t>
            </a:r>
          </a:p>
          <a:p>
            <a:pPr lvl="2"/>
            <a:r>
              <a:rPr lang="en-US" sz="2800" b="1" dirty="0"/>
              <a:t>“Propitiation” (NASB) / “the atoning sacrifice” (NIV)</a:t>
            </a:r>
          </a:p>
          <a:p>
            <a:pPr lvl="2"/>
            <a:r>
              <a:rPr lang="en-US" sz="2800" b="1" u="sng" dirty="0"/>
              <a:t>Sufficient</a:t>
            </a:r>
            <a:r>
              <a:rPr lang="en-US" sz="2800" b="1" dirty="0"/>
              <a:t> for all…</a:t>
            </a:r>
            <a:r>
              <a:rPr lang="en-US" sz="2800" b="1" u="sng" dirty="0"/>
              <a:t>efficient</a:t>
            </a:r>
            <a:r>
              <a:rPr lang="en-US" sz="2800" b="1" dirty="0"/>
              <a:t> through faith 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sz="3000" b="1" dirty="0"/>
              <a:t>What God is </a:t>
            </a:r>
            <a:r>
              <a:rPr lang="en-US" sz="3000" b="1" u="sng" dirty="0"/>
              <a:t>doing</a:t>
            </a:r>
            <a:r>
              <a:rPr lang="en-US" sz="3000" b="1" dirty="0"/>
              <a:t> (2:1b)</a:t>
            </a:r>
          </a:p>
        </p:txBody>
      </p:sp>
    </p:spTree>
    <p:extLst>
      <p:ext uri="{BB962C8B-B14F-4D97-AF65-F5344CB8AC3E}">
        <p14:creationId xmlns:p14="http://schemas.microsoft.com/office/powerpoint/2010/main" val="2305266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rgbClr val="C00000"/>
                </a:solidFill>
              </a:rPr>
              <a:t>I.</a:t>
            </a:r>
            <a:r>
              <a:rPr lang="en-US" sz="4400" b="1" dirty="0"/>
              <a:t> </a:t>
            </a:r>
            <a:r>
              <a:rPr lang="en-US" sz="4400" b="1" dirty="0">
                <a:solidFill>
                  <a:srgbClr val="0070C0"/>
                </a:solidFill>
              </a:rPr>
              <a:t>God is Light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UcPeriod" startAt="3"/>
            </a:pPr>
            <a:r>
              <a:rPr lang="en-US" sz="3200" b="1" dirty="0"/>
              <a:t>“God is Light” applied in our text</a:t>
            </a:r>
          </a:p>
          <a:p>
            <a:pPr marL="0" indent="0">
              <a:buNone/>
            </a:pPr>
            <a:endParaRPr lang="en-US" sz="2800" b="1" dirty="0"/>
          </a:p>
          <a:p>
            <a:pPr marL="0" indent="0" algn="ctr">
              <a:buNone/>
            </a:pPr>
            <a:r>
              <a:rPr lang="en-US" sz="2800" b="1" i="1" dirty="0"/>
              <a:t>“But we all, with unveiled face, beholding as in a mirror the glory of the Lord, </a:t>
            </a:r>
            <a:r>
              <a:rPr lang="en-US" sz="2800" b="1" i="1" u="sng" dirty="0">
                <a:solidFill>
                  <a:srgbClr val="FF0000"/>
                </a:solidFill>
              </a:rPr>
              <a:t>are being transformed </a:t>
            </a:r>
            <a:r>
              <a:rPr lang="en-US" sz="2800" b="1" i="1" dirty="0"/>
              <a:t>into the same image from glory to glory, just as from the Lord, the Spirit.”</a:t>
            </a:r>
          </a:p>
          <a:p>
            <a:pPr marL="0" indent="0" algn="ctr">
              <a:buNone/>
            </a:pPr>
            <a:r>
              <a:rPr lang="en-US" sz="2800" b="1" i="1" dirty="0"/>
              <a:t>2 Corinthians 3:18</a:t>
            </a:r>
          </a:p>
          <a:p>
            <a:pPr marL="274320" lvl="1" indent="0">
              <a:buNone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1907652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>
                <a:solidFill>
                  <a:srgbClr val="C00000"/>
                </a:solidFill>
              </a:rPr>
              <a:t>II.</a:t>
            </a:r>
            <a:r>
              <a:rPr lang="en-US" sz="3600" b="1" dirty="0"/>
              <a:t> </a:t>
            </a:r>
            <a:r>
              <a:rPr lang="en-US" sz="3600" b="1" dirty="0">
                <a:solidFill>
                  <a:srgbClr val="0070C0"/>
                </a:solidFill>
              </a:rPr>
              <a:t>Walk in the light!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5676" y="1886007"/>
            <a:ext cx="10058400" cy="3368164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en-US" sz="3200" b="1" dirty="0"/>
              <a:t>John assures believers by contrasting actions and attitudes toward sin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sz="3000" b="1" dirty="0"/>
              <a:t>To walk in the light is to </a:t>
            </a:r>
            <a:r>
              <a:rPr lang="en-US" sz="3000" b="1" u="sng" dirty="0"/>
              <a:t>practice the truth</a:t>
            </a:r>
            <a:r>
              <a:rPr lang="en-US" sz="3000" b="1" dirty="0"/>
              <a:t> rather than sin (verses 6-7)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sz="3000" b="1" dirty="0"/>
              <a:t>To walk in the light is </a:t>
            </a:r>
            <a:r>
              <a:rPr lang="en-US" sz="3000" b="1" u="sng" dirty="0"/>
              <a:t>to be truthful about our sin</a:t>
            </a:r>
            <a:r>
              <a:rPr lang="en-US" sz="3000" b="1" dirty="0"/>
              <a:t> (verses 8-10)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b="1" dirty="0"/>
              <a:t>“Walk in the Light” </a:t>
            </a:r>
            <a:r>
              <a:rPr lang="en-US" sz="3200" b="1" i="1" dirty="0"/>
              <a:t>reviewed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2389299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rgbClr val="C00000"/>
                </a:solidFill>
              </a:rPr>
              <a:t>Iii.</a:t>
            </a:r>
            <a:r>
              <a:rPr lang="en-US" sz="4400" b="1" dirty="0"/>
              <a:t> </a:t>
            </a:r>
            <a:r>
              <a:rPr lang="en-US" sz="4400" b="1" dirty="0">
                <a:solidFill>
                  <a:srgbClr val="0070C0"/>
                </a:solidFill>
              </a:rPr>
              <a:t>How might all this apply to us?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en-US" sz="3600" b="1" dirty="0"/>
              <a:t>God is Light … </a:t>
            </a:r>
            <a:r>
              <a:rPr lang="en-US" sz="3600" b="1" i="1" dirty="0"/>
              <a:t>God is God and I am not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3600" b="1" dirty="0"/>
              <a:t>To Walk in the Light … </a:t>
            </a:r>
            <a:r>
              <a:rPr lang="en-US" sz="3600" b="1" i="1" dirty="0"/>
              <a:t>is to walk in the tension between God’s grace and our obligations to His commands</a:t>
            </a:r>
          </a:p>
          <a:p>
            <a:pPr marL="457200" indent="-457200">
              <a:buFont typeface="+mj-lt"/>
              <a:buAutoNum type="alphaUcPeriod"/>
            </a:pP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428138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435429" y="812800"/>
            <a:ext cx="10692819" cy="5359400"/>
          </a:xfrm>
          <a:prstGeom prst="rect">
            <a:avLst/>
          </a:prstGeom>
        </p:spPr>
        <p:txBody>
          <a:bodyPr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800" b="1" dirty="0"/>
              <a:t>	“But he who practices the truth comes to the Light, so that his </a:t>
            </a:r>
            <a:r>
              <a:rPr lang="en-US" sz="2800" b="1" u="sng" dirty="0"/>
              <a:t>deeds may be manifested as having been wrought in God</a:t>
            </a:r>
            <a:r>
              <a:rPr lang="en-US" sz="2800" b="1" dirty="0"/>
              <a:t>.”</a:t>
            </a:r>
          </a:p>
          <a:p>
            <a:pPr marL="274320" lvl="1" indent="0" algn="ctr">
              <a:buNone/>
            </a:pPr>
            <a:r>
              <a:rPr lang="en-US" sz="2800" b="1" i="1" dirty="0"/>
              <a:t>John 3:21</a:t>
            </a:r>
          </a:p>
          <a:p>
            <a:pPr marL="274320" lvl="1" indent="0" algn="ctr">
              <a:buNone/>
            </a:pPr>
            <a:endParaRPr lang="en-US" sz="2800" b="1" i="1" dirty="0"/>
          </a:p>
          <a:p>
            <a:pPr marL="0" indent="0" algn="ctr">
              <a:buNone/>
            </a:pPr>
            <a:r>
              <a:rPr lang="en-US" sz="2800" b="1" dirty="0">
                <a:solidFill>
                  <a:srgbClr val="002060"/>
                </a:solidFill>
              </a:rPr>
              <a:t>“for </a:t>
            </a:r>
            <a:r>
              <a:rPr lang="en-US" sz="2800" b="1" u="sng" dirty="0">
                <a:solidFill>
                  <a:srgbClr val="002060"/>
                </a:solidFill>
              </a:rPr>
              <a:t>it is God who is at work in you</a:t>
            </a:r>
            <a:r>
              <a:rPr lang="en-US" sz="2800" b="1" dirty="0">
                <a:solidFill>
                  <a:srgbClr val="002060"/>
                </a:solidFill>
              </a:rPr>
              <a:t>, both to will and to work for His good pleasure.”</a:t>
            </a:r>
          </a:p>
          <a:p>
            <a:pPr marL="274320" lvl="1" indent="0" algn="ctr">
              <a:buNone/>
            </a:pPr>
            <a:r>
              <a:rPr lang="en-US" sz="2800" b="1" i="1" dirty="0">
                <a:solidFill>
                  <a:srgbClr val="002060"/>
                </a:solidFill>
              </a:rPr>
              <a:t>Philippians 2:13</a:t>
            </a:r>
          </a:p>
          <a:p>
            <a:pPr marL="274320" lvl="1" indent="0" algn="ctr">
              <a:buNone/>
            </a:pPr>
            <a:endParaRPr lang="en-US" sz="2800" b="1" i="1" dirty="0"/>
          </a:p>
          <a:p>
            <a:pPr marL="0" indent="0" algn="ctr">
              <a:buNone/>
            </a:pPr>
            <a:r>
              <a:rPr lang="en-US" sz="2800" b="1" dirty="0"/>
              <a:t>“…</a:t>
            </a:r>
            <a:r>
              <a:rPr lang="en-US" sz="2800" b="1" u="sng" dirty="0"/>
              <a:t>work out your salvation</a:t>
            </a:r>
            <a:r>
              <a:rPr lang="en-US" sz="2800" b="1" dirty="0"/>
              <a:t> with fear and trembling”</a:t>
            </a:r>
          </a:p>
          <a:p>
            <a:pPr marL="0" lvl="1" indent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2800" b="1" dirty="0"/>
              <a:t> </a:t>
            </a:r>
            <a:r>
              <a:rPr lang="en-US" sz="2800" b="1" i="1" dirty="0"/>
              <a:t>Philippians 2:12</a:t>
            </a:r>
          </a:p>
          <a:p>
            <a:pPr marL="0" indent="0" algn="ctr">
              <a:buNone/>
            </a:pPr>
            <a:endParaRPr lang="en-US" sz="2800" b="1" i="1" dirty="0"/>
          </a:p>
          <a:p>
            <a:pPr marL="0" indent="0" algn="ctr">
              <a:buNone/>
            </a:pPr>
            <a:r>
              <a:rPr lang="en-US" sz="28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614354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2097</TotalTime>
  <Words>301</Words>
  <Application>Microsoft Macintosh PowerPoint</Application>
  <PresentationFormat>Custom</PresentationFormat>
  <Paragraphs>41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Wood Type</vt:lpstr>
      <vt:lpstr>“I believe in Christianity as I believe the Sun has risen, not only because I see it but because by it I see everything else.” </vt:lpstr>
      <vt:lpstr>Walk in the Light!</vt:lpstr>
      <vt:lpstr>I. God is Light</vt:lpstr>
      <vt:lpstr>PowerPoint Presentation</vt:lpstr>
      <vt:lpstr>I. God is Light</vt:lpstr>
      <vt:lpstr>I. God is Light</vt:lpstr>
      <vt:lpstr>II. Walk in the light!</vt:lpstr>
      <vt:lpstr>Iii. How might all this apply to us?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epistles of john: an introduction</dc:title>
  <dc:creator>User1</dc:creator>
  <cp:lastModifiedBy>Leptondale Bible Church</cp:lastModifiedBy>
  <cp:revision>28</cp:revision>
  <dcterms:created xsi:type="dcterms:W3CDTF">2016-05-10T16:29:45Z</dcterms:created>
  <dcterms:modified xsi:type="dcterms:W3CDTF">2016-06-02T14:58:45Z</dcterms:modified>
</cp:coreProperties>
</file>